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1" r:id="rId1"/>
  </p:sldMasterIdLst>
  <p:notesMasterIdLst>
    <p:notesMasterId r:id="rId13"/>
  </p:notesMasterIdLst>
  <p:sldIdLst>
    <p:sldId id="256" r:id="rId2"/>
    <p:sldId id="257" r:id="rId3"/>
    <p:sldId id="260" r:id="rId4"/>
    <p:sldId id="261" r:id="rId5"/>
    <p:sldId id="268" r:id="rId6"/>
    <p:sldId id="262" r:id="rId7"/>
    <p:sldId id="267" r:id="rId8"/>
    <p:sldId id="266"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D03993-47A5-4315-BE18-CC50653DB689}"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2E0FAE-FAB5-4D4D-803E-4F1F03385455}" type="slidenum">
              <a:rPr lang="en-US" smtClean="0"/>
              <a:t>‹#›</a:t>
            </a:fld>
            <a:endParaRPr lang="en-US"/>
          </a:p>
        </p:txBody>
      </p:sp>
    </p:spTree>
    <p:extLst>
      <p:ext uri="{BB962C8B-B14F-4D97-AF65-F5344CB8AC3E}">
        <p14:creationId xmlns:p14="http://schemas.microsoft.com/office/powerpoint/2010/main" val="3654649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26951E3-958F-4611-B170-D081BA0250F9}" type="datetimeFigureOut">
              <a:rPr lang="en-US" smtClean="0"/>
              <a:t>5/25/2024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12819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74751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786539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7423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pPr/>
              <a:t>5/25/2024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552182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13406668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26951E3-958F-4611-B170-D081BA0250F9}" type="datetimeFigureOut">
              <a:rPr lang="en-US" smtClean="0"/>
              <a:pPr/>
              <a:t>5/25/2024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3836914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077596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5287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6951E3-958F-4611-B170-D081BA0250F9}"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02297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6951E3-958F-4611-B170-D081BA0250F9}" type="datetimeFigureOut">
              <a:rPr lang="en-US" smtClean="0"/>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926019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6951E3-958F-4611-B170-D081BA0250F9}"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32246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6951E3-958F-4611-B170-D081BA0250F9}" type="datetimeFigureOut">
              <a:rPr lang="en-US" smtClean="0"/>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860991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6951E3-958F-4611-B170-D081BA0250F9}" type="datetimeFigureOut">
              <a:rPr lang="en-US" smtClean="0"/>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586377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6951E3-958F-4611-B170-D081BA0250F9}" type="datetimeFigureOut">
              <a:rPr lang="en-US" smtClean="0"/>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361204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17542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6951E3-958F-4611-B170-D081BA0250F9}" type="datetimeFigureOut">
              <a:rPr lang="en-US" smtClean="0"/>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94249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26951E3-958F-4611-B170-D081BA0250F9}" type="datetimeFigureOut">
              <a:rPr lang="en-US" smtClean="0"/>
              <a:pPr/>
              <a:t>5/25/2024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7871EFB-7B9E-4E86-A89E-697E8EBB06F2}" type="slidenum">
              <a:rPr lang="en-US" smtClean="0"/>
              <a:pPr/>
              <a:t>‹#›</a:t>
            </a:fld>
            <a:endParaRPr lang="en-US" dirty="0"/>
          </a:p>
        </p:txBody>
      </p:sp>
    </p:spTree>
    <p:extLst>
      <p:ext uri="{BB962C8B-B14F-4D97-AF65-F5344CB8AC3E}">
        <p14:creationId xmlns:p14="http://schemas.microsoft.com/office/powerpoint/2010/main" val="490922138"/>
      </p:ext>
    </p:extLst>
  </p:cSld>
  <p:clrMap bg1="dk1" tx1="lt1" bg2="dk2" tx2="lt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 id="2147483855" r:id="rId14"/>
    <p:sldLayoutId id="2147483856" r:id="rId15"/>
    <p:sldLayoutId id="2147483857" r:id="rId16"/>
    <p:sldLayoutId id="2147483858"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blue network with white lines and dots&#10;&#10;Description automatically generated with medium confidence">
            <a:extLst>
              <a:ext uri="{FF2B5EF4-FFF2-40B4-BE49-F238E27FC236}">
                <a16:creationId xmlns:a16="http://schemas.microsoft.com/office/drawing/2014/main" id="{F0F97E05-D02F-CB55-2003-5920D030F0D0}"/>
              </a:ext>
            </a:extLst>
          </p:cNvPr>
          <p:cNvPicPr>
            <a:picLocks noChangeAspect="1"/>
          </p:cNvPicPr>
          <p:nvPr/>
        </p:nvPicPr>
        <p:blipFill rotWithShape="1">
          <a:blip r:embed="rId2">
            <a:extLst>
              <a:ext uri="{28A0092B-C50C-407E-A947-70E740481C1C}">
                <a14:useLocalDpi xmlns:a14="http://schemas.microsoft.com/office/drawing/2010/main" val="0"/>
              </a:ext>
            </a:extLst>
          </a:blip>
          <a:srcRect l="2326" t="6998" r="2541" b="6997"/>
          <a:stretch/>
        </p:blipFill>
        <p:spPr>
          <a:xfrm>
            <a:off x="-1" y="-1"/>
            <a:ext cx="12192001" cy="6858001"/>
          </a:xfrm>
          <a:prstGeom prst="rect">
            <a:avLst/>
          </a:prstGeom>
        </p:spPr>
      </p:pic>
      <p:sp>
        <p:nvSpPr>
          <p:cNvPr id="2" name="Title 1">
            <a:extLst>
              <a:ext uri="{FF2B5EF4-FFF2-40B4-BE49-F238E27FC236}">
                <a16:creationId xmlns:a16="http://schemas.microsoft.com/office/drawing/2014/main" id="{4E7B8378-81E9-6A2E-46A7-2B4E7EEB0A41}"/>
              </a:ext>
            </a:extLst>
          </p:cNvPr>
          <p:cNvSpPr>
            <a:spLocks noGrp="1"/>
          </p:cNvSpPr>
          <p:nvPr>
            <p:ph type="ctrTitle"/>
          </p:nvPr>
        </p:nvSpPr>
        <p:spPr>
          <a:xfrm>
            <a:off x="5985663" y="1161232"/>
            <a:ext cx="5004176" cy="2485479"/>
          </a:xfrm>
        </p:spPr>
        <p:txBody>
          <a:bodyPr anchor="b">
            <a:normAutofit/>
          </a:bodyPr>
          <a:lstStyle/>
          <a:p>
            <a:pPr algn="ctr"/>
            <a:r>
              <a:rPr lang="en-US" b="1" dirty="0">
                <a:solidFill>
                  <a:srgbClr val="FFFFFF"/>
                </a:solidFill>
              </a:rPr>
              <a:t>Deep Learning Project</a:t>
            </a:r>
          </a:p>
        </p:txBody>
      </p:sp>
      <p:sp>
        <p:nvSpPr>
          <p:cNvPr id="3" name="Subtitle 2">
            <a:extLst>
              <a:ext uri="{FF2B5EF4-FFF2-40B4-BE49-F238E27FC236}">
                <a16:creationId xmlns:a16="http://schemas.microsoft.com/office/drawing/2014/main" id="{1F1E5AC2-083F-B42C-6F9D-5DE2287B8532}"/>
              </a:ext>
            </a:extLst>
          </p:cNvPr>
          <p:cNvSpPr>
            <a:spLocks noGrp="1"/>
          </p:cNvSpPr>
          <p:nvPr>
            <p:ph type="subTitle" idx="1"/>
          </p:nvPr>
        </p:nvSpPr>
        <p:spPr>
          <a:xfrm>
            <a:off x="6109851" y="4920793"/>
            <a:ext cx="5411586" cy="1137107"/>
          </a:xfrm>
        </p:spPr>
        <p:txBody>
          <a:bodyPr anchor="ctr">
            <a:normAutofit/>
          </a:bodyPr>
          <a:lstStyle/>
          <a:p>
            <a:pPr algn="ctr"/>
            <a:r>
              <a:rPr lang="en-US" b="1" dirty="0">
                <a:solidFill>
                  <a:srgbClr val="FFFFFF"/>
                </a:solidFill>
              </a:rPr>
              <a:t>Name: Reem Alaa Ali Elardy</a:t>
            </a:r>
            <a:br>
              <a:rPr lang="en-US" b="1" dirty="0">
                <a:solidFill>
                  <a:srgbClr val="FFFFFF"/>
                </a:solidFill>
              </a:rPr>
            </a:br>
            <a:r>
              <a:rPr lang="en-US" b="1" dirty="0">
                <a:solidFill>
                  <a:srgbClr val="FFFFFF"/>
                </a:solidFill>
              </a:rPr>
              <a:t>Id: 2000207</a:t>
            </a:r>
          </a:p>
        </p:txBody>
      </p:sp>
      <p:sp>
        <p:nvSpPr>
          <p:cNvPr id="7" name="Subtitle 2">
            <a:extLst>
              <a:ext uri="{FF2B5EF4-FFF2-40B4-BE49-F238E27FC236}">
                <a16:creationId xmlns:a16="http://schemas.microsoft.com/office/drawing/2014/main" id="{EAC3061B-B182-1867-04C0-B81BDA844AEE}"/>
              </a:ext>
            </a:extLst>
          </p:cNvPr>
          <p:cNvSpPr txBox="1">
            <a:spLocks/>
          </p:cNvSpPr>
          <p:nvPr/>
        </p:nvSpPr>
        <p:spPr>
          <a:xfrm>
            <a:off x="6286762" y="3670835"/>
            <a:ext cx="5234675" cy="1137107"/>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SzPct val="70000"/>
              <a:buFont typeface="Arial" panose="020B0604020202020204" pitchFamily="34" charset="0"/>
              <a:buNone/>
              <a:defRPr sz="1800" kern="1200" cap="all" spc="300"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70000"/>
              <a:buFontTx/>
              <a:buNone/>
              <a:defRPr sz="2000" i="1" kern="1200">
                <a:solidFill>
                  <a:schemeClr val="tx2"/>
                </a:solidFill>
                <a:latin typeface="+mn-lt"/>
                <a:ea typeface="+mn-ea"/>
                <a:cs typeface="+mn-cs"/>
              </a:defRPr>
            </a:lvl2pPr>
            <a:lvl3pPr marL="914400" indent="0" algn="ctr" defTabSz="914400" rtl="0" eaLnBrk="1" latinLnBrk="0" hangingPunct="1">
              <a:lnSpc>
                <a:spcPct val="120000"/>
              </a:lnSpc>
              <a:spcBef>
                <a:spcPts val="500"/>
              </a:spcBef>
              <a:buSzPct val="70000"/>
              <a:buFont typeface="Arial" panose="020B0604020202020204" pitchFamily="34" charset="0"/>
              <a:buNone/>
              <a:defRPr sz="1800" kern="1200">
                <a:solidFill>
                  <a:schemeClr val="tx2"/>
                </a:solidFill>
                <a:latin typeface="+mn-lt"/>
                <a:ea typeface="+mn-ea"/>
                <a:cs typeface="+mn-cs"/>
              </a:defRPr>
            </a:lvl3pPr>
            <a:lvl4pPr marL="1371600" indent="0" algn="ctr"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1828800" indent="0" algn="ctr" defTabSz="914400" rtl="0" eaLnBrk="1" latinLnBrk="0" hangingPunct="1">
              <a:lnSpc>
                <a:spcPct val="120000"/>
              </a:lnSpc>
              <a:spcBef>
                <a:spcPts val="500"/>
              </a:spcBef>
              <a:buSzPct val="70000"/>
              <a:buFont typeface="Arial" panose="020B0604020202020204" pitchFamily="34" charset="0"/>
              <a:buNone/>
              <a:defRPr sz="1600" kern="1200">
                <a:solidFill>
                  <a:schemeClr val="tx2"/>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000" b="1" dirty="0">
                <a:solidFill>
                  <a:srgbClr val="FFFFFF"/>
                </a:solidFill>
              </a:rPr>
              <a:t>Face Emotion Recognition </a:t>
            </a:r>
          </a:p>
        </p:txBody>
      </p:sp>
    </p:spTree>
    <p:extLst>
      <p:ext uri="{BB962C8B-B14F-4D97-AF65-F5344CB8AC3E}">
        <p14:creationId xmlns:p14="http://schemas.microsoft.com/office/powerpoint/2010/main" val="2616285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Accuracy of each model after training (Comparison)</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097999" y="1093788"/>
            <a:ext cx="5949412" cy="4697413"/>
          </a:xfrm>
        </p:spPr>
        <p:txBody>
          <a:bodyPr anchor="ctr">
            <a:normAutofit/>
          </a:bodyPr>
          <a:lstStyle/>
          <a:p>
            <a:pPr>
              <a:lnSpc>
                <a:spcPct val="110000"/>
              </a:lnSpc>
            </a:pPr>
            <a:r>
              <a:rPr lang="en-US" sz="2000" dirty="0">
                <a:latin typeface="ui-sans-serif"/>
              </a:rPr>
              <a:t>VGG16</a:t>
            </a:r>
          </a:p>
          <a:p>
            <a:pPr lvl="1">
              <a:lnSpc>
                <a:spcPct val="110000"/>
              </a:lnSpc>
              <a:buFont typeface="Courier New" panose="02070309020205020404" pitchFamily="49" charset="0"/>
              <a:buChar char="o"/>
            </a:pPr>
            <a:r>
              <a:rPr lang="en-US" sz="1600" dirty="0">
                <a:latin typeface="ui-sans-serif"/>
              </a:rPr>
              <a:t>Accuracy: 0.645</a:t>
            </a:r>
          </a:p>
          <a:p>
            <a:pPr lvl="1">
              <a:lnSpc>
                <a:spcPct val="110000"/>
              </a:lnSpc>
              <a:buFont typeface="Courier New" panose="02070309020205020404" pitchFamily="49" charset="0"/>
              <a:buChar char="o"/>
            </a:pPr>
            <a:r>
              <a:rPr lang="en-US" sz="1600" dirty="0">
                <a:latin typeface="ui-sans-serif"/>
              </a:rPr>
              <a:t>Loss: 1.0299</a:t>
            </a:r>
          </a:p>
          <a:p>
            <a:pPr>
              <a:lnSpc>
                <a:spcPct val="110000"/>
              </a:lnSpc>
            </a:pPr>
            <a:r>
              <a:rPr lang="en-US" sz="2000" dirty="0">
                <a:latin typeface="ui-sans-serif"/>
              </a:rPr>
              <a:t>VGG19</a:t>
            </a:r>
          </a:p>
          <a:p>
            <a:pPr lvl="1">
              <a:lnSpc>
                <a:spcPct val="110000"/>
              </a:lnSpc>
              <a:buFont typeface="Courier New" panose="02070309020205020404" pitchFamily="49" charset="0"/>
              <a:buChar char="o"/>
            </a:pPr>
            <a:r>
              <a:rPr lang="en-US" sz="1600" dirty="0">
                <a:latin typeface="ui-sans-serif"/>
              </a:rPr>
              <a:t>Accuracy: 0.635</a:t>
            </a:r>
          </a:p>
          <a:p>
            <a:pPr lvl="1">
              <a:lnSpc>
                <a:spcPct val="110000"/>
              </a:lnSpc>
              <a:buFont typeface="Courier New" panose="02070309020205020404" pitchFamily="49" charset="0"/>
              <a:buChar char="o"/>
            </a:pPr>
            <a:r>
              <a:rPr lang="en-US" sz="1600" dirty="0">
                <a:latin typeface="ui-sans-serif"/>
              </a:rPr>
              <a:t>Loss: 1.0183</a:t>
            </a:r>
          </a:p>
          <a:p>
            <a:pPr>
              <a:lnSpc>
                <a:spcPct val="110000"/>
              </a:lnSpc>
            </a:pPr>
            <a:r>
              <a:rPr lang="en-US" sz="2000" dirty="0">
                <a:latin typeface="ui-sans-serif"/>
              </a:rPr>
              <a:t>ResNet50</a:t>
            </a:r>
          </a:p>
          <a:p>
            <a:pPr lvl="1">
              <a:lnSpc>
                <a:spcPct val="110000"/>
              </a:lnSpc>
              <a:buFont typeface="Courier New" panose="02070309020205020404" pitchFamily="49" charset="0"/>
              <a:buChar char="o"/>
            </a:pPr>
            <a:r>
              <a:rPr lang="en-US" sz="1600" dirty="0">
                <a:latin typeface="ui-sans-serif"/>
              </a:rPr>
              <a:t>Accuracy: 0.68</a:t>
            </a:r>
          </a:p>
          <a:p>
            <a:pPr lvl="1">
              <a:lnSpc>
                <a:spcPct val="110000"/>
              </a:lnSpc>
              <a:buFont typeface="Courier New" panose="02070309020205020404" pitchFamily="49" charset="0"/>
              <a:buChar char="o"/>
            </a:pPr>
            <a:r>
              <a:rPr lang="en-US" sz="1600" dirty="0">
                <a:latin typeface="ui-sans-serif"/>
              </a:rPr>
              <a:t>Loss: 1.094</a:t>
            </a:r>
          </a:p>
          <a:p>
            <a:pPr>
              <a:lnSpc>
                <a:spcPct val="110000"/>
              </a:lnSpc>
            </a:pPr>
            <a:r>
              <a:rPr lang="en-US" sz="2000" dirty="0" err="1">
                <a:latin typeface="ui-sans-serif"/>
              </a:rPr>
              <a:t>MobileNet</a:t>
            </a:r>
            <a:endParaRPr lang="en-US" sz="2000" dirty="0">
              <a:latin typeface="ui-sans-serif"/>
            </a:endParaRPr>
          </a:p>
          <a:p>
            <a:pPr lvl="1">
              <a:lnSpc>
                <a:spcPct val="110000"/>
              </a:lnSpc>
              <a:buFont typeface="Courier New" panose="02070309020205020404" pitchFamily="49" charset="0"/>
              <a:buChar char="o"/>
            </a:pPr>
            <a:r>
              <a:rPr lang="en-US" sz="1600" dirty="0">
                <a:latin typeface="ui-sans-serif"/>
              </a:rPr>
              <a:t>Accuracy: 0.573</a:t>
            </a:r>
          </a:p>
          <a:p>
            <a:pPr lvl="1">
              <a:lnSpc>
                <a:spcPct val="110000"/>
              </a:lnSpc>
              <a:buFont typeface="Courier New" panose="02070309020205020404" pitchFamily="49" charset="0"/>
              <a:buChar char="o"/>
            </a:pPr>
            <a:r>
              <a:rPr lang="en-US" sz="1600" dirty="0">
                <a:latin typeface="ui-sans-serif"/>
              </a:rPr>
              <a:t>Loss: 1.758</a:t>
            </a:r>
          </a:p>
        </p:txBody>
      </p:sp>
    </p:spTree>
    <p:extLst>
      <p:ext uri="{BB962C8B-B14F-4D97-AF65-F5344CB8AC3E}">
        <p14:creationId xmlns:p14="http://schemas.microsoft.com/office/powerpoint/2010/main" val="161967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Conclusion</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097999" y="1093788"/>
            <a:ext cx="5949412" cy="4697413"/>
          </a:xfrm>
        </p:spPr>
        <p:txBody>
          <a:bodyPr anchor="ctr">
            <a:normAutofit/>
          </a:bodyPr>
          <a:lstStyle/>
          <a:p>
            <a:pPr>
              <a:lnSpc>
                <a:spcPct val="110000"/>
              </a:lnSpc>
            </a:pPr>
            <a:r>
              <a:rPr lang="en-US" sz="2000" b="1" dirty="0">
                <a:latin typeface="ui-sans-serif"/>
              </a:rPr>
              <a:t>Best Overall Model: </a:t>
            </a:r>
            <a:r>
              <a:rPr lang="en-US" sz="1800" dirty="0" err="1">
                <a:latin typeface="ui-sans-serif"/>
              </a:rPr>
              <a:t>ResNet</a:t>
            </a:r>
            <a:r>
              <a:rPr lang="en-US" sz="1800" dirty="0">
                <a:latin typeface="ui-sans-serif"/>
              </a:rPr>
              <a:t>, due to its highest accuracy, making it the most effective for classification tasks on this dataset.</a:t>
            </a:r>
          </a:p>
          <a:p>
            <a:pPr>
              <a:lnSpc>
                <a:spcPct val="110000"/>
              </a:lnSpc>
            </a:pPr>
            <a:r>
              <a:rPr lang="en-US" sz="2000" b="1" dirty="0">
                <a:latin typeface="ui-sans-serif"/>
              </a:rPr>
              <a:t>Best Model in Terms of Loss: </a:t>
            </a:r>
            <a:r>
              <a:rPr lang="en-US" sz="1800" dirty="0">
                <a:latin typeface="ui-sans-serif"/>
              </a:rPr>
              <a:t>VGG19, which has the lowest loss, indicating the most confident predictions.</a:t>
            </a:r>
          </a:p>
          <a:p>
            <a:pPr>
              <a:lnSpc>
                <a:spcPct val="110000"/>
              </a:lnSpc>
            </a:pPr>
            <a:r>
              <a:rPr lang="en-US" sz="2000" b="1" dirty="0">
                <a:latin typeface="ui-sans-serif"/>
              </a:rPr>
              <a:t>Balanced Performance: </a:t>
            </a:r>
            <a:r>
              <a:rPr lang="en-US" sz="1800" dirty="0">
                <a:latin typeface="ui-sans-serif"/>
              </a:rPr>
              <a:t>VGG16, which offers a good trade-off between accuracy and loss.</a:t>
            </a:r>
          </a:p>
          <a:p>
            <a:pPr>
              <a:lnSpc>
                <a:spcPct val="110000"/>
              </a:lnSpc>
            </a:pPr>
            <a:r>
              <a:rPr lang="en-US" sz="2000" b="1" dirty="0">
                <a:latin typeface="ui-sans-serif"/>
              </a:rPr>
              <a:t>Least Effective Model: </a:t>
            </a:r>
            <a:r>
              <a:rPr lang="en-US" sz="1800" dirty="0" err="1">
                <a:latin typeface="ui-sans-serif"/>
              </a:rPr>
              <a:t>MobileNet</a:t>
            </a:r>
            <a:r>
              <a:rPr lang="en-US" sz="1800" dirty="0">
                <a:latin typeface="ui-sans-serif"/>
              </a:rPr>
              <a:t>, due to its low accuracy and high loss, suggesting it is not well-suited for this particular dataset.</a:t>
            </a:r>
          </a:p>
        </p:txBody>
      </p:sp>
    </p:spTree>
    <p:extLst>
      <p:ext uri="{BB962C8B-B14F-4D97-AF65-F5344CB8AC3E}">
        <p14:creationId xmlns:p14="http://schemas.microsoft.com/office/powerpoint/2010/main" val="387375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a:t>Introduction to Face Emotion Recognition</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215467" y="1093788"/>
            <a:ext cx="5831944" cy="4697413"/>
          </a:xfrm>
        </p:spPr>
        <p:txBody>
          <a:bodyPr anchor="ctr">
            <a:normAutofit fontScale="92500"/>
          </a:bodyPr>
          <a:lstStyle/>
          <a:p>
            <a:pPr marL="0" indent="0">
              <a:lnSpc>
                <a:spcPct val="110000"/>
              </a:lnSpc>
              <a:buNone/>
            </a:pPr>
            <a:r>
              <a:rPr lang="en-US" dirty="0">
                <a:latin typeface="ui-sans-serif"/>
              </a:rPr>
              <a:t>Face emotion recognition is a cutting-edge technology that enables the detection and interpretation of human emotions through facial expressions. </a:t>
            </a:r>
          </a:p>
          <a:p>
            <a:pPr marL="0" indent="0">
              <a:lnSpc>
                <a:spcPct val="110000"/>
              </a:lnSpc>
              <a:buNone/>
            </a:pPr>
            <a:r>
              <a:rPr lang="en-US" dirty="0">
                <a:latin typeface="ui-sans-serif"/>
              </a:rPr>
              <a:t>By analyzing various facial features such as the movement of eyebrows, eyes, and mouth, this technology can accurately determine the emotional state of an individual. </a:t>
            </a:r>
          </a:p>
          <a:p>
            <a:pPr marL="0" indent="0">
              <a:lnSpc>
                <a:spcPct val="110000"/>
              </a:lnSpc>
              <a:buNone/>
            </a:pPr>
            <a:r>
              <a:rPr lang="en-US" dirty="0">
                <a:latin typeface="ui-sans-serif"/>
              </a:rPr>
              <a:t>This process involves using advanced algorithms and machine learning models to process and analyze facial data in real-time.</a:t>
            </a:r>
          </a:p>
        </p:txBody>
      </p:sp>
    </p:spTree>
    <p:extLst>
      <p:ext uri="{BB962C8B-B14F-4D97-AF65-F5344CB8AC3E}">
        <p14:creationId xmlns:p14="http://schemas.microsoft.com/office/powerpoint/2010/main" val="22442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How Detecting and Analyzing facial expression works</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215467" y="1093788"/>
            <a:ext cx="5831944" cy="4697413"/>
          </a:xfrm>
        </p:spPr>
        <p:txBody>
          <a:bodyPr anchor="ctr">
            <a:normAutofit fontScale="92500" lnSpcReduction="10000"/>
          </a:bodyPr>
          <a:lstStyle/>
          <a:p>
            <a:pPr>
              <a:lnSpc>
                <a:spcPct val="110000"/>
              </a:lnSpc>
            </a:pPr>
            <a:r>
              <a:rPr lang="en-US" sz="1900" b="1" dirty="0">
                <a:latin typeface="ui-sans-serif"/>
              </a:rPr>
              <a:t>Face Detection: </a:t>
            </a:r>
            <a:r>
              <a:rPr lang="en-US" sz="1800" dirty="0">
                <a:latin typeface="ui-sans-serif"/>
              </a:rPr>
              <a:t>The first step in the emotion recognition process is identifying and localizing faces within an image or video frame. Techniques such as the Viola-Jones algorithm, Deep Learning-based detectors, or Multi-task Cascaded Convolutional Networks (MTCNN) are commonly used.</a:t>
            </a:r>
          </a:p>
          <a:p>
            <a:pPr>
              <a:lnSpc>
                <a:spcPct val="110000"/>
              </a:lnSpc>
            </a:pPr>
            <a:r>
              <a:rPr lang="en-US" sz="1900" b="1" dirty="0">
                <a:latin typeface="ui-sans-serif"/>
              </a:rPr>
              <a:t>Feature Extraction: </a:t>
            </a:r>
            <a:r>
              <a:rPr lang="en-US" sz="1800" dirty="0">
                <a:latin typeface="ui-sans-serif"/>
              </a:rPr>
              <a:t>After detecting the face, the system extracts key facial features that are indicative of emotions. This is typically done using Convolutional Neural Networks (CNNs), which can learn and extract relevant features such as the shape of the mouth, the position of the eyebrows, and other facial landmarks.</a:t>
            </a:r>
          </a:p>
          <a:p>
            <a:pPr>
              <a:lnSpc>
                <a:spcPct val="110000"/>
              </a:lnSpc>
            </a:pPr>
            <a:r>
              <a:rPr lang="en-US" sz="1900" b="1" dirty="0">
                <a:latin typeface="ui-sans-serif"/>
              </a:rPr>
              <a:t>Emotion Classification: </a:t>
            </a:r>
            <a:r>
              <a:rPr lang="en-US" sz="1800" dirty="0">
                <a:latin typeface="ui-sans-serif"/>
              </a:rPr>
              <a:t>The extracted features are then fed into a classification model to determine the emotion. Popular models include deep learning architectures like </a:t>
            </a:r>
            <a:r>
              <a:rPr lang="en-US" sz="1800" dirty="0" err="1">
                <a:latin typeface="ui-sans-serif"/>
              </a:rPr>
              <a:t>VGGNet</a:t>
            </a:r>
            <a:r>
              <a:rPr lang="en-US" sz="1800" dirty="0">
                <a:latin typeface="ui-sans-serif"/>
              </a:rPr>
              <a:t>, </a:t>
            </a:r>
            <a:r>
              <a:rPr lang="en-US" sz="1800" dirty="0" err="1">
                <a:latin typeface="ui-sans-serif"/>
              </a:rPr>
              <a:t>ResNet</a:t>
            </a:r>
            <a:r>
              <a:rPr lang="en-US" sz="1800" dirty="0">
                <a:latin typeface="ui-sans-serif"/>
              </a:rPr>
              <a:t>, or more specialized networks trained specifically for emotion recognition.</a:t>
            </a:r>
          </a:p>
        </p:txBody>
      </p:sp>
    </p:spTree>
    <p:extLst>
      <p:ext uri="{BB962C8B-B14F-4D97-AF65-F5344CB8AC3E}">
        <p14:creationId xmlns:p14="http://schemas.microsoft.com/office/powerpoint/2010/main" val="38598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Technologies and Tools</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097999" y="1093788"/>
            <a:ext cx="5949412" cy="4697413"/>
          </a:xfrm>
        </p:spPr>
        <p:txBody>
          <a:bodyPr anchor="ctr">
            <a:normAutofit/>
          </a:bodyPr>
          <a:lstStyle/>
          <a:p>
            <a:pPr marL="0" indent="0">
              <a:lnSpc>
                <a:spcPct val="110000"/>
              </a:lnSpc>
              <a:buNone/>
            </a:pPr>
            <a:r>
              <a:rPr lang="en-US" sz="1900" b="1" dirty="0">
                <a:latin typeface="ui-sans-serif"/>
              </a:rPr>
              <a:t>Building an effective face emotion recognition system involves a range of technologies and tools:</a:t>
            </a:r>
          </a:p>
          <a:p>
            <a:pPr>
              <a:lnSpc>
                <a:spcPct val="110000"/>
              </a:lnSpc>
            </a:pPr>
            <a:r>
              <a:rPr lang="en-US" sz="1800" b="1" dirty="0">
                <a:latin typeface="ui-sans-serif"/>
              </a:rPr>
              <a:t>Programming Languages: </a:t>
            </a:r>
            <a:r>
              <a:rPr lang="en-US" sz="1800" dirty="0">
                <a:latin typeface="ui-sans-serif"/>
              </a:rPr>
              <a:t>Python is widely used due to its robust libraries and support for machine learning and computer vision.</a:t>
            </a:r>
          </a:p>
          <a:p>
            <a:pPr>
              <a:lnSpc>
                <a:spcPct val="110000"/>
              </a:lnSpc>
            </a:pPr>
            <a:r>
              <a:rPr lang="en-US" sz="1800" b="1" dirty="0">
                <a:latin typeface="ui-sans-serif"/>
              </a:rPr>
              <a:t>Libraries and Frameworks: </a:t>
            </a:r>
            <a:r>
              <a:rPr lang="en-US" sz="1800" dirty="0">
                <a:latin typeface="ui-sans-serif"/>
              </a:rPr>
              <a:t>OpenCV for image processing, and deep learning frameworks like TensorFlow, </a:t>
            </a:r>
            <a:r>
              <a:rPr lang="en-US" sz="1800" dirty="0" err="1">
                <a:latin typeface="ui-sans-serif"/>
              </a:rPr>
              <a:t>Keras</a:t>
            </a:r>
            <a:r>
              <a:rPr lang="en-US" sz="1800" dirty="0">
                <a:latin typeface="ui-sans-serif"/>
              </a:rPr>
              <a:t>, and </a:t>
            </a:r>
            <a:r>
              <a:rPr lang="en-US" sz="1800" dirty="0" err="1">
                <a:latin typeface="ui-sans-serif"/>
              </a:rPr>
              <a:t>PyTorch</a:t>
            </a:r>
            <a:r>
              <a:rPr lang="en-US" sz="1800" dirty="0">
                <a:latin typeface="ui-sans-serif"/>
              </a:rPr>
              <a:t> for building and training models.</a:t>
            </a:r>
          </a:p>
          <a:p>
            <a:pPr>
              <a:lnSpc>
                <a:spcPct val="110000"/>
              </a:lnSpc>
            </a:pPr>
            <a:r>
              <a:rPr lang="en-US" sz="1800" b="1" dirty="0">
                <a:latin typeface="ui-sans-serif"/>
              </a:rPr>
              <a:t>Pre-trained Models and Datasets: </a:t>
            </a:r>
            <a:r>
              <a:rPr lang="en-US" sz="1800" dirty="0">
                <a:latin typeface="ui-sans-serif"/>
              </a:rPr>
              <a:t>Leveraging pre-trained models and large annotated datasets (such as FER-2013, CK+, or </a:t>
            </a:r>
            <a:r>
              <a:rPr lang="en-US" sz="1800" dirty="0" err="1">
                <a:latin typeface="ui-sans-serif"/>
              </a:rPr>
              <a:t>AffectNet</a:t>
            </a:r>
            <a:r>
              <a:rPr lang="en-US" sz="1800" dirty="0">
                <a:latin typeface="ui-sans-serif"/>
              </a:rPr>
              <a:t>) can accelerate development and improve model accuracy.</a:t>
            </a:r>
          </a:p>
        </p:txBody>
      </p:sp>
    </p:spTree>
    <p:extLst>
      <p:ext uri="{BB962C8B-B14F-4D97-AF65-F5344CB8AC3E}">
        <p14:creationId xmlns:p14="http://schemas.microsoft.com/office/powerpoint/2010/main" val="707506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Project scope</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097999" y="1093788"/>
            <a:ext cx="5949412" cy="4697413"/>
          </a:xfrm>
        </p:spPr>
        <p:txBody>
          <a:bodyPr anchor="ctr">
            <a:normAutofit fontScale="77500" lnSpcReduction="20000"/>
          </a:bodyPr>
          <a:lstStyle/>
          <a:p>
            <a:r>
              <a:rPr lang="en-US" b="1" dirty="0"/>
              <a:t>Data Collection:</a:t>
            </a:r>
            <a:r>
              <a:rPr lang="en-US" dirty="0"/>
              <a:t> Gathering datasets from various competitions on Kaggle to maximize the number of classes for face emotion recognition.</a:t>
            </a:r>
          </a:p>
          <a:p>
            <a:r>
              <a:rPr lang="en-US" b="1" dirty="0"/>
              <a:t>Data Augmentation:</a:t>
            </a:r>
            <a:r>
              <a:rPr lang="en-US" dirty="0"/>
              <a:t> Increasing the size of the dataset through techniques such as rotation, flipping, and scaling to improve model generalization and robustness.</a:t>
            </a:r>
          </a:p>
          <a:p>
            <a:r>
              <a:rPr lang="en-US" b="1" dirty="0"/>
              <a:t>Transfer Learning:</a:t>
            </a:r>
            <a:r>
              <a:rPr lang="en-US" dirty="0"/>
              <a:t> Utilizing pretrained models as a starting point and fine-tuning them by adding or removing layers to adapt them to the specific requirements of face emotion recognition.</a:t>
            </a:r>
          </a:p>
          <a:p>
            <a:r>
              <a:rPr lang="en-US" b="1" dirty="0"/>
              <a:t>Model Comparison:</a:t>
            </a:r>
            <a:r>
              <a:rPr lang="en-US" dirty="0"/>
              <a:t> Evaluating the performance of different pretrained models based on accuracy and loss to determine the most suitable model for the project's requirements.</a:t>
            </a:r>
          </a:p>
        </p:txBody>
      </p:sp>
    </p:spTree>
    <p:extLst>
      <p:ext uri="{BB962C8B-B14F-4D97-AF65-F5344CB8AC3E}">
        <p14:creationId xmlns:p14="http://schemas.microsoft.com/office/powerpoint/2010/main" val="116241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279043" cy="4697413"/>
          </a:xfrm>
        </p:spPr>
        <p:txBody>
          <a:bodyPr>
            <a:normAutofit/>
          </a:bodyPr>
          <a:lstStyle/>
          <a:p>
            <a:pPr algn="ctr"/>
            <a:r>
              <a:rPr lang="en-US" sz="3300" dirty="0"/>
              <a:t>Collected data classes</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215467" y="1093788"/>
            <a:ext cx="5831944" cy="4697413"/>
          </a:xfrm>
        </p:spPr>
        <p:txBody>
          <a:bodyPr>
            <a:normAutofit/>
          </a:bodyPr>
          <a:lstStyle/>
          <a:p>
            <a:pPr marL="342900" indent="-342900">
              <a:lnSpc>
                <a:spcPct val="200000"/>
              </a:lnSpc>
              <a:buFont typeface="+mj-lt"/>
              <a:buAutoNum type="arabicPeriod"/>
            </a:pPr>
            <a:r>
              <a:rPr lang="en-US" sz="1800" dirty="0">
                <a:latin typeface="ui-sans-serif"/>
              </a:rPr>
              <a:t>Angry</a:t>
            </a:r>
          </a:p>
          <a:p>
            <a:pPr marL="342900" indent="-342900">
              <a:lnSpc>
                <a:spcPct val="200000"/>
              </a:lnSpc>
              <a:buFont typeface="+mj-lt"/>
              <a:buAutoNum type="arabicPeriod"/>
            </a:pPr>
            <a:r>
              <a:rPr lang="en-US" sz="1800" dirty="0">
                <a:latin typeface="ui-sans-serif"/>
              </a:rPr>
              <a:t>Disgust</a:t>
            </a:r>
          </a:p>
          <a:p>
            <a:pPr marL="342900" indent="-342900">
              <a:lnSpc>
                <a:spcPct val="200000"/>
              </a:lnSpc>
              <a:buFont typeface="+mj-lt"/>
              <a:buAutoNum type="arabicPeriod"/>
            </a:pPr>
            <a:r>
              <a:rPr lang="en-US" sz="1800" dirty="0">
                <a:latin typeface="ui-sans-serif"/>
              </a:rPr>
              <a:t>Fear</a:t>
            </a:r>
          </a:p>
          <a:p>
            <a:pPr marL="342900" indent="-342900">
              <a:lnSpc>
                <a:spcPct val="200000"/>
              </a:lnSpc>
              <a:buFont typeface="+mj-lt"/>
              <a:buAutoNum type="arabicPeriod"/>
            </a:pPr>
            <a:r>
              <a:rPr lang="en-US" sz="1800" dirty="0">
                <a:latin typeface="ui-sans-serif"/>
              </a:rPr>
              <a:t>Happy</a:t>
            </a:r>
          </a:p>
          <a:p>
            <a:pPr marL="342900" indent="-342900">
              <a:lnSpc>
                <a:spcPct val="200000"/>
              </a:lnSpc>
              <a:buFont typeface="+mj-lt"/>
              <a:buAutoNum type="arabicPeriod"/>
            </a:pPr>
            <a:r>
              <a:rPr lang="en-US" sz="1800" dirty="0">
                <a:latin typeface="ui-sans-serif"/>
              </a:rPr>
              <a:t>Neutral</a:t>
            </a:r>
          </a:p>
          <a:p>
            <a:pPr marL="342900" indent="-342900">
              <a:lnSpc>
                <a:spcPct val="200000"/>
              </a:lnSpc>
              <a:buFont typeface="+mj-lt"/>
              <a:buAutoNum type="arabicPeriod"/>
            </a:pPr>
            <a:r>
              <a:rPr lang="en-US" sz="1800" dirty="0">
                <a:latin typeface="ui-sans-serif"/>
              </a:rPr>
              <a:t>Sad</a:t>
            </a:r>
          </a:p>
          <a:p>
            <a:pPr marL="342900" indent="-342900">
              <a:lnSpc>
                <a:spcPct val="200000"/>
              </a:lnSpc>
              <a:buFont typeface="+mj-lt"/>
              <a:buAutoNum type="arabicPeriod"/>
            </a:pPr>
            <a:r>
              <a:rPr lang="en-US" sz="1800" dirty="0">
                <a:latin typeface="ui-sans-serif"/>
              </a:rPr>
              <a:t>Surprise</a:t>
            </a:r>
          </a:p>
        </p:txBody>
      </p:sp>
      <p:pic>
        <p:nvPicPr>
          <p:cNvPr id="5" name="Picture 4" descr="Angry">
            <a:extLst>
              <a:ext uri="{FF2B5EF4-FFF2-40B4-BE49-F238E27FC236}">
                <a16:creationId xmlns:a16="http://schemas.microsoft.com/office/drawing/2014/main" id="{990F384C-5808-E83E-C7CF-78F12E2C60C3}"/>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2988" y="1537159"/>
            <a:ext cx="1030572" cy="1030572"/>
          </a:xfrm>
          <a:prstGeom prst="rect">
            <a:avLst/>
          </a:prstGeom>
        </p:spPr>
      </p:pic>
      <p:pic>
        <p:nvPicPr>
          <p:cNvPr id="7" name="Picture 6" descr="Disgust">
            <a:extLst>
              <a:ext uri="{FF2B5EF4-FFF2-40B4-BE49-F238E27FC236}">
                <a16:creationId xmlns:a16="http://schemas.microsoft.com/office/drawing/2014/main" id="{CA6CD642-F2BE-C2BB-1F6C-23060BF9F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34480" y="1541333"/>
            <a:ext cx="1030572" cy="1030572"/>
          </a:xfrm>
          <a:prstGeom prst="rect">
            <a:avLst/>
          </a:prstGeom>
        </p:spPr>
      </p:pic>
      <p:pic>
        <p:nvPicPr>
          <p:cNvPr id="9" name="Picture 8" descr="Fear">
            <a:extLst>
              <a:ext uri="{FF2B5EF4-FFF2-40B4-BE49-F238E27FC236}">
                <a16:creationId xmlns:a16="http://schemas.microsoft.com/office/drawing/2014/main" id="{58C3AB95-0A6B-B687-118A-5F1BF9EE3C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1566" y="1541331"/>
            <a:ext cx="1030574" cy="1030574"/>
          </a:xfrm>
          <a:prstGeom prst="rect">
            <a:avLst/>
          </a:prstGeom>
        </p:spPr>
      </p:pic>
      <p:pic>
        <p:nvPicPr>
          <p:cNvPr id="11" name="Picture 10" descr="Happy">
            <a:extLst>
              <a:ext uri="{FF2B5EF4-FFF2-40B4-BE49-F238E27FC236}">
                <a16:creationId xmlns:a16="http://schemas.microsoft.com/office/drawing/2014/main" id="{CC796F63-9162-5270-20A5-012D721190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7529" y="2908951"/>
            <a:ext cx="1030573" cy="1030573"/>
          </a:xfrm>
          <a:prstGeom prst="rect">
            <a:avLst/>
          </a:prstGeom>
        </p:spPr>
      </p:pic>
      <p:pic>
        <p:nvPicPr>
          <p:cNvPr id="13" name="Picture 12" descr="Neutral">
            <a:extLst>
              <a:ext uri="{FF2B5EF4-FFF2-40B4-BE49-F238E27FC236}">
                <a16:creationId xmlns:a16="http://schemas.microsoft.com/office/drawing/2014/main" id="{0A957040-77F5-84AD-BF5C-3ECA9BB504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34480" y="2905058"/>
            <a:ext cx="1030573" cy="1030573"/>
          </a:xfrm>
          <a:prstGeom prst="rect">
            <a:avLst/>
          </a:prstGeom>
        </p:spPr>
      </p:pic>
      <p:pic>
        <p:nvPicPr>
          <p:cNvPr id="15" name="Picture 14" descr="Sad">
            <a:extLst>
              <a:ext uri="{FF2B5EF4-FFF2-40B4-BE49-F238E27FC236}">
                <a16:creationId xmlns:a16="http://schemas.microsoft.com/office/drawing/2014/main" id="{010F7F75-49DA-8F09-E938-F86C2BED470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71431" y="2905058"/>
            <a:ext cx="1030574" cy="1030574"/>
          </a:xfrm>
          <a:prstGeom prst="rect">
            <a:avLst/>
          </a:prstGeom>
        </p:spPr>
      </p:pic>
      <p:pic>
        <p:nvPicPr>
          <p:cNvPr id="17" name="Picture 16" descr="Surprise">
            <a:extLst>
              <a:ext uri="{FF2B5EF4-FFF2-40B4-BE49-F238E27FC236}">
                <a16:creationId xmlns:a16="http://schemas.microsoft.com/office/drawing/2014/main" id="{F237FE07-D116-51C2-09A6-BF07679264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39143" y="4198304"/>
            <a:ext cx="1025910" cy="1025910"/>
          </a:xfrm>
          <a:prstGeom prst="rect">
            <a:avLst/>
          </a:prstGeom>
        </p:spPr>
      </p:pic>
    </p:spTree>
    <p:extLst>
      <p:ext uri="{BB962C8B-B14F-4D97-AF65-F5344CB8AC3E}">
        <p14:creationId xmlns:p14="http://schemas.microsoft.com/office/powerpoint/2010/main" val="273462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childTnLst>
                                </p:cTn>
                              </p:par>
                              <p:par>
                                <p:cTn id="42" presetID="10" presetClass="entr" presetSubtype="0"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0"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279043" cy="4697413"/>
          </a:xfrm>
        </p:spPr>
        <p:txBody>
          <a:bodyPr>
            <a:normAutofit/>
          </a:bodyPr>
          <a:lstStyle/>
          <a:p>
            <a:r>
              <a:rPr lang="en-US" sz="3300" dirty="0"/>
              <a:t>Data augmentation for Training and validation data</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215467" y="1093788"/>
            <a:ext cx="5831944" cy="4697413"/>
          </a:xfrm>
        </p:spPr>
        <p:txBody>
          <a:bodyPr>
            <a:normAutofit/>
          </a:bodyPr>
          <a:lstStyle/>
          <a:p>
            <a:pPr marL="342900" indent="-342900">
              <a:lnSpc>
                <a:spcPct val="150000"/>
              </a:lnSpc>
              <a:buFont typeface="+mj-lt"/>
              <a:buAutoNum type="arabicPeriod"/>
            </a:pPr>
            <a:r>
              <a:rPr lang="en-US" sz="1600" dirty="0">
                <a:latin typeface="ui-sans-serif"/>
              </a:rPr>
              <a:t>Rescale for image: as the input image size is so small and pretrained models only accepts 224*224 image size</a:t>
            </a:r>
          </a:p>
          <a:p>
            <a:pPr marL="342900" indent="-342900">
              <a:lnSpc>
                <a:spcPct val="150000"/>
              </a:lnSpc>
              <a:buFont typeface="+mj-lt"/>
              <a:buAutoNum type="arabicPeriod"/>
            </a:pPr>
            <a:r>
              <a:rPr lang="en-US" sz="1600" dirty="0">
                <a:latin typeface="ui-sans-serif"/>
              </a:rPr>
              <a:t>Image Augmentation to prevent Overfitting:</a:t>
            </a:r>
          </a:p>
          <a:p>
            <a:pPr lvl="1">
              <a:lnSpc>
                <a:spcPct val="150000"/>
              </a:lnSpc>
            </a:pPr>
            <a:r>
              <a:rPr lang="en-US" sz="1200" dirty="0">
                <a:latin typeface="ui-sans-serif"/>
              </a:rPr>
              <a:t>Rotation</a:t>
            </a:r>
          </a:p>
          <a:p>
            <a:pPr lvl="1">
              <a:lnSpc>
                <a:spcPct val="150000"/>
              </a:lnSpc>
            </a:pPr>
            <a:r>
              <a:rPr lang="en-US" sz="1200" dirty="0">
                <a:latin typeface="ui-sans-serif"/>
              </a:rPr>
              <a:t>Width and Height Shifting</a:t>
            </a:r>
          </a:p>
          <a:p>
            <a:pPr lvl="1">
              <a:lnSpc>
                <a:spcPct val="150000"/>
              </a:lnSpc>
            </a:pPr>
            <a:r>
              <a:rPr lang="en-US" sz="1200" dirty="0">
                <a:latin typeface="ui-sans-serif"/>
              </a:rPr>
              <a:t>Zoom</a:t>
            </a:r>
          </a:p>
          <a:p>
            <a:pPr lvl="1">
              <a:lnSpc>
                <a:spcPct val="150000"/>
              </a:lnSpc>
            </a:pPr>
            <a:r>
              <a:rPr lang="en-US" sz="1200" dirty="0">
                <a:latin typeface="ui-sans-serif"/>
              </a:rPr>
              <a:t>Shear</a:t>
            </a:r>
          </a:p>
          <a:p>
            <a:pPr lvl="1">
              <a:lnSpc>
                <a:spcPct val="150000"/>
              </a:lnSpc>
            </a:pPr>
            <a:r>
              <a:rPr lang="en-US" sz="1200" dirty="0">
                <a:latin typeface="ui-sans-serif"/>
              </a:rPr>
              <a:t>Horizontal Flip</a:t>
            </a:r>
          </a:p>
          <a:p>
            <a:pPr marL="342900" indent="-342900">
              <a:lnSpc>
                <a:spcPct val="150000"/>
              </a:lnSpc>
              <a:buFont typeface="+mj-lt"/>
              <a:buAutoNum type="arabicPeriod"/>
            </a:pPr>
            <a:r>
              <a:rPr lang="en-US" sz="1600" dirty="0">
                <a:latin typeface="ui-sans-serif"/>
              </a:rPr>
              <a:t>Add a split range for the data for Validation</a:t>
            </a:r>
          </a:p>
        </p:txBody>
      </p:sp>
      <p:pic>
        <p:nvPicPr>
          <p:cNvPr id="6" name="Picture 5">
            <a:extLst>
              <a:ext uri="{FF2B5EF4-FFF2-40B4-BE49-F238E27FC236}">
                <a16:creationId xmlns:a16="http://schemas.microsoft.com/office/drawing/2014/main" id="{2A3BD916-32EC-98F4-5691-CA92BFC356FC}"/>
              </a:ext>
            </a:extLst>
          </p:cNvPr>
          <p:cNvPicPr>
            <a:picLocks noChangeAspect="1"/>
          </p:cNvPicPr>
          <p:nvPr/>
        </p:nvPicPr>
        <p:blipFill>
          <a:blip r:embed="rId2"/>
          <a:stretch>
            <a:fillRect/>
          </a:stretch>
        </p:blipFill>
        <p:spPr>
          <a:xfrm>
            <a:off x="5159910" y="4672013"/>
            <a:ext cx="6188810" cy="1810003"/>
          </a:xfrm>
          <a:prstGeom prst="rect">
            <a:avLst/>
          </a:prstGeom>
        </p:spPr>
      </p:pic>
    </p:spTree>
    <p:extLst>
      <p:ext uri="{BB962C8B-B14F-4D97-AF65-F5344CB8AC3E}">
        <p14:creationId xmlns:p14="http://schemas.microsoft.com/office/powerpoint/2010/main" val="246491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Transfer Learning (Model Creation)</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097999" y="1093788"/>
            <a:ext cx="5949412" cy="4697413"/>
          </a:xfrm>
        </p:spPr>
        <p:txBody>
          <a:bodyPr anchor="t">
            <a:normAutofit/>
          </a:bodyPr>
          <a:lstStyle/>
          <a:p>
            <a:pPr marL="342900" indent="-342900">
              <a:lnSpc>
                <a:spcPct val="110000"/>
              </a:lnSpc>
              <a:buFont typeface="+mj-lt"/>
              <a:buAutoNum type="arabicPeriod"/>
            </a:pPr>
            <a:r>
              <a:rPr lang="en-US" sz="1600" dirty="0">
                <a:latin typeface="ui-sans-serif"/>
              </a:rPr>
              <a:t>As the training, validation and testing image are gray scale:</a:t>
            </a:r>
          </a:p>
          <a:p>
            <a:pPr lvl="1">
              <a:lnSpc>
                <a:spcPct val="110000"/>
              </a:lnSpc>
            </a:pPr>
            <a:r>
              <a:rPr lang="en-US" sz="1200" dirty="0">
                <a:latin typeface="ui-sans-serif"/>
              </a:rPr>
              <a:t>Change the image into RGB using Conv2D layer</a:t>
            </a:r>
          </a:p>
          <a:p>
            <a:pPr marL="342900" indent="-342900">
              <a:lnSpc>
                <a:spcPct val="110000"/>
              </a:lnSpc>
              <a:buFont typeface="+mj-lt"/>
              <a:buAutoNum type="arabicPeriod"/>
            </a:pPr>
            <a:r>
              <a:rPr lang="en-US" sz="1600" dirty="0">
                <a:latin typeface="ui-sans-serif"/>
              </a:rPr>
              <a:t>Next layer will be a pretrained model layers</a:t>
            </a:r>
          </a:p>
          <a:p>
            <a:pPr marL="342900" indent="-342900">
              <a:lnSpc>
                <a:spcPct val="110000"/>
              </a:lnSpc>
              <a:buFont typeface="+mj-lt"/>
              <a:buAutoNum type="arabicPeriod"/>
            </a:pPr>
            <a:r>
              <a:rPr lang="en-US" sz="1600" dirty="0">
                <a:latin typeface="ui-sans-serif"/>
              </a:rPr>
              <a:t>Add layer that reduces the spatial dimensions to a single vector per feature map.</a:t>
            </a:r>
          </a:p>
          <a:p>
            <a:pPr marL="342900" indent="-342900">
              <a:lnSpc>
                <a:spcPct val="110000"/>
              </a:lnSpc>
              <a:buFont typeface="+mj-lt"/>
              <a:buAutoNum type="arabicPeriod"/>
            </a:pPr>
            <a:r>
              <a:rPr lang="en-US" sz="1600" dirty="0">
                <a:latin typeface="ui-sans-serif"/>
              </a:rPr>
              <a:t>Add a fully connected layer with L2 regularization and a dropout layer for preventing overfitting.</a:t>
            </a:r>
          </a:p>
          <a:p>
            <a:pPr marL="342900" indent="-342900">
              <a:lnSpc>
                <a:spcPct val="110000"/>
              </a:lnSpc>
              <a:buFont typeface="+mj-lt"/>
              <a:buAutoNum type="arabicPeriod"/>
            </a:pPr>
            <a:r>
              <a:rPr lang="en-US" sz="1600" dirty="0">
                <a:latin typeface="ui-sans-serif"/>
              </a:rPr>
              <a:t>Add final output layer has </a:t>
            </a:r>
            <a:r>
              <a:rPr lang="en-US" sz="1600" dirty="0" err="1">
                <a:latin typeface="ui-sans-serif"/>
              </a:rPr>
              <a:t>num_classes</a:t>
            </a:r>
            <a:r>
              <a:rPr lang="en-US" sz="1600" dirty="0">
                <a:latin typeface="ui-sans-serif"/>
              </a:rPr>
              <a:t> units with SoftMax activation, suitable for a multi-class classification problem.</a:t>
            </a:r>
          </a:p>
        </p:txBody>
      </p:sp>
      <p:pic>
        <p:nvPicPr>
          <p:cNvPr id="5" name="Picture 4">
            <a:extLst>
              <a:ext uri="{FF2B5EF4-FFF2-40B4-BE49-F238E27FC236}">
                <a16:creationId xmlns:a16="http://schemas.microsoft.com/office/drawing/2014/main" id="{97F45CA2-7EE0-1061-AE03-C3011CE21877}"/>
              </a:ext>
            </a:extLst>
          </p:cNvPr>
          <p:cNvPicPr>
            <a:picLocks noChangeAspect="1"/>
          </p:cNvPicPr>
          <p:nvPr/>
        </p:nvPicPr>
        <p:blipFill>
          <a:blip r:embed="rId2"/>
          <a:stretch>
            <a:fillRect/>
          </a:stretch>
        </p:blipFill>
        <p:spPr>
          <a:xfrm>
            <a:off x="5133084" y="4124960"/>
            <a:ext cx="6366152" cy="2552072"/>
          </a:xfrm>
          <a:prstGeom prst="rect">
            <a:avLst/>
          </a:prstGeom>
        </p:spPr>
      </p:pic>
    </p:spTree>
    <p:extLst>
      <p:ext uri="{BB962C8B-B14F-4D97-AF65-F5344CB8AC3E}">
        <p14:creationId xmlns:p14="http://schemas.microsoft.com/office/powerpoint/2010/main" val="2617429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57"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0"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1"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68"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69"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3"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74"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353D29FC-5FC6-D2A5-6F58-0764DEDE5F5F}"/>
              </a:ext>
            </a:extLst>
          </p:cNvPr>
          <p:cNvSpPr>
            <a:spLocks noGrp="1"/>
          </p:cNvSpPr>
          <p:nvPr>
            <p:ph type="title"/>
          </p:nvPr>
        </p:nvSpPr>
        <p:spPr>
          <a:xfrm>
            <a:off x="1019015" y="1093787"/>
            <a:ext cx="3059969" cy="4697413"/>
          </a:xfrm>
        </p:spPr>
        <p:txBody>
          <a:bodyPr>
            <a:normAutofit/>
          </a:bodyPr>
          <a:lstStyle/>
          <a:p>
            <a:r>
              <a:rPr lang="en-US" sz="3300" dirty="0"/>
              <a:t>Pretrained Models Used</a:t>
            </a:r>
          </a:p>
        </p:txBody>
      </p:sp>
      <p:sp useBgFill="1">
        <p:nvSpPr>
          <p:cNvPr id="84"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85A4FB-9477-D539-D3D3-603D6A7FD709}"/>
              </a:ext>
            </a:extLst>
          </p:cNvPr>
          <p:cNvSpPr>
            <a:spLocks noGrp="1"/>
          </p:cNvSpPr>
          <p:nvPr>
            <p:ph idx="1"/>
          </p:nvPr>
        </p:nvSpPr>
        <p:spPr>
          <a:xfrm>
            <a:off x="5097999" y="488950"/>
            <a:ext cx="5949412" cy="6043930"/>
          </a:xfrm>
        </p:spPr>
        <p:txBody>
          <a:bodyPr>
            <a:normAutofit/>
          </a:bodyPr>
          <a:lstStyle/>
          <a:p>
            <a:pPr>
              <a:lnSpc>
                <a:spcPct val="110000"/>
              </a:lnSpc>
              <a:spcBef>
                <a:spcPts val="0"/>
              </a:spcBef>
              <a:spcAft>
                <a:spcPts val="3600"/>
              </a:spcAft>
            </a:pPr>
            <a:r>
              <a:rPr lang="en-US" sz="2000" b="1" dirty="0">
                <a:latin typeface="ui-sans-serif"/>
              </a:rPr>
              <a:t>VGG16</a:t>
            </a:r>
          </a:p>
          <a:p>
            <a:pPr marL="0" indent="0">
              <a:lnSpc>
                <a:spcPct val="110000"/>
              </a:lnSpc>
              <a:spcBef>
                <a:spcPts val="0"/>
              </a:spcBef>
              <a:spcAft>
                <a:spcPts val="600"/>
              </a:spcAft>
              <a:buNone/>
            </a:pPr>
            <a:endParaRPr lang="en-US" sz="2000" b="1" dirty="0">
              <a:latin typeface="ui-sans-serif"/>
            </a:endParaRPr>
          </a:p>
          <a:p>
            <a:pPr>
              <a:lnSpc>
                <a:spcPct val="300000"/>
              </a:lnSpc>
              <a:spcBef>
                <a:spcPts val="0"/>
              </a:spcBef>
              <a:spcAft>
                <a:spcPts val="4200"/>
              </a:spcAft>
            </a:pPr>
            <a:r>
              <a:rPr lang="en-US" sz="2000" b="1" dirty="0">
                <a:latin typeface="ui-sans-serif"/>
              </a:rPr>
              <a:t>VGG19</a:t>
            </a:r>
          </a:p>
          <a:p>
            <a:pPr>
              <a:lnSpc>
                <a:spcPct val="100000"/>
              </a:lnSpc>
              <a:spcBef>
                <a:spcPts val="0"/>
              </a:spcBef>
            </a:pPr>
            <a:endParaRPr lang="en-US" sz="900" b="1" dirty="0">
              <a:latin typeface="ui-sans-serif"/>
            </a:endParaRPr>
          </a:p>
          <a:p>
            <a:pPr>
              <a:lnSpc>
                <a:spcPct val="300000"/>
              </a:lnSpc>
              <a:spcBef>
                <a:spcPts val="0"/>
              </a:spcBef>
              <a:spcAft>
                <a:spcPts val="2400"/>
              </a:spcAft>
            </a:pPr>
            <a:r>
              <a:rPr lang="en-US" sz="2000" b="1" dirty="0">
                <a:latin typeface="ui-sans-serif"/>
              </a:rPr>
              <a:t>ResNet50</a:t>
            </a:r>
          </a:p>
          <a:p>
            <a:pPr>
              <a:lnSpc>
                <a:spcPct val="110000"/>
              </a:lnSpc>
              <a:spcBef>
                <a:spcPts val="0"/>
              </a:spcBef>
            </a:pPr>
            <a:endParaRPr lang="en-US" sz="1100" b="1" dirty="0">
              <a:latin typeface="ui-sans-serif"/>
            </a:endParaRPr>
          </a:p>
          <a:p>
            <a:pPr>
              <a:lnSpc>
                <a:spcPct val="300000"/>
              </a:lnSpc>
              <a:spcBef>
                <a:spcPts val="0"/>
              </a:spcBef>
            </a:pPr>
            <a:r>
              <a:rPr lang="en-US" sz="2000" b="1" dirty="0" err="1">
                <a:latin typeface="ui-sans-serif"/>
              </a:rPr>
              <a:t>MobileNet</a:t>
            </a:r>
            <a:endParaRPr lang="en-US" sz="2000" b="1" dirty="0">
              <a:latin typeface="ui-sans-serif"/>
            </a:endParaRPr>
          </a:p>
        </p:txBody>
      </p:sp>
      <p:pic>
        <p:nvPicPr>
          <p:cNvPr id="1028" name="Picture 4" descr="VGG-19 Architecture [39]. VGG-19 has 16 convolution layers grouped ...">
            <a:extLst>
              <a:ext uri="{FF2B5EF4-FFF2-40B4-BE49-F238E27FC236}">
                <a16:creationId xmlns:a16="http://schemas.microsoft.com/office/drawing/2014/main" id="{76F9F31C-8108-3AD1-260F-52123593F1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8076" y="2536230"/>
            <a:ext cx="4709258" cy="118268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ortrays the VGG16 model for ImageNet [40]. It has 13 ...">
            <a:extLst>
              <a:ext uri="{FF2B5EF4-FFF2-40B4-BE49-F238E27FC236}">
                <a16:creationId xmlns:a16="http://schemas.microsoft.com/office/drawing/2014/main" id="{1F3B1FDE-B6D0-91C4-135C-5AE11A1EDA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8076" y="956866"/>
            <a:ext cx="4709258" cy="118268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Net50. ResNet-50 is a convolutional neural… | by Aditi Rastogi ...">
            <a:extLst>
              <a:ext uri="{FF2B5EF4-FFF2-40B4-BE49-F238E27FC236}">
                <a16:creationId xmlns:a16="http://schemas.microsoft.com/office/drawing/2014/main" id="{1A04A51F-38B5-E951-E464-E2C9B105CDB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6266"/>
          <a:stretch/>
        </p:blipFill>
        <p:spPr bwMode="auto">
          <a:xfrm>
            <a:off x="5699609" y="4115594"/>
            <a:ext cx="4727725" cy="10636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llustration of the MobileNet architecture. (A) The overall ...">
            <a:extLst>
              <a:ext uri="{FF2B5EF4-FFF2-40B4-BE49-F238E27FC236}">
                <a16:creationId xmlns:a16="http://schemas.microsoft.com/office/drawing/2014/main" id="{428C4C3C-6B3E-A1A0-0A72-E85CB363DA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56754"/>
          <a:stretch/>
        </p:blipFill>
        <p:spPr bwMode="auto">
          <a:xfrm rot="16200000">
            <a:off x="7430802" y="3766743"/>
            <a:ext cx="1255179" cy="47378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740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animEffect transition="in" filter="fade">
                                      <p:cBhvr>
                                        <p:cTn id="9" dur="500"/>
                                        <p:tgtEl>
                                          <p:spTgt spid="1030"/>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0" presetClass="entr" presetSubtype="0" fill="hold" nodeType="with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0" presetClass="entr" presetSubtype="0" fill="hold" nodeType="withEffect">
                                  <p:stCondLst>
                                    <p:cond delay="0"/>
                                  </p:stCondLst>
                                  <p:childTnLst>
                                    <p:set>
                                      <p:cBhvr>
                                        <p:cTn id="22" dur="1" fill="hold">
                                          <p:stCondLst>
                                            <p:cond delay="0"/>
                                          </p:stCondLst>
                                        </p:cTn>
                                        <p:tgtEl>
                                          <p:spTgt spid="1032"/>
                                        </p:tgtEl>
                                        <p:attrNameLst>
                                          <p:attrName>style.visibility</p:attrName>
                                        </p:attrNameLst>
                                      </p:cBhvr>
                                      <p:to>
                                        <p:strVal val="visible"/>
                                      </p:to>
                                    </p:set>
                                    <p:animEffect transition="in" filter="fade">
                                      <p:cBhvr>
                                        <p:cTn id="23" dur="500"/>
                                        <p:tgtEl>
                                          <p:spTgt spid="103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par>
                                <p:cTn id="28" presetID="10" presetClass="entr" presetSubtype="0" fill="hold" nodeType="withEffect">
                                  <p:stCondLst>
                                    <p:cond delay="0"/>
                                  </p:stCondLst>
                                  <p:childTnLst>
                                    <p:set>
                                      <p:cBhvr>
                                        <p:cTn id="29" dur="1" fill="hold">
                                          <p:stCondLst>
                                            <p:cond delay="0"/>
                                          </p:stCondLst>
                                        </p:cTn>
                                        <p:tgtEl>
                                          <p:spTgt spid="1036"/>
                                        </p:tgtEl>
                                        <p:attrNameLst>
                                          <p:attrName>style.visibility</p:attrName>
                                        </p:attrNameLst>
                                      </p:cBhvr>
                                      <p:to>
                                        <p:strVal val="visible"/>
                                      </p:to>
                                    </p:set>
                                    <p:animEffect transition="in" filter="fade">
                                      <p:cBhvr>
                                        <p:cTn id="30"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122</TotalTime>
  <Words>714</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Courier New</vt:lpstr>
      <vt:lpstr>Tw Cen MT</vt:lpstr>
      <vt:lpstr>ui-sans-serif</vt:lpstr>
      <vt:lpstr>Circuit</vt:lpstr>
      <vt:lpstr>Deep Learning Project</vt:lpstr>
      <vt:lpstr>Introduction to Face Emotion Recognition</vt:lpstr>
      <vt:lpstr>How Detecting and Analyzing facial expression works</vt:lpstr>
      <vt:lpstr>Technologies and Tools</vt:lpstr>
      <vt:lpstr>Project scope</vt:lpstr>
      <vt:lpstr>Collected data classes</vt:lpstr>
      <vt:lpstr>Data augmentation for Training and validation data</vt:lpstr>
      <vt:lpstr>Transfer Learning (Model Creation)</vt:lpstr>
      <vt:lpstr>Pretrained Models Used</vt:lpstr>
      <vt:lpstr>Accuracy of each model after training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Project</dc:title>
  <dc:creator>Reem Elardy</dc:creator>
  <cp:lastModifiedBy>Reem Elardy</cp:lastModifiedBy>
  <cp:revision>4</cp:revision>
  <dcterms:created xsi:type="dcterms:W3CDTF">2024-05-25T17:05:35Z</dcterms:created>
  <dcterms:modified xsi:type="dcterms:W3CDTF">2024-05-25T19:08:02Z</dcterms:modified>
</cp:coreProperties>
</file>