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67" r:id="rId4"/>
    <p:sldId id="263" r:id="rId5"/>
    <p:sldId id="262" r:id="rId6"/>
    <p:sldId id="273" r:id="rId7"/>
    <p:sldId id="268" r:id="rId8"/>
    <p:sldId id="269" r:id="rId9"/>
    <p:sldId id="270" r:id="rId10"/>
    <p:sldId id="272" r:id="rId11"/>
    <p:sldId id="260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t 24slides9" initials="i2" lastIdx="42" clrIdx="0">
    <p:extLst>
      <p:ext uri="{19B8F6BF-5375-455C-9EA6-DF929625EA0E}">
        <p15:presenceInfo xmlns:p15="http://schemas.microsoft.com/office/powerpoint/2012/main" userId="it 24slides9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123B"/>
    <a:srgbClr val="876E84"/>
    <a:srgbClr val="BD867F"/>
    <a:srgbClr val="FFEFD5"/>
    <a:srgbClr val="40315C"/>
    <a:srgbClr val="412E3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النمط المتوسط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النمط المتوسط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5BE263C-DBD7-4A20-BB59-AAB30ACAA65A}" styleName="نمط متوسط 3 - تميي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4B1156A-380E-4F78-BDF5-A606A8083BF9}" styleName="نمط متوسط 4 - تميي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نمط متوسط 2 - تميي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النمط المتوسط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9" autoAdjust="0"/>
    <p:restoredTop sz="73547"/>
  </p:normalViewPr>
  <p:slideViewPr>
    <p:cSldViewPr snapToGrid="0" showGuides="1">
      <p:cViewPr varScale="1">
        <p:scale>
          <a:sx n="81" d="100"/>
          <a:sy n="81" d="100"/>
        </p:scale>
        <p:origin x="161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A5A2642-2A78-ED46-B48E-3BFDE07BC7BB}" type="datetimeFigureOut">
              <a:rPr lang="en-GB" smtClean="0"/>
              <a:t>07/08/2024</a:t>
            </a:fld>
            <a:endParaRPr lang="en-GB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GB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GB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6D4DBAF-2C34-6C44-A279-49B3948211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528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GB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4DBAF-2C34-6C44-A279-49B39482112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118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GB" sz="1600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4DBAF-2C34-6C44-A279-49B39482112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966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4DBAF-2C34-6C44-A279-49B39482112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123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4DBAF-2C34-6C44-A279-49B39482112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852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  <a:p>
            <a:r>
              <a:rPr lang="ar-SA" dirty="0"/>
              <a:t>**ما هي مجموعة بيانات تنبؤ بقبول القروض؟**</a:t>
            </a:r>
          </a:p>
          <a:p>
            <a:endParaRPr lang="ar-SA" dirty="0"/>
          </a:p>
          <a:p>
            <a:r>
              <a:rPr lang="ar-SA" dirty="0"/>
              <a:t>*مجموعة بيانات تنبؤ بقبول القروض* هي مجموعة بيانات تُستخدم لتدريب نماذج تعلم الآلة على التنبؤ بقبول طلبات القروض. تحتوي هذه المجموعة على معلومات من 614 طلب قرض وتتضمن 13 ميزة مختلفة.</a:t>
            </a:r>
          </a:p>
          <a:p>
            <a:endParaRPr lang="ar-SA" dirty="0"/>
          </a:p>
          <a:p>
            <a:r>
              <a:rPr lang="ar-SA" dirty="0"/>
              <a:t>**الهدف**: التنبؤ بحالة قبول طلبات القروض باستخدام نماذج تعلم الآلة.</a:t>
            </a:r>
            <a:endParaRPr lang="en-GB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4DBAF-2C34-6C44-A279-49B39482112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829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ar-SA" sz="1600" b="0" i="0" u="none" strike="noStrike" dirty="0">
                <a:solidFill>
                  <a:srgbClr val="000000"/>
                </a:solidFill>
                <a:effectLst/>
              </a:rPr>
              <a:t>إليك شرح للأعمدة المذكورة في مجموعة البيانات:</a:t>
            </a:r>
          </a:p>
          <a:p>
            <a:pPr algn="r">
              <a:buFont typeface="+mj-lt"/>
              <a:buAutoNum type="arabicPeriod"/>
            </a:pPr>
            <a:r>
              <a:rPr lang="en" sz="1600" b="1" i="0" u="none" strike="noStrike" dirty="0" err="1">
                <a:solidFill>
                  <a:srgbClr val="000000"/>
                </a:solidFill>
                <a:effectLst/>
              </a:rPr>
              <a:t>loan_id</a:t>
            </a:r>
            <a:r>
              <a:rPr lang="en" sz="1600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742950" lvl="1" indent="-285750" algn="r">
              <a:buFont typeface="+mj-lt"/>
              <a:buAutoNum type="arabicPeriod"/>
            </a:pPr>
            <a:r>
              <a:rPr lang="ar-SA" sz="1600" b="0" i="0" u="none" strike="noStrike" dirty="0">
                <a:solidFill>
                  <a:srgbClr val="000000"/>
                </a:solidFill>
                <a:effectLst/>
              </a:rPr>
              <a:t>معرف فريد لكل طلب قرض. يُستخدم لتمييز الطلبات عن بعضها البعض.</a:t>
            </a:r>
          </a:p>
          <a:p>
            <a:pPr algn="r">
              <a:buFont typeface="+mj-lt"/>
              <a:buAutoNum type="arabicPeriod"/>
            </a:pPr>
            <a:r>
              <a:rPr lang="en" sz="1600" b="1" i="0" u="none" strike="noStrike" dirty="0" err="1">
                <a:solidFill>
                  <a:srgbClr val="000000"/>
                </a:solidFill>
                <a:effectLst/>
              </a:rPr>
              <a:t>no_of_dependents</a:t>
            </a:r>
            <a:r>
              <a:rPr lang="en" sz="1600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742950" lvl="1" indent="-285750" algn="r">
              <a:buFont typeface="+mj-lt"/>
              <a:buAutoNum type="arabicPeriod"/>
            </a:pPr>
            <a:r>
              <a:rPr lang="ar-SA" sz="1600" b="0" i="0" u="none" strike="noStrike" dirty="0">
                <a:solidFill>
                  <a:srgbClr val="000000"/>
                </a:solidFill>
                <a:effectLst/>
              </a:rPr>
              <a:t>عدد المعالين الذين يعولهم مقدم الطلب. يشمل الأطفال أو الأفراد الآخرين الذين يعتمدون ماليًا على مقدم الطلب.</a:t>
            </a:r>
          </a:p>
          <a:p>
            <a:pPr algn="r">
              <a:buFont typeface="+mj-lt"/>
              <a:buAutoNum type="arabicPeriod"/>
            </a:pPr>
            <a:r>
              <a:rPr lang="en" sz="1600" b="1" i="0" u="none" strike="noStrike" dirty="0">
                <a:solidFill>
                  <a:srgbClr val="000000"/>
                </a:solidFill>
                <a:effectLst/>
              </a:rPr>
              <a:t>education</a:t>
            </a:r>
            <a:r>
              <a:rPr lang="en" sz="1600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742950" lvl="1" indent="-285750" algn="r">
              <a:buFont typeface="+mj-lt"/>
              <a:buAutoNum type="arabicPeriod"/>
            </a:pPr>
            <a:r>
              <a:rPr lang="ar-SA" sz="1600" b="0" i="0" u="none" strike="noStrike" dirty="0">
                <a:solidFill>
                  <a:srgbClr val="000000"/>
                </a:solidFill>
                <a:effectLst/>
              </a:rPr>
              <a:t>المستوى التعليمي لمقدم الطلب. يمكن أن يكون على سبيل المثال "خريج" أو "غير خريج".</a:t>
            </a:r>
          </a:p>
          <a:p>
            <a:pPr algn="r">
              <a:buFont typeface="+mj-lt"/>
              <a:buAutoNum type="arabicPeriod"/>
            </a:pPr>
            <a:r>
              <a:rPr lang="en" sz="1600" b="1" i="0" u="none" strike="noStrike" dirty="0" err="1">
                <a:solidFill>
                  <a:srgbClr val="000000"/>
                </a:solidFill>
                <a:effectLst/>
              </a:rPr>
              <a:t>self_employed</a:t>
            </a:r>
            <a:r>
              <a:rPr lang="en" sz="1600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742950" lvl="1" indent="-285750" algn="r">
              <a:buFont typeface="+mj-lt"/>
              <a:buAutoNum type="arabicPeriod"/>
            </a:pPr>
            <a:r>
              <a:rPr lang="ar-SA" sz="1600" b="0" i="0" u="none" strike="noStrike" dirty="0">
                <a:solidFill>
                  <a:srgbClr val="000000"/>
                </a:solidFill>
                <a:effectLst/>
              </a:rPr>
              <a:t>حالة العمل الذاتي لمقدم الطلب. يحدد ما إذا كان مقدم الطلب يعمل لحسابه الخاص ("نعم" أو "لا").</a:t>
            </a:r>
          </a:p>
          <a:p>
            <a:pPr algn="r">
              <a:buFont typeface="+mj-lt"/>
              <a:buAutoNum type="arabicPeriod"/>
            </a:pPr>
            <a:r>
              <a:rPr lang="en" sz="1600" b="1" i="0" u="none" strike="noStrike" dirty="0" err="1">
                <a:solidFill>
                  <a:srgbClr val="000000"/>
                </a:solidFill>
                <a:effectLst/>
              </a:rPr>
              <a:t>income_annum</a:t>
            </a:r>
            <a:r>
              <a:rPr lang="en" sz="1600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742950" lvl="1" indent="-285750" algn="r">
              <a:buFont typeface="+mj-lt"/>
              <a:buAutoNum type="arabicPeriod"/>
            </a:pPr>
            <a:r>
              <a:rPr lang="ar-SA" sz="1600" b="0" i="0" u="none" strike="noStrike" dirty="0">
                <a:solidFill>
                  <a:srgbClr val="000000"/>
                </a:solidFill>
                <a:effectLst/>
              </a:rPr>
              <a:t>الدخل السنوي لمقدم الطلب. يُستخدم لتقييم القدرة المالية على سداد القرض.</a:t>
            </a:r>
          </a:p>
          <a:p>
            <a:pPr algn="r">
              <a:buFont typeface="+mj-lt"/>
              <a:buAutoNum type="arabicPeriod"/>
            </a:pPr>
            <a:r>
              <a:rPr lang="en" sz="1600" b="1" i="0" u="none" strike="noStrike" dirty="0" err="1">
                <a:solidFill>
                  <a:srgbClr val="000000"/>
                </a:solidFill>
                <a:effectLst/>
              </a:rPr>
              <a:t>loan_amount</a:t>
            </a:r>
            <a:r>
              <a:rPr lang="en" sz="1600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742950" lvl="1" indent="-285750" algn="r">
              <a:buFont typeface="+mj-lt"/>
              <a:buAutoNum type="arabicPeriod"/>
            </a:pPr>
            <a:r>
              <a:rPr lang="ar-SA" sz="1600" b="0" i="0" u="none" strike="noStrike" dirty="0">
                <a:solidFill>
                  <a:srgbClr val="000000"/>
                </a:solidFill>
                <a:effectLst/>
              </a:rPr>
              <a:t>المبلغ المطلوب للقرض. يشير إلى المبلغ الذي يرغب مقدم الطلب في اقتراضه.</a:t>
            </a:r>
          </a:p>
          <a:p>
            <a:pPr algn="r">
              <a:buFont typeface="+mj-lt"/>
              <a:buAutoNum type="arabicPeriod"/>
            </a:pPr>
            <a:r>
              <a:rPr lang="en" sz="1600" b="1" i="0" u="none" strike="noStrike" dirty="0" err="1">
                <a:solidFill>
                  <a:srgbClr val="000000"/>
                </a:solidFill>
                <a:effectLst/>
              </a:rPr>
              <a:t>loan_term</a:t>
            </a:r>
            <a:r>
              <a:rPr lang="en" sz="1600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742950" lvl="1" indent="-285750" algn="r">
              <a:buFont typeface="+mj-lt"/>
              <a:buAutoNum type="arabicPeriod"/>
            </a:pPr>
            <a:r>
              <a:rPr lang="ar-SA" sz="1600" b="0" i="0" u="none" strike="noStrike" dirty="0">
                <a:solidFill>
                  <a:srgbClr val="000000"/>
                </a:solidFill>
                <a:effectLst/>
              </a:rPr>
              <a:t>مدة القرض بالسنوات. يُشير إلى الفترة الزمنية التي يلتزم بها مقدم الطلب بسداد القرض.</a:t>
            </a:r>
          </a:p>
          <a:p>
            <a:pPr algn="r">
              <a:buFont typeface="+mj-lt"/>
              <a:buAutoNum type="arabicPeriod"/>
            </a:pPr>
            <a:r>
              <a:rPr lang="en" sz="1600" b="1" i="0" u="none" strike="noStrike" dirty="0" err="1">
                <a:solidFill>
                  <a:srgbClr val="000000"/>
                </a:solidFill>
                <a:effectLst/>
              </a:rPr>
              <a:t>cibil_score</a:t>
            </a:r>
            <a:r>
              <a:rPr lang="en" sz="1600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742950" lvl="1" indent="-285750" algn="r">
              <a:buFont typeface="+mj-lt"/>
              <a:buAutoNum type="arabicPeriod"/>
            </a:pPr>
            <a:r>
              <a:rPr lang="ar-SA" sz="1600" b="0" i="0" u="none" strike="noStrike" dirty="0">
                <a:solidFill>
                  <a:srgbClr val="000000"/>
                </a:solidFill>
                <a:effectLst/>
              </a:rPr>
              <a:t>درجة الائتمان لمقدم الطلب. تُستخدم لتقييم الجدارة الائتمانية والقدرة على سداد الديون.</a:t>
            </a:r>
          </a:p>
          <a:p>
            <a:pPr algn="r">
              <a:buFont typeface="+mj-lt"/>
              <a:buAutoNum type="arabicPeriod"/>
            </a:pPr>
            <a:r>
              <a:rPr lang="en" sz="1600" b="1" i="0" u="none" strike="noStrike" dirty="0" err="1">
                <a:solidFill>
                  <a:srgbClr val="000000"/>
                </a:solidFill>
                <a:effectLst/>
              </a:rPr>
              <a:t>residential_assets_value</a:t>
            </a:r>
            <a:r>
              <a:rPr lang="en" sz="1600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742950" lvl="1" indent="-285750" algn="r">
              <a:buFont typeface="+mj-lt"/>
              <a:buAutoNum type="arabicPeriod"/>
            </a:pPr>
            <a:r>
              <a:rPr lang="ar-SA" sz="1600" b="0" i="0" u="none" strike="noStrike" dirty="0">
                <a:solidFill>
                  <a:srgbClr val="000000"/>
                </a:solidFill>
                <a:effectLst/>
              </a:rPr>
              <a:t>قيمة الأصول السكنية المملوكة لمقدم الطلب، مثل المنازل والشقق.</a:t>
            </a:r>
          </a:p>
          <a:p>
            <a:pPr algn="r">
              <a:buFont typeface="+mj-lt"/>
              <a:buAutoNum type="arabicPeriod"/>
            </a:pPr>
            <a:r>
              <a:rPr lang="en" sz="1600" b="1" i="0" u="none" strike="noStrike" dirty="0" err="1">
                <a:solidFill>
                  <a:srgbClr val="000000"/>
                </a:solidFill>
                <a:effectLst/>
              </a:rPr>
              <a:t>commercial_assets_value</a:t>
            </a:r>
            <a:r>
              <a:rPr lang="en" sz="1600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742950" lvl="1" indent="-285750" algn="r">
              <a:buFont typeface="+mj-lt"/>
              <a:buAutoNum type="arabicPeriod"/>
            </a:pPr>
            <a:r>
              <a:rPr lang="ar-SA" sz="1600" b="0" i="0" u="none" strike="noStrike" dirty="0">
                <a:solidFill>
                  <a:srgbClr val="000000"/>
                </a:solidFill>
                <a:effectLst/>
              </a:rPr>
              <a:t>قيمة الأصول التجارية المملوكة لمقدم الطلب، مثل المحلات التجارية أو المكاتب.</a:t>
            </a:r>
          </a:p>
          <a:p>
            <a:pPr algn="r">
              <a:buFont typeface="+mj-lt"/>
              <a:buAutoNum type="arabicPeriod"/>
            </a:pPr>
            <a:r>
              <a:rPr lang="en" sz="1600" b="1" i="0" u="none" strike="noStrike" dirty="0" err="1">
                <a:solidFill>
                  <a:srgbClr val="000000"/>
                </a:solidFill>
                <a:effectLst/>
              </a:rPr>
              <a:t>luxury_assets_value</a:t>
            </a:r>
            <a:r>
              <a:rPr lang="en" sz="1600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742950" lvl="1" indent="-285750" algn="r">
              <a:buFont typeface="+mj-lt"/>
              <a:buAutoNum type="arabicPeriod"/>
            </a:pPr>
            <a:r>
              <a:rPr lang="ar-SA" sz="1600" b="0" i="0" u="none" strike="noStrike" dirty="0">
                <a:solidFill>
                  <a:srgbClr val="000000"/>
                </a:solidFill>
                <a:effectLst/>
              </a:rPr>
              <a:t>قيمة الأصول الفاخرة المملوكة لمقدم الطلب، مثل السيارات الفاخرة أو اليخوت.</a:t>
            </a:r>
          </a:p>
          <a:p>
            <a:pPr algn="r">
              <a:buFont typeface="+mj-lt"/>
              <a:buAutoNum type="arabicPeriod"/>
            </a:pPr>
            <a:r>
              <a:rPr lang="en" sz="1600" b="1" i="0" u="none" strike="noStrike" dirty="0" err="1">
                <a:solidFill>
                  <a:srgbClr val="000000"/>
                </a:solidFill>
                <a:effectLst/>
              </a:rPr>
              <a:t>bank_asset_value</a:t>
            </a:r>
            <a:r>
              <a:rPr lang="en" sz="1600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742950" lvl="1" indent="-285750" algn="r">
              <a:buFont typeface="+mj-lt"/>
              <a:buAutoNum type="arabicPeriod"/>
            </a:pPr>
            <a:r>
              <a:rPr lang="ar-SA" sz="1600" b="0" i="0" u="none" strike="noStrike" dirty="0">
                <a:solidFill>
                  <a:srgbClr val="000000"/>
                </a:solidFill>
                <a:effectLst/>
              </a:rPr>
              <a:t>قيمة الأصول البنكية لمقدم الطلب، مثل الأرصدة البنكية أو الودائع.</a:t>
            </a:r>
          </a:p>
          <a:p>
            <a:pPr algn="r">
              <a:buFont typeface="+mj-lt"/>
              <a:buAutoNum type="arabicPeriod"/>
            </a:pPr>
            <a:r>
              <a:rPr lang="en" sz="1600" b="1" i="0" u="none" strike="noStrike" dirty="0" err="1">
                <a:solidFill>
                  <a:srgbClr val="000000"/>
                </a:solidFill>
                <a:effectLst/>
              </a:rPr>
              <a:t>loan_status</a:t>
            </a:r>
            <a:r>
              <a:rPr lang="en" sz="1600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742950" lvl="1" indent="-285750" algn="r">
              <a:buFont typeface="+mj-lt"/>
              <a:buAutoNum type="arabicPeriod"/>
            </a:pPr>
            <a:r>
              <a:rPr lang="ar-SA" sz="1600" b="0" i="0" u="none" strike="noStrike" dirty="0">
                <a:solidFill>
                  <a:srgbClr val="000000"/>
                </a:solidFill>
                <a:effectLst/>
              </a:rPr>
              <a:t>حالة القرض، وهو المتغير المستهدف الذي يحدد ما إذا كان القرض قد تم قبوله أو رفضه. يمكن أن يكون "مقبول" أو "مرفوض".</a:t>
            </a:r>
          </a:p>
          <a:p>
            <a:pPr algn="r"/>
            <a:endParaRPr lang="en-GB" sz="1600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4DBAF-2C34-6C44-A279-49B39482112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7942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GB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4DBAF-2C34-6C44-A279-49B39482112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779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b="1" dirty="0" err="1"/>
              <a:t>loan_id</a:t>
            </a:r>
            <a:r>
              <a:rPr lang="en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ar-SA" dirty="0"/>
              <a:t>يمثل هذا الرسم البياني توزيع معرفات القروض الفريدة. نظرًا لأن هذه المتغير فريد لكل طلب قرض، فإن الرسم البياني يظهر توزيعًا متساويًا.</a:t>
            </a:r>
          </a:p>
          <a:p>
            <a:r>
              <a:rPr lang="en" b="1" dirty="0" err="1"/>
              <a:t>no_of_dependents</a:t>
            </a:r>
            <a:r>
              <a:rPr lang="en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ar-SA" dirty="0"/>
              <a:t>يعرض عدد المعالين الذين يعولهم مقدم الطلب. يظهر الرسم البياني أن معظم المتقدمين لديهم من 0 إلى 4 معالين، مع وجود بعض الفروقات في التوزيع.</a:t>
            </a:r>
          </a:p>
          <a:p>
            <a:r>
              <a:rPr lang="en" b="1" dirty="0" err="1"/>
              <a:t>income_annum</a:t>
            </a:r>
            <a:r>
              <a:rPr lang="en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ar-SA" dirty="0"/>
              <a:t>يمثل الدخل السنوي لمقدمي الطلبات. يظهر الرسم البياني أن معظم المتقدمين يندرجون في نطاقات دخل متنوعة، مع تزايد طفيف في الدخل حول قيمة معينة.</a:t>
            </a:r>
          </a:p>
          <a:p>
            <a:r>
              <a:rPr lang="en" b="1" dirty="0" err="1"/>
              <a:t>loan_amount</a:t>
            </a:r>
            <a:r>
              <a:rPr lang="en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ar-SA" dirty="0"/>
              <a:t>يعرض الرسم البياني توزيع مبالغ القروض المطلوبة. يظهر أن هناك تركزًا كبيرًا للقروض في نطاق معين، مع تراجع في عدد القروض للمبالغ الأكبر.</a:t>
            </a:r>
          </a:p>
          <a:p>
            <a:r>
              <a:rPr lang="en" b="1" dirty="0" err="1"/>
              <a:t>loan_term</a:t>
            </a:r>
            <a:r>
              <a:rPr lang="en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ar-SA" dirty="0"/>
              <a:t>يوضح هذا الرسم البياني مدة القرض بالسنوات. يبدو أن هناك توزيعًا متساويًا نسبيًا للمدد المختلفة، مع بعض الاختلافات الطفيفة في الفترات المختلفة.</a:t>
            </a:r>
          </a:p>
          <a:p>
            <a:endParaRPr lang="en-GB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4DBAF-2C34-6C44-A279-49B39482112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340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4DBAF-2C34-6C44-A279-49B39482112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942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en-GB" sz="1600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4DBAF-2C34-6C44-A279-49B39482112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934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en-GB" sz="1600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4DBAF-2C34-6C44-A279-49B39482112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582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GB" sz="1600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4DBAF-2C34-6C44-A279-49B39482112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383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F14A2-5E8F-42AB-BF46-E3585DA79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AFA31B-143C-4B81-8E55-332F390AF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1F678-4B87-43A6-89B4-01783DB02A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D53713-AF92-4110-9DBF-C4279B4DA5D1}" type="datetimeFigureOut">
              <a:rPr lang="en-US" smtClean="0"/>
              <a:t>8/7/24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803E0-E826-4D1E-9D96-2E81162E6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921DD-91D9-41CA-A2A2-0522B338C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6F3EE-8AC3-447E-A8E4-13492B68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15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5615E-13EB-4A26-9F0A-27D7A668B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F2039-3D7F-47F1-87C7-3053016B1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5B727-C3C8-4D21-8204-B3C5897996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D53713-AF92-4110-9DBF-C4279B4DA5D1}" type="datetimeFigureOut">
              <a:rPr lang="en-US" smtClean="0"/>
              <a:t>8/7/24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41F58-757B-48FD-8531-C4C02FB1D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E76F9-A7CD-4889-917F-D7714E320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6F3EE-8AC3-447E-A8E4-13492B68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65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83D2D3-AD19-41CB-A2DA-979322B301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0E9D97-E9AE-4AB3-A248-8FB86264EF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0D289-06A8-4B23-9F32-FCB755239A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D53713-AF92-4110-9DBF-C4279B4DA5D1}" type="datetimeFigureOut">
              <a:rPr lang="en-US" smtClean="0"/>
              <a:t>8/7/24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41E5-903D-4442-B35E-5902DEC43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E0B9F-B3A4-49EE-90C8-789FDDF0F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6F3EE-8AC3-447E-A8E4-13492B68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35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F48F0-1E29-4FCB-B447-8915E3709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3F9BE-2963-4158-8028-400F0D0D8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1B529-CC84-4972-B143-803588A1AA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D53713-AF92-4110-9DBF-C4279B4DA5D1}" type="datetimeFigureOut">
              <a:rPr lang="en-US" smtClean="0"/>
              <a:t>8/7/24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8DBAD-FEC9-405A-9EE9-182C0FF67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F671C-C7CC-4ABB-8FE7-3CB7D836A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6F3EE-8AC3-447E-A8E4-13492B68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71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00E9-80B6-4C35-9090-64246F10D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086A3-33CD-47D4-BD6C-65BC4AFDC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4A7BC-5C20-4503-BBA5-120ADFCC95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D53713-AF92-4110-9DBF-C4279B4DA5D1}" type="datetimeFigureOut">
              <a:rPr lang="en-US" smtClean="0"/>
              <a:t>8/7/24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FD394-78F2-4817-8AEE-F6D5816F3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4117C-F01B-4CDC-BD29-A271AC328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6F3EE-8AC3-447E-A8E4-13492B68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5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E0EE-B2F6-499D-B9C4-D5B5D3B0B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A1FE6-DC31-4496-AABB-6D627EE752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4BB590-6CA3-42E5-B637-9C2F4930C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0E702-0435-431D-9E24-0EF49EBEB4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D53713-AF92-4110-9DBF-C4279B4DA5D1}" type="datetimeFigureOut">
              <a:rPr lang="en-US" smtClean="0"/>
              <a:t>8/7/24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EADB5-D162-4D43-A9DE-4ABC66EE7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2DA32-3C37-4DEF-A4EE-FFF172A6F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6F3EE-8AC3-447E-A8E4-13492B68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87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52022-4E95-4B25-A8A6-AEEEBB921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3D966-6DE5-4D5E-BCF2-E3DFE45CA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15811C-84DF-4B60-ADCF-8995249F7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D44315-F2CC-4AFC-B37C-C04FDF52DA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F10527-CD08-4B9E-A2E0-D6B588D917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A895D0-71D2-4C55-96C6-A890F09B6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D53713-AF92-4110-9DBF-C4279B4DA5D1}" type="datetimeFigureOut">
              <a:rPr lang="en-US" smtClean="0"/>
              <a:t>8/7/24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0D90D4-9576-4423-B6ED-83CB0FE5B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947F75-69A4-4657-9ACB-DDF31EBDF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6F3EE-8AC3-447E-A8E4-13492B68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5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EE194-E83F-4312-A64B-C012FE0E8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BAE025-462C-4F96-8A0E-5DD297949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D53713-AF92-4110-9DBF-C4279B4DA5D1}" type="datetimeFigureOut">
              <a:rPr lang="en-US" smtClean="0"/>
              <a:t>8/7/24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BF58EB-3990-4115-A77C-CFD11EB6B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5D03A1-A7F6-4F8E-A7AD-C5130FAA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6F3EE-8AC3-447E-A8E4-13492B68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5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A7730-10BA-452D-B67A-4A821E2007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D53713-AF92-4110-9DBF-C4279B4DA5D1}" type="datetimeFigureOut">
              <a:rPr lang="en-US" smtClean="0"/>
              <a:t>8/7/24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507F8F-F2D3-4F27-9235-43ABA142A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F6419-A438-4DAE-A5DE-132D8CB09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6F3EE-8AC3-447E-A8E4-13492B68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85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6999D-6E81-4759-A953-5CC3B8ED5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2B89B-C54B-4276-AE39-36E9E7188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F14E09-E880-405B-A7E3-1F06F7C15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8C74C-4500-43C1-A09A-3019B2F1DD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D53713-AF92-4110-9DBF-C4279B4DA5D1}" type="datetimeFigureOut">
              <a:rPr lang="en-US" smtClean="0"/>
              <a:t>8/7/24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42D21-0458-4131-B0E1-A7ECF0DC7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D1A2DE-D211-4F53-8953-FC08AD478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6F3EE-8AC3-447E-A8E4-13492B68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52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FBEC3-1ED5-4E5E-A938-FB263103D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A8BD5D-3CA7-4B88-87F6-378F264C19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D8C5E3-03D0-4C40-99E8-09F30CBFD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41AC9-F53A-419A-AE45-95CCBDEA22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D53713-AF92-4110-9DBF-C4279B4DA5D1}" type="datetimeFigureOut">
              <a:rPr lang="en-US" smtClean="0"/>
              <a:t>8/7/24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D8903-5590-4F08-8476-F0690E500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5A78C-3B0B-47CD-A89D-544ED49E8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6F3EE-8AC3-447E-A8E4-13492B68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38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43B3628-ED7B-46D2-AA1F-99FC9F7E77B8}"/>
              </a:ext>
            </a:extLst>
          </p:cNvPr>
          <p:cNvSpPr/>
          <p:nvPr userDrawn="1"/>
        </p:nvSpPr>
        <p:spPr>
          <a:xfrm>
            <a:off x="11429999" y="6318250"/>
            <a:ext cx="394447" cy="365125"/>
          </a:xfrm>
          <a:prstGeom prst="rect">
            <a:avLst/>
          </a:prstGeom>
          <a:solidFill>
            <a:srgbClr val="4031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B343FA-D88B-4C93-8250-E512F96E5B90}"/>
              </a:ext>
            </a:extLst>
          </p:cNvPr>
          <p:cNvSpPr/>
          <p:nvPr userDrawn="1"/>
        </p:nvSpPr>
        <p:spPr>
          <a:xfrm>
            <a:off x="11429999" y="6356350"/>
            <a:ext cx="394447" cy="365125"/>
          </a:xfrm>
          <a:prstGeom prst="rect">
            <a:avLst/>
          </a:prstGeom>
          <a:solidFill>
            <a:srgbClr val="876E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F7A1A9-A18E-46C0-8886-FA233CC88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553" y="365126"/>
            <a:ext cx="11456894" cy="9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B5473-D4D6-4D20-B63E-A625B43EE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7553" y="1573306"/>
            <a:ext cx="11456894" cy="4603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30AAC-53FD-4086-A3DB-A3840D8D0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3944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B036F3EE-8AC3-447E-A8E4-13492B68A3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9E5E35D-7E16-45BA-AFE8-6F39B920A1C2}"/>
              </a:ext>
            </a:extLst>
          </p:cNvPr>
          <p:cNvSpPr/>
          <p:nvPr userDrawn="1"/>
        </p:nvSpPr>
        <p:spPr>
          <a:xfrm>
            <a:off x="12192" y="-554315"/>
            <a:ext cx="365760" cy="365760"/>
          </a:xfrm>
          <a:prstGeom prst="ellipse">
            <a:avLst/>
          </a:prstGeom>
          <a:solidFill>
            <a:srgbClr val="412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E47980B-3BED-44F4-9085-23529FD3E213}"/>
              </a:ext>
            </a:extLst>
          </p:cNvPr>
          <p:cNvSpPr/>
          <p:nvPr userDrawn="1"/>
        </p:nvSpPr>
        <p:spPr>
          <a:xfrm>
            <a:off x="504076" y="-554315"/>
            <a:ext cx="365760" cy="365760"/>
          </a:xfrm>
          <a:prstGeom prst="ellipse">
            <a:avLst/>
          </a:prstGeom>
          <a:solidFill>
            <a:srgbClr val="201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5FAD9C-D036-4682-A312-E50B610A33E7}"/>
              </a:ext>
            </a:extLst>
          </p:cNvPr>
          <p:cNvSpPr/>
          <p:nvPr userDrawn="1"/>
        </p:nvSpPr>
        <p:spPr>
          <a:xfrm>
            <a:off x="995960" y="-554315"/>
            <a:ext cx="365760" cy="365760"/>
          </a:xfrm>
          <a:prstGeom prst="ellipse">
            <a:avLst/>
          </a:prstGeom>
          <a:solidFill>
            <a:srgbClr val="4031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BD04C12-3DAD-4F72-8428-5E650182D884}"/>
              </a:ext>
            </a:extLst>
          </p:cNvPr>
          <p:cNvSpPr/>
          <p:nvPr userDrawn="1"/>
        </p:nvSpPr>
        <p:spPr>
          <a:xfrm>
            <a:off x="1487844" y="-554315"/>
            <a:ext cx="365760" cy="365760"/>
          </a:xfrm>
          <a:prstGeom prst="ellipse">
            <a:avLst/>
          </a:prstGeom>
          <a:solidFill>
            <a:srgbClr val="876E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97C62BE-2F6E-48A1-8445-E377CF1CB2EE}"/>
              </a:ext>
            </a:extLst>
          </p:cNvPr>
          <p:cNvSpPr/>
          <p:nvPr userDrawn="1"/>
        </p:nvSpPr>
        <p:spPr>
          <a:xfrm>
            <a:off x="1979728" y="-554315"/>
            <a:ext cx="365760" cy="365760"/>
          </a:xfrm>
          <a:prstGeom prst="ellipse">
            <a:avLst/>
          </a:prstGeom>
          <a:solidFill>
            <a:srgbClr val="BD8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03252DB-1684-4D37-B32B-D1147DE2B447}"/>
              </a:ext>
            </a:extLst>
          </p:cNvPr>
          <p:cNvSpPr/>
          <p:nvPr userDrawn="1"/>
        </p:nvSpPr>
        <p:spPr>
          <a:xfrm>
            <a:off x="2471613" y="-554315"/>
            <a:ext cx="365760" cy="365760"/>
          </a:xfrm>
          <a:prstGeom prst="ellipse">
            <a:avLst/>
          </a:prstGeom>
          <a:solidFill>
            <a:srgbClr val="FFE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4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7469" userDrawn="1">
          <p15:clr>
            <a:srgbClr val="F26B43"/>
          </p15:clr>
        </p15:guide>
        <p15:guide id="3" pos="2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86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44DA0EA-B4A9-441B-8259-32C1A36B17BC}"/>
              </a:ext>
            </a:extLst>
          </p:cNvPr>
          <p:cNvSpPr/>
          <p:nvPr/>
        </p:nvSpPr>
        <p:spPr>
          <a:xfrm>
            <a:off x="1" y="0"/>
            <a:ext cx="1219199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dirty="0" err="1"/>
              <a:t>Logos_full</a:t>
            </a:r>
            <a:r>
              <a:rPr lang="en-US" dirty="0"/>
              <a:t> </a:t>
            </a:r>
            <a:r>
              <a:rPr lang="en-US" dirty="0" err="1"/>
              <a:t>color.png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2CC371-0985-4B65-8D6B-CA78991AA600}"/>
              </a:ext>
            </a:extLst>
          </p:cNvPr>
          <p:cNvSpPr/>
          <p:nvPr/>
        </p:nvSpPr>
        <p:spPr>
          <a:xfrm>
            <a:off x="361951" y="-1"/>
            <a:ext cx="3771899" cy="6857999"/>
          </a:xfrm>
          <a:prstGeom prst="rect">
            <a:avLst/>
          </a:prstGeom>
          <a:pattFill prst="ltDnDiag">
            <a:fgClr>
              <a:srgbClr val="412E3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95E28D-9362-4AAA-B3F3-835B66080B59}"/>
              </a:ext>
            </a:extLst>
          </p:cNvPr>
          <p:cNvSpPr/>
          <p:nvPr/>
        </p:nvSpPr>
        <p:spPr>
          <a:xfrm>
            <a:off x="1" y="-1"/>
            <a:ext cx="3562349" cy="6857999"/>
          </a:xfrm>
          <a:prstGeom prst="rect">
            <a:avLst/>
          </a:prstGeom>
          <a:solidFill>
            <a:srgbClr val="201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3E30AB-EEC6-4201-8DBA-D69F8AE00FDB}"/>
              </a:ext>
            </a:extLst>
          </p:cNvPr>
          <p:cNvSpPr/>
          <p:nvPr/>
        </p:nvSpPr>
        <p:spPr>
          <a:xfrm>
            <a:off x="762001" y="2650210"/>
            <a:ext cx="10885115" cy="3868821"/>
          </a:xfrm>
          <a:prstGeom prst="rect">
            <a:avLst/>
          </a:prstGeom>
          <a:solidFill>
            <a:srgbClr val="4031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2197E-DF35-4D20-85ED-FA801761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6F3EE-8AC3-447E-A8E4-13492B68A30B}" type="slidenum">
              <a:rPr lang="en-US" smtClean="0"/>
              <a:t>1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2309CF-EB47-45CC-876A-AF5DA6BB8CF0}"/>
              </a:ext>
            </a:extLst>
          </p:cNvPr>
          <p:cNvSpPr/>
          <p:nvPr/>
        </p:nvSpPr>
        <p:spPr>
          <a:xfrm>
            <a:off x="555782" y="2407656"/>
            <a:ext cx="1083543" cy="1038463"/>
          </a:xfrm>
          <a:prstGeom prst="rect">
            <a:avLst/>
          </a:prstGeom>
          <a:solidFill>
            <a:srgbClr val="BD8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6933C0-4571-46FB-95E3-8AD117F6BF40}"/>
              </a:ext>
            </a:extLst>
          </p:cNvPr>
          <p:cNvCxnSpPr/>
          <p:nvPr/>
        </p:nvCxnSpPr>
        <p:spPr>
          <a:xfrm>
            <a:off x="1367854" y="4531213"/>
            <a:ext cx="10184524" cy="0"/>
          </a:xfrm>
          <a:prstGeom prst="line">
            <a:avLst/>
          </a:prstGeom>
          <a:ln>
            <a:solidFill>
              <a:srgbClr val="FFEF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6">
            <a:extLst>
              <a:ext uri="{FF2B5EF4-FFF2-40B4-BE49-F238E27FC236}">
                <a16:creationId xmlns:a16="http://schemas.microsoft.com/office/drawing/2014/main" id="{CC5615C7-1DDA-4BA2-8A03-4D140C1B7AD3}"/>
              </a:ext>
            </a:extLst>
          </p:cNvPr>
          <p:cNvSpPr>
            <a:spLocks noEditPoints="1"/>
          </p:cNvSpPr>
          <p:nvPr/>
        </p:nvSpPr>
        <p:spPr bwMode="auto">
          <a:xfrm>
            <a:off x="699838" y="2539028"/>
            <a:ext cx="778706" cy="746309"/>
          </a:xfrm>
          <a:custGeom>
            <a:avLst/>
            <a:gdLst>
              <a:gd name="T0" fmla="*/ 4 w 96"/>
              <a:gd name="T1" fmla="*/ 52 h 96"/>
              <a:gd name="T2" fmla="*/ 10 w 96"/>
              <a:gd name="T3" fmla="*/ 52 h 96"/>
              <a:gd name="T4" fmla="*/ 44 w 96"/>
              <a:gd name="T5" fmla="*/ 86 h 96"/>
              <a:gd name="T6" fmla="*/ 44 w 96"/>
              <a:gd name="T7" fmla="*/ 92 h 96"/>
              <a:gd name="T8" fmla="*/ 48 w 96"/>
              <a:gd name="T9" fmla="*/ 96 h 96"/>
              <a:gd name="T10" fmla="*/ 52 w 96"/>
              <a:gd name="T11" fmla="*/ 92 h 96"/>
              <a:gd name="T12" fmla="*/ 52 w 96"/>
              <a:gd name="T13" fmla="*/ 86 h 96"/>
              <a:gd name="T14" fmla="*/ 86 w 96"/>
              <a:gd name="T15" fmla="*/ 52 h 96"/>
              <a:gd name="T16" fmla="*/ 92 w 96"/>
              <a:gd name="T17" fmla="*/ 52 h 96"/>
              <a:gd name="T18" fmla="*/ 96 w 96"/>
              <a:gd name="T19" fmla="*/ 48 h 96"/>
              <a:gd name="T20" fmla="*/ 92 w 96"/>
              <a:gd name="T21" fmla="*/ 44 h 96"/>
              <a:gd name="T22" fmla="*/ 86 w 96"/>
              <a:gd name="T23" fmla="*/ 44 h 96"/>
              <a:gd name="T24" fmla="*/ 52 w 96"/>
              <a:gd name="T25" fmla="*/ 10 h 96"/>
              <a:gd name="T26" fmla="*/ 52 w 96"/>
              <a:gd name="T27" fmla="*/ 4 h 96"/>
              <a:gd name="T28" fmla="*/ 48 w 96"/>
              <a:gd name="T29" fmla="*/ 0 h 96"/>
              <a:gd name="T30" fmla="*/ 44 w 96"/>
              <a:gd name="T31" fmla="*/ 4 h 96"/>
              <a:gd name="T32" fmla="*/ 44 w 96"/>
              <a:gd name="T33" fmla="*/ 10 h 96"/>
              <a:gd name="T34" fmla="*/ 10 w 96"/>
              <a:gd name="T35" fmla="*/ 44 h 96"/>
              <a:gd name="T36" fmla="*/ 4 w 96"/>
              <a:gd name="T37" fmla="*/ 44 h 96"/>
              <a:gd name="T38" fmla="*/ 0 w 96"/>
              <a:gd name="T39" fmla="*/ 48 h 96"/>
              <a:gd name="T40" fmla="*/ 4 w 96"/>
              <a:gd name="T41" fmla="*/ 52 h 96"/>
              <a:gd name="T42" fmla="*/ 18 w 96"/>
              <a:gd name="T43" fmla="*/ 52 h 96"/>
              <a:gd name="T44" fmla="*/ 27 w 96"/>
              <a:gd name="T45" fmla="*/ 52 h 96"/>
              <a:gd name="T46" fmla="*/ 44 w 96"/>
              <a:gd name="T47" fmla="*/ 69 h 96"/>
              <a:gd name="T48" fmla="*/ 44 w 96"/>
              <a:gd name="T49" fmla="*/ 78 h 96"/>
              <a:gd name="T50" fmla="*/ 18 w 96"/>
              <a:gd name="T51" fmla="*/ 52 h 96"/>
              <a:gd name="T52" fmla="*/ 52 w 96"/>
              <a:gd name="T53" fmla="*/ 52 h 96"/>
              <a:gd name="T54" fmla="*/ 61 w 96"/>
              <a:gd name="T55" fmla="*/ 52 h 96"/>
              <a:gd name="T56" fmla="*/ 52 w 96"/>
              <a:gd name="T57" fmla="*/ 61 h 96"/>
              <a:gd name="T58" fmla="*/ 52 w 96"/>
              <a:gd name="T59" fmla="*/ 52 h 96"/>
              <a:gd name="T60" fmla="*/ 52 w 96"/>
              <a:gd name="T61" fmla="*/ 44 h 96"/>
              <a:gd name="T62" fmla="*/ 52 w 96"/>
              <a:gd name="T63" fmla="*/ 35 h 96"/>
              <a:gd name="T64" fmla="*/ 61 w 96"/>
              <a:gd name="T65" fmla="*/ 44 h 96"/>
              <a:gd name="T66" fmla="*/ 52 w 96"/>
              <a:gd name="T67" fmla="*/ 44 h 96"/>
              <a:gd name="T68" fmla="*/ 44 w 96"/>
              <a:gd name="T69" fmla="*/ 44 h 96"/>
              <a:gd name="T70" fmla="*/ 35 w 96"/>
              <a:gd name="T71" fmla="*/ 44 h 96"/>
              <a:gd name="T72" fmla="*/ 44 w 96"/>
              <a:gd name="T73" fmla="*/ 35 h 96"/>
              <a:gd name="T74" fmla="*/ 44 w 96"/>
              <a:gd name="T75" fmla="*/ 44 h 96"/>
              <a:gd name="T76" fmla="*/ 44 w 96"/>
              <a:gd name="T77" fmla="*/ 52 h 96"/>
              <a:gd name="T78" fmla="*/ 44 w 96"/>
              <a:gd name="T79" fmla="*/ 61 h 96"/>
              <a:gd name="T80" fmla="*/ 35 w 96"/>
              <a:gd name="T81" fmla="*/ 52 h 96"/>
              <a:gd name="T82" fmla="*/ 44 w 96"/>
              <a:gd name="T83" fmla="*/ 52 h 96"/>
              <a:gd name="T84" fmla="*/ 52 w 96"/>
              <a:gd name="T85" fmla="*/ 78 h 96"/>
              <a:gd name="T86" fmla="*/ 52 w 96"/>
              <a:gd name="T87" fmla="*/ 69 h 96"/>
              <a:gd name="T88" fmla="*/ 69 w 96"/>
              <a:gd name="T89" fmla="*/ 52 h 96"/>
              <a:gd name="T90" fmla="*/ 78 w 96"/>
              <a:gd name="T91" fmla="*/ 52 h 96"/>
              <a:gd name="T92" fmla="*/ 52 w 96"/>
              <a:gd name="T93" fmla="*/ 78 h 96"/>
              <a:gd name="T94" fmla="*/ 78 w 96"/>
              <a:gd name="T95" fmla="*/ 44 h 96"/>
              <a:gd name="T96" fmla="*/ 69 w 96"/>
              <a:gd name="T97" fmla="*/ 44 h 96"/>
              <a:gd name="T98" fmla="*/ 52 w 96"/>
              <a:gd name="T99" fmla="*/ 27 h 96"/>
              <a:gd name="T100" fmla="*/ 52 w 96"/>
              <a:gd name="T101" fmla="*/ 18 h 96"/>
              <a:gd name="T102" fmla="*/ 78 w 96"/>
              <a:gd name="T103" fmla="*/ 44 h 96"/>
              <a:gd name="T104" fmla="*/ 44 w 96"/>
              <a:gd name="T105" fmla="*/ 18 h 96"/>
              <a:gd name="T106" fmla="*/ 44 w 96"/>
              <a:gd name="T107" fmla="*/ 27 h 96"/>
              <a:gd name="T108" fmla="*/ 27 w 96"/>
              <a:gd name="T109" fmla="*/ 44 h 96"/>
              <a:gd name="T110" fmla="*/ 18 w 96"/>
              <a:gd name="T111" fmla="*/ 44 h 96"/>
              <a:gd name="T112" fmla="*/ 44 w 96"/>
              <a:gd name="T113" fmla="*/ 1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6" h="96">
                <a:moveTo>
                  <a:pt x="4" y="52"/>
                </a:moveTo>
                <a:cubicBezTo>
                  <a:pt x="10" y="52"/>
                  <a:pt x="10" y="52"/>
                  <a:pt x="10" y="52"/>
                </a:cubicBezTo>
                <a:cubicBezTo>
                  <a:pt x="12" y="70"/>
                  <a:pt x="26" y="84"/>
                  <a:pt x="44" y="86"/>
                </a:cubicBezTo>
                <a:cubicBezTo>
                  <a:pt x="44" y="92"/>
                  <a:pt x="44" y="92"/>
                  <a:pt x="44" y="92"/>
                </a:cubicBezTo>
                <a:cubicBezTo>
                  <a:pt x="44" y="94"/>
                  <a:pt x="46" y="96"/>
                  <a:pt x="48" y="96"/>
                </a:cubicBezTo>
                <a:cubicBezTo>
                  <a:pt x="50" y="96"/>
                  <a:pt x="52" y="94"/>
                  <a:pt x="52" y="92"/>
                </a:cubicBezTo>
                <a:cubicBezTo>
                  <a:pt x="52" y="86"/>
                  <a:pt x="52" y="86"/>
                  <a:pt x="52" y="86"/>
                </a:cubicBezTo>
                <a:cubicBezTo>
                  <a:pt x="70" y="84"/>
                  <a:pt x="84" y="70"/>
                  <a:pt x="86" y="52"/>
                </a:cubicBezTo>
                <a:cubicBezTo>
                  <a:pt x="92" y="52"/>
                  <a:pt x="92" y="52"/>
                  <a:pt x="92" y="52"/>
                </a:cubicBezTo>
                <a:cubicBezTo>
                  <a:pt x="94" y="52"/>
                  <a:pt x="96" y="50"/>
                  <a:pt x="96" y="48"/>
                </a:cubicBezTo>
                <a:cubicBezTo>
                  <a:pt x="96" y="46"/>
                  <a:pt x="94" y="44"/>
                  <a:pt x="92" y="44"/>
                </a:cubicBezTo>
                <a:cubicBezTo>
                  <a:pt x="86" y="44"/>
                  <a:pt x="86" y="44"/>
                  <a:pt x="86" y="44"/>
                </a:cubicBezTo>
                <a:cubicBezTo>
                  <a:pt x="84" y="26"/>
                  <a:pt x="70" y="12"/>
                  <a:pt x="52" y="10"/>
                </a:cubicBezTo>
                <a:cubicBezTo>
                  <a:pt x="52" y="4"/>
                  <a:pt x="52" y="4"/>
                  <a:pt x="52" y="4"/>
                </a:cubicBezTo>
                <a:cubicBezTo>
                  <a:pt x="52" y="2"/>
                  <a:pt x="50" y="0"/>
                  <a:pt x="48" y="0"/>
                </a:cubicBezTo>
                <a:cubicBezTo>
                  <a:pt x="46" y="0"/>
                  <a:pt x="44" y="2"/>
                  <a:pt x="44" y="4"/>
                </a:cubicBezTo>
                <a:cubicBezTo>
                  <a:pt x="44" y="10"/>
                  <a:pt x="44" y="10"/>
                  <a:pt x="44" y="10"/>
                </a:cubicBezTo>
                <a:cubicBezTo>
                  <a:pt x="26" y="12"/>
                  <a:pt x="12" y="26"/>
                  <a:pt x="10" y="44"/>
                </a:cubicBezTo>
                <a:cubicBezTo>
                  <a:pt x="4" y="44"/>
                  <a:pt x="4" y="44"/>
                  <a:pt x="4" y="44"/>
                </a:cubicBezTo>
                <a:cubicBezTo>
                  <a:pt x="2" y="44"/>
                  <a:pt x="0" y="46"/>
                  <a:pt x="0" y="48"/>
                </a:cubicBezTo>
                <a:cubicBezTo>
                  <a:pt x="0" y="50"/>
                  <a:pt x="2" y="52"/>
                  <a:pt x="4" y="52"/>
                </a:cubicBezTo>
                <a:close/>
                <a:moveTo>
                  <a:pt x="18" y="52"/>
                </a:moveTo>
                <a:cubicBezTo>
                  <a:pt x="27" y="52"/>
                  <a:pt x="27" y="52"/>
                  <a:pt x="27" y="52"/>
                </a:cubicBezTo>
                <a:cubicBezTo>
                  <a:pt x="29" y="60"/>
                  <a:pt x="36" y="67"/>
                  <a:pt x="44" y="69"/>
                </a:cubicBezTo>
                <a:cubicBezTo>
                  <a:pt x="44" y="78"/>
                  <a:pt x="44" y="78"/>
                  <a:pt x="44" y="78"/>
                </a:cubicBezTo>
                <a:cubicBezTo>
                  <a:pt x="31" y="76"/>
                  <a:pt x="20" y="65"/>
                  <a:pt x="18" y="52"/>
                </a:cubicBezTo>
                <a:close/>
                <a:moveTo>
                  <a:pt x="52" y="52"/>
                </a:moveTo>
                <a:cubicBezTo>
                  <a:pt x="61" y="52"/>
                  <a:pt x="61" y="52"/>
                  <a:pt x="61" y="52"/>
                </a:cubicBezTo>
                <a:cubicBezTo>
                  <a:pt x="59" y="56"/>
                  <a:pt x="56" y="59"/>
                  <a:pt x="52" y="61"/>
                </a:cubicBezTo>
                <a:lnTo>
                  <a:pt x="52" y="52"/>
                </a:lnTo>
                <a:close/>
                <a:moveTo>
                  <a:pt x="52" y="44"/>
                </a:moveTo>
                <a:cubicBezTo>
                  <a:pt x="52" y="35"/>
                  <a:pt x="52" y="35"/>
                  <a:pt x="52" y="35"/>
                </a:cubicBezTo>
                <a:cubicBezTo>
                  <a:pt x="56" y="37"/>
                  <a:pt x="59" y="40"/>
                  <a:pt x="61" y="44"/>
                </a:cubicBezTo>
                <a:lnTo>
                  <a:pt x="52" y="44"/>
                </a:lnTo>
                <a:close/>
                <a:moveTo>
                  <a:pt x="44" y="44"/>
                </a:moveTo>
                <a:cubicBezTo>
                  <a:pt x="35" y="44"/>
                  <a:pt x="35" y="44"/>
                  <a:pt x="35" y="44"/>
                </a:cubicBezTo>
                <a:cubicBezTo>
                  <a:pt x="37" y="40"/>
                  <a:pt x="40" y="37"/>
                  <a:pt x="44" y="35"/>
                </a:cubicBezTo>
                <a:lnTo>
                  <a:pt x="44" y="44"/>
                </a:lnTo>
                <a:close/>
                <a:moveTo>
                  <a:pt x="44" y="52"/>
                </a:moveTo>
                <a:cubicBezTo>
                  <a:pt x="44" y="61"/>
                  <a:pt x="44" y="61"/>
                  <a:pt x="44" y="61"/>
                </a:cubicBezTo>
                <a:cubicBezTo>
                  <a:pt x="40" y="59"/>
                  <a:pt x="37" y="56"/>
                  <a:pt x="35" y="52"/>
                </a:cubicBezTo>
                <a:lnTo>
                  <a:pt x="44" y="52"/>
                </a:lnTo>
                <a:close/>
                <a:moveTo>
                  <a:pt x="52" y="78"/>
                </a:moveTo>
                <a:cubicBezTo>
                  <a:pt x="52" y="69"/>
                  <a:pt x="52" y="69"/>
                  <a:pt x="52" y="69"/>
                </a:cubicBezTo>
                <a:cubicBezTo>
                  <a:pt x="60" y="67"/>
                  <a:pt x="67" y="60"/>
                  <a:pt x="69" y="52"/>
                </a:cubicBezTo>
                <a:cubicBezTo>
                  <a:pt x="78" y="52"/>
                  <a:pt x="78" y="52"/>
                  <a:pt x="78" y="52"/>
                </a:cubicBezTo>
                <a:cubicBezTo>
                  <a:pt x="76" y="65"/>
                  <a:pt x="65" y="76"/>
                  <a:pt x="52" y="78"/>
                </a:cubicBezTo>
                <a:close/>
                <a:moveTo>
                  <a:pt x="78" y="44"/>
                </a:moveTo>
                <a:cubicBezTo>
                  <a:pt x="69" y="44"/>
                  <a:pt x="69" y="44"/>
                  <a:pt x="69" y="44"/>
                </a:cubicBezTo>
                <a:cubicBezTo>
                  <a:pt x="67" y="36"/>
                  <a:pt x="60" y="29"/>
                  <a:pt x="52" y="27"/>
                </a:cubicBezTo>
                <a:cubicBezTo>
                  <a:pt x="52" y="18"/>
                  <a:pt x="52" y="18"/>
                  <a:pt x="52" y="18"/>
                </a:cubicBezTo>
                <a:cubicBezTo>
                  <a:pt x="65" y="20"/>
                  <a:pt x="76" y="31"/>
                  <a:pt x="78" y="44"/>
                </a:cubicBezTo>
                <a:close/>
                <a:moveTo>
                  <a:pt x="44" y="18"/>
                </a:moveTo>
                <a:cubicBezTo>
                  <a:pt x="44" y="27"/>
                  <a:pt x="44" y="27"/>
                  <a:pt x="44" y="27"/>
                </a:cubicBezTo>
                <a:cubicBezTo>
                  <a:pt x="36" y="29"/>
                  <a:pt x="29" y="36"/>
                  <a:pt x="27" y="44"/>
                </a:cubicBezTo>
                <a:cubicBezTo>
                  <a:pt x="18" y="44"/>
                  <a:pt x="18" y="44"/>
                  <a:pt x="18" y="44"/>
                </a:cubicBezTo>
                <a:cubicBezTo>
                  <a:pt x="20" y="31"/>
                  <a:pt x="31" y="20"/>
                  <a:pt x="44" y="18"/>
                </a:cubicBezTo>
                <a:close/>
              </a:path>
            </a:pathLst>
          </a:custGeom>
          <a:solidFill>
            <a:srgbClr val="FFEFD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l" defTabSz="914400" rtl="0" eaLnBrk="1" latinLnBrk="0" hangingPunct="1"/>
            <a:endParaRPr lang="id-ID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8DBA5A5-6578-94FC-0E45-4469E8D28C6C}"/>
              </a:ext>
            </a:extLst>
          </p:cNvPr>
          <p:cNvSpPr txBox="1">
            <a:spLocks/>
          </p:cNvSpPr>
          <p:nvPr/>
        </p:nvSpPr>
        <p:spPr>
          <a:xfrm>
            <a:off x="1477961" y="3648563"/>
            <a:ext cx="9952038" cy="17653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endParaRPr lang="en-US" sz="6600" b="0" dirty="0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9C517FA-D9A2-E8DF-A398-F5522C2BCB1F}"/>
              </a:ext>
            </a:extLst>
          </p:cNvPr>
          <p:cNvSpPr txBox="1">
            <a:spLocks/>
          </p:cNvSpPr>
          <p:nvPr/>
        </p:nvSpPr>
        <p:spPr>
          <a:xfrm>
            <a:off x="1448009" y="3701356"/>
            <a:ext cx="10246476" cy="160384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en" sz="4800" dirty="0">
                <a:solidFill>
                  <a:schemeClr val="bg1"/>
                </a:solidFill>
              </a:rPr>
              <a:t>Loan-Approval-Prediction-Dataset</a:t>
            </a:r>
            <a:br>
              <a:rPr lang="en" sz="1400" dirty="0">
                <a:solidFill>
                  <a:srgbClr val="E8EAED"/>
                </a:solidFill>
                <a:latin typeface="zeitung"/>
              </a:rPr>
            </a:br>
            <a:endParaRPr lang="en-US" sz="4800" b="0" dirty="0">
              <a:solidFill>
                <a:schemeClr val="bg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F3CCDED-BCCF-350C-C174-F33D950A8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9943" y="4723385"/>
            <a:ext cx="10362608" cy="2452733"/>
          </a:xfrm>
        </p:spPr>
        <p:txBody>
          <a:bodyPr anchor="t" anchorCtr="0">
            <a:noAutofit/>
          </a:bodyPr>
          <a:lstStyle/>
          <a:p>
            <a:pPr algn="l"/>
            <a:r>
              <a:rPr lang="en" sz="3200" b="1" i="0" dirty="0">
                <a:solidFill>
                  <a:srgbClr val="FFEFD5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Reem </a:t>
            </a:r>
            <a:r>
              <a:rPr lang="en-US" sz="3200" b="1" i="0" dirty="0">
                <a:solidFill>
                  <a:srgbClr val="FFEFD5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Al-</a:t>
            </a:r>
            <a:r>
              <a:rPr lang="en-US" sz="3200" b="1" i="0" dirty="0" err="1">
                <a:solidFill>
                  <a:srgbClr val="FFEFD5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balawi</a:t>
            </a:r>
            <a:r>
              <a:rPr lang="en" sz="3200" b="1" i="0" dirty="0">
                <a:solidFill>
                  <a:srgbClr val="FFEFD5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200" dirty="0">
                <a:solidFill>
                  <a:srgbClr val="FFEFD5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, </a:t>
            </a:r>
            <a:r>
              <a:rPr lang="en" sz="3200" dirty="0">
                <a:solidFill>
                  <a:srgbClr val="FFEFD5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Waleed Al Ikhwan</a:t>
            </a:r>
            <a:r>
              <a:rPr lang="en" sz="3200" b="1" i="0" dirty="0">
                <a:solidFill>
                  <a:srgbClr val="FFEFD5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 , </a:t>
            </a:r>
            <a:r>
              <a:rPr lang="en" sz="3200" dirty="0">
                <a:solidFill>
                  <a:srgbClr val="FFEFD5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Ziyad Qutub</a:t>
            </a:r>
            <a:br>
              <a:rPr lang="en" sz="1050" b="1" i="0" dirty="0">
                <a:effectLst/>
                <a:latin typeface="Chalkboard SE" panose="03050602040202020205" pitchFamily="66" charset="0"/>
              </a:rPr>
            </a:br>
            <a:br>
              <a:rPr lang="ar-SA" sz="3600" b="1" i="0" dirty="0">
                <a:solidFill>
                  <a:schemeClr val="bg1"/>
                </a:solidFill>
                <a:effectLst/>
                <a:latin typeface="Chalkboard SE" panose="03050602040202020205" pitchFamily="66" charset="0"/>
              </a:rPr>
            </a:br>
            <a:r>
              <a:rPr lang="en" sz="3600" b="1" i="0" dirty="0">
                <a:solidFill>
                  <a:schemeClr val="bg1"/>
                </a:solidFill>
                <a:effectLst/>
                <a:latin typeface="Chalkboard SE" panose="03050602040202020205" pitchFamily="66" charset="0"/>
              </a:rPr>
              <a:t> </a:t>
            </a:r>
            <a:endParaRPr lang="en-US" sz="9600" b="0" dirty="0">
              <a:solidFill>
                <a:schemeClr val="bg1"/>
              </a:solidFill>
              <a:latin typeface="Chalkboard SE" panose="03050602040202020205" pitchFamily="66" charset="0"/>
            </a:endParaRPr>
          </a:p>
        </p:txBody>
      </p:sp>
      <p:pic>
        <p:nvPicPr>
          <p:cNvPr id="25" name="صورة 24" descr="صورة تحتوي على الخط, لقطة شاشة, الرسومات, التصميم&#10;&#10;تم إنشاء الوصف تلقائياً">
            <a:extLst>
              <a:ext uri="{FF2B5EF4-FFF2-40B4-BE49-F238E27FC236}">
                <a16:creationId xmlns:a16="http://schemas.microsoft.com/office/drawing/2014/main" id="{C20E7C14-153B-5650-D5A9-485AEB0A43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323" y="77067"/>
            <a:ext cx="6312082" cy="272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629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1">
            <a:extLst>
              <a:ext uri="{FF2B5EF4-FFF2-40B4-BE49-F238E27FC236}">
                <a16:creationId xmlns:a16="http://schemas.microsoft.com/office/drawing/2014/main" id="{D01352FC-A127-B85F-C6F2-A8F60C9B0FE8}"/>
              </a:ext>
            </a:extLst>
          </p:cNvPr>
          <p:cNvSpPr/>
          <p:nvPr/>
        </p:nvSpPr>
        <p:spPr>
          <a:xfrm>
            <a:off x="361951" y="0"/>
            <a:ext cx="757402" cy="6857999"/>
          </a:xfrm>
          <a:prstGeom prst="rect">
            <a:avLst/>
          </a:prstGeom>
          <a:pattFill prst="ltDnDiag">
            <a:fgClr>
              <a:srgbClr val="412E3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4078E67-5115-932D-7A44-A7CFB960F53E}"/>
              </a:ext>
            </a:extLst>
          </p:cNvPr>
          <p:cNvSpPr/>
          <p:nvPr/>
        </p:nvSpPr>
        <p:spPr>
          <a:xfrm>
            <a:off x="1" y="1"/>
            <a:ext cx="715324" cy="6857999"/>
          </a:xfrm>
          <a:prstGeom prst="rect">
            <a:avLst/>
          </a:prstGeom>
          <a:solidFill>
            <a:srgbClr val="201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1855D40-5BE3-0EA8-CA1F-BF4F526EF0B6}"/>
              </a:ext>
            </a:extLst>
          </p:cNvPr>
          <p:cNvSpPr txBox="1">
            <a:spLocks/>
          </p:cNvSpPr>
          <p:nvPr/>
        </p:nvSpPr>
        <p:spPr>
          <a:xfrm>
            <a:off x="2860144" y="383865"/>
            <a:ext cx="8721932" cy="1460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 defTabSz="914400" eaLnBrk="1" latinLnBrk="0" hangingPunct="1">
              <a:lnSpc>
                <a:spcPct val="90000"/>
              </a:lnSpc>
              <a:spcBef>
                <a:spcPct val="0"/>
              </a:spcBef>
            </a:pPr>
            <a:r>
              <a:rPr lang="en-US" sz="7200" dirty="0">
                <a:solidFill>
                  <a:srgbClr val="20123B"/>
                </a:solidFill>
                <a:latin typeface="Aharoni" panose="02010803020104030203" pitchFamily="2" charset="-79"/>
              </a:rPr>
              <a:t>A</a:t>
            </a:r>
            <a:r>
              <a:rPr lang="en-GB" sz="7200" dirty="0" err="1">
                <a:solidFill>
                  <a:srgbClr val="20123B"/>
                </a:solidFill>
              </a:rPr>
              <a:t>ccuracy</a:t>
            </a:r>
            <a:r>
              <a:rPr lang="en-GB" sz="7200" dirty="0">
                <a:solidFill>
                  <a:srgbClr val="20123B"/>
                </a:solidFill>
              </a:rPr>
              <a:t>: Logistic Regression</a:t>
            </a:r>
            <a:r>
              <a:rPr lang="ar-SA" sz="7200" dirty="0">
                <a:solidFill>
                  <a:srgbClr val="20123B"/>
                </a:solidFill>
              </a:rPr>
              <a:t> </a:t>
            </a:r>
            <a:endParaRPr lang="en-US" sz="5400" dirty="0">
              <a:solidFill>
                <a:srgbClr val="20123B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15" name="جدول 14">
            <a:extLst>
              <a:ext uri="{FF2B5EF4-FFF2-40B4-BE49-F238E27FC236}">
                <a16:creationId xmlns:a16="http://schemas.microsoft.com/office/drawing/2014/main" id="{37924A17-2734-729D-BACE-0F89C0154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105216"/>
              </p:ext>
            </p:extLst>
          </p:nvPr>
        </p:nvGraphicFramePr>
        <p:xfrm>
          <a:off x="2268482" y="2005559"/>
          <a:ext cx="8128000" cy="2497869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52301442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50632221"/>
                    </a:ext>
                  </a:extLst>
                </a:gridCol>
              </a:tblGrid>
              <a:tr h="547375">
                <a:tc>
                  <a:txBody>
                    <a:bodyPr/>
                    <a:lstStyle/>
                    <a:p>
                      <a:pPr algn="ctr"/>
                      <a:r>
                        <a:rPr lang="ar-SA" sz="20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</a:t>
                      </a:r>
                      <a:r>
                        <a:rPr lang="en-US" sz="20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  <a:endParaRPr lang="en-GB" sz="2000" dirty="0"/>
                    </a:p>
                  </a:txBody>
                  <a:tcPr>
                    <a:solidFill>
                      <a:srgbClr val="20123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28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rPr>
                        <a:t>Accuracy</a:t>
                      </a:r>
                      <a:endParaRPr lang="en-GB" sz="28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>
                    <a:solidFill>
                      <a:srgbClr val="20123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801743"/>
                  </a:ext>
                </a:extLst>
              </a:tr>
              <a:tr h="452153">
                <a:tc>
                  <a:txBody>
                    <a:bodyPr/>
                    <a:lstStyle/>
                    <a:p>
                      <a:pPr algn="ctr"/>
                      <a:r>
                        <a:rPr lang="ar-SA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" sz="2800" b="0" i="0" u="none" strike="noStrike" kern="1200" dirty="0">
                          <a:solidFill>
                            <a:srgbClr val="20123B"/>
                          </a:solidFill>
                          <a:effectLst/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rPr>
                        <a:t>Precision</a:t>
                      </a:r>
                      <a:endParaRPr lang="en-GB" sz="2800" b="0" i="0" u="none" strike="noStrike" kern="1200" dirty="0">
                        <a:solidFill>
                          <a:srgbClr val="20123B"/>
                        </a:solidFill>
                        <a:effectLst/>
                        <a:latin typeface="Aharoni" panose="02010803020104030203" pitchFamily="2" charset="-79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352204"/>
                  </a:ext>
                </a:extLst>
              </a:tr>
              <a:tr h="510851">
                <a:tc>
                  <a:txBody>
                    <a:bodyPr/>
                    <a:lstStyle/>
                    <a:p>
                      <a:pPr algn="ctr"/>
                      <a:r>
                        <a:rPr lang="ar-SA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" sz="2800" b="0" i="0" u="none" strike="noStrike" kern="1200" dirty="0">
                          <a:solidFill>
                            <a:srgbClr val="20123B"/>
                          </a:solidFill>
                          <a:effectLst/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rPr>
                        <a:t>Recall</a:t>
                      </a:r>
                      <a:endParaRPr lang="en-GB" sz="2800" b="0" i="0" u="none" strike="noStrike" kern="1200" dirty="0">
                        <a:solidFill>
                          <a:srgbClr val="20123B"/>
                        </a:solidFill>
                        <a:effectLst/>
                        <a:latin typeface="Aharoni" panose="02010803020104030203" pitchFamily="2" charset="-79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59696"/>
                  </a:ext>
                </a:extLst>
              </a:tr>
              <a:tr h="914174">
                <a:tc>
                  <a:txBody>
                    <a:bodyPr/>
                    <a:lstStyle/>
                    <a:p>
                      <a:pPr algn="ctr"/>
                      <a:r>
                        <a:rPr lang="ar-SA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" sz="2800" b="0" i="0" u="none" strike="noStrike" kern="1200" dirty="0">
                          <a:solidFill>
                            <a:srgbClr val="20123B"/>
                          </a:solidFill>
                          <a:effectLst/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rPr>
                        <a:t>F1-score</a:t>
                      </a:r>
                      <a:endParaRPr lang="en-GB" sz="2800" b="0" i="0" u="none" strike="noStrike" kern="1200" dirty="0">
                        <a:solidFill>
                          <a:srgbClr val="20123B"/>
                        </a:solidFill>
                        <a:effectLst/>
                        <a:latin typeface="Aharoni" panose="02010803020104030203" pitchFamily="2" charset="-79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643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0323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7BB3DB1-2825-43AA-9B79-B93E1FFB3EAA}"/>
              </a:ext>
            </a:extLst>
          </p:cNvPr>
          <p:cNvSpPr/>
          <p:nvPr/>
        </p:nvSpPr>
        <p:spPr>
          <a:xfrm>
            <a:off x="0" y="-1"/>
            <a:ext cx="12192000" cy="1393371"/>
          </a:xfrm>
          <a:prstGeom prst="rect">
            <a:avLst/>
          </a:prstGeom>
          <a:solidFill>
            <a:srgbClr val="FFE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5AEFC6-E651-4940-80EE-9216A2CD5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sz="4400" dirty="0"/>
              <a:t>Conclusion</a:t>
            </a:r>
            <a:endParaRPr lang="en-US" sz="4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3261E-38F7-4B13-A79C-E6CEDCAF3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6F3EE-8AC3-447E-A8E4-13492B68A30B}" type="slidenum">
              <a:rPr lang="en-US" smtClean="0"/>
              <a:t>11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7E092E-2179-480B-A350-E7B784F3B12A}"/>
              </a:ext>
            </a:extLst>
          </p:cNvPr>
          <p:cNvSpPr/>
          <p:nvPr/>
        </p:nvSpPr>
        <p:spPr>
          <a:xfrm>
            <a:off x="4204482" y="4005419"/>
            <a:ext cx="3783039" cy="1847467"/>
          </a:xfrm>
          <a:custGeom>
            <a:avLst/>
            <a:gdLst>
              <a:gd name="connsiteX0" fmla="*/ 1719563 w 3439126"/>
              <a:gd name="connsiteY0" fmla="*/ 0 h 1679515"/>
              <a:gd name="connsiteX1" fmla="*/ 3432367 w 3439126"/>
              <a:gd name="connsiteY1" fmla="*/ 1545660 h 1679515"/>
              <a:gd name="connsiteX2" fmla="*/ 3439126 w 3439126"/>
              <a:gd name="connsiteY2" fmla="*/ 1679515 h 1679515"/>
              <a:gd name="connsiteX3" fmla="*/ 0 w 3439126"/>
              <a:gd name="connsiteY3" fmla="*/ 1679515 h 1679515"/>
              <a:gd name="connsiteX4" fmla="*/ 6759 w 3439126"/>
              <a:gd name="connsiteY4" fmla="*/ 1545660 h 1679515"/>
              <a:gd name="connsiteX5" fmla="*/ 1719563 w 3439126"/>
              <a:gd name="connsiteY5" fmla="*/ 0 h 1679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39126" h="1679515">
                <a:moveTo>
                  <a:pt x="1719563" y="0"/>
                </a:moveTo>
                <a:cubicBezTo>
                  <a:pt x="2610999" y="0"/>
                  <a:pt x="3344199" y="677485"/>
                  <a:pt x="3432367" y="1545660"/>
                </a:cubicBezTo>
                <a:lnTo>
                  <a:pt x="3439126" y="1679515"/>
                </a:lnTo>
                <a:lnTo>
                  <a:pt x="0" y="1679515"/>
                </a:lnTo>
                <a:lnTo>
                  <a:pt x="6759" y="1545660"/>
                </a:lnTo>
                <a:cubicBezTo>
                  <a:pt x="94927" y="677485"/>
                  <a:pt x="828127" y="0"/>
                  <a:pt x="1719563" y="0"/>
                </a:cubicBezTo>
                <a:close/>
              </a:path>
            </a:pathLst>
          </a:custGeom>
          <a:solidFill>
            <a:srgbClr val="4031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B908454-DF78-40EA-B2B0-864D0F3B037A}"/>
              </a:ext>
            </a:extLst>
          </p:cNvPr>
          <p:cNvSpPr txBox="1">
            <a:spLocks/>
          </p:cNvSpPr>
          <p:nvPr/>
        </p:nvSpPr>
        <p:spPr>
          <a:xfrm>
            <a:off x="3807262" y="5068735"/>
            <a:ext cx="4577478" cy="61715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ctr"/>
            <a:r>
              <a:rPr lang="en" sz="4000" dirty="0">
                <a:solidFill>
                  <a:schemeClr val="bg1"/>
                </a:solidFill>
              </a:rPr>
              <a:t>Conclusion</a:t>
            </a:r>
            <a:endParaRPr lang="en-US" sz="4000" b="0" dirty="0">
              <a:solidFill>
                <a:schemeClr val="bg1"/>
              </a:solidFill>
            </a:endParaRP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44E7AA4B-7F09-4ECC-ACEE-C95BAADD3EBA}"/>
              </a:ext>
            </a:extLst>
          </p:cNvPr>
          <p:cNvSpPr>
            <a:spLocks noEditPoints="1"/>
          </p:cNvSpPr>
          <p:nvPr/>
        </p:nvSpPr>
        <p:spPr bwMode="auto">
          <a:xfrm>
            <a:off x="5787423" y="4311995"/>
            <a:ext cx="617157" cy="617157"/>
          </a:xfrm>
          <a:custGeom>
            <a:avLst/>
            <a:gdLst>
              <a:gd name="T0" fmla="*/ 4 w 96"/>
              <a:gd name="T1" fmla="*/ 52 h 96"/>
              <a:gd name="T2" fmla="*/ 10 w 96"/>
              <a:gd name="T3" fmla="*/ 52 h 96"/>
              <a:gd name="T4" fmla="*/ 44 w 96"/>
              <a:gd name="T5" fmla="*/ 86 h 96"/>
              <a:gd name="T6" fmla="*/ 44 w 96"/>
              <a:gd name="T7" fmla="*/ 92 h 96"/>
              <a:gd name="T8" fmla="*/ 48 w 96"/>
              <a:gd name="T9" fmla="*/ 96 h 96"/>
              <a:gd name="T10" fmla="*/ 52 w 96"/>
              <a:gd name="T11" fmla="*/ 92 h 96"/>
              <a:gd name="T12" fmla="*/ 52 w 96"/>
              <a:gd name="T13" fmla="*/ 86 h 96"/>
              <a:gd name="T14" fmla="*/ 86 w 96"/>
              <a:gd name="T15" fmla="*/ 52 h 96"/>
              <a:gd name="T16" fmla="*/ 92 w 96"/>
              <a:gd name="T17" fmla="*/ 52 h 96"/>
              <a:gd name="T18" fmla="*/ 96 w 96"/>
              <a:gd name="T19" fmla="*/ 48 h 96"/>
              <a:gd name="T20" fmla="*/ 92 w 96"/>
              <a:gd name="T21" fmla="*/ 44 h 96"/>
              <a:gd name="T22" fmla="*/ 86 w 96"/>
              <a:gd name="T23" fmla="*/ 44 h 96"/>
              <a:gd name="T24" fmla="*/ 52 w 96"/>
              <a:gd name="T25" fmla="*/ 10 h 96"/>
              <a:gd name="T26" fmla="*/ 52 w 96"/>
              <a:gd name="T27" fmla="*/ 4 h 96"/>
              <a:gd name="T28" fmla="*/ 48 w 96"/>
              <a:gd name="T29" fmla="*/ 0 h 96"/>
              <a:gd name="T30" fmla="*/ 44 w 96"/>
              <a:gd name="T31" fmla="*/ 4 h 96"/>
              <a:gd name="T32" fmla="*/ 44 w 96"/>
              <a:gd name="T33" fmla="*/ 10 h 96"/>
              <a:gd name="T34" fmla="*/ 10 w 96"/>
              <a:gd name="T35" fmla="*/ 44 h 96"/>
              <a:gd name="T36" fmla="*/ 4 w 96"/>
              <a:gd name="T37" fmla="*/ 44 h 96"/>
              <a:gd name="T38" fmla="*/ 0 w 96"/>
              <a:gd name="T39" fmla="*/ 48 h 96"/>
              <a:gd name="T40" fmla="*/ 4 w 96"/>
              <a:gd name="T41" fmla="*/ 52 h 96"/>
              <a:gd name="T42" fmla="*/ 18 w 96"/>
              <a:gd name="T43" fmla="*/ 52 h 96"/>
              <a:gd name="T44" fmla="*/ 27 w 96"/>
              <a:gd name="T45" fmla="*/ 52 h 96"/>
              <a:gd name="T46" fmla="*/ 44 w 96"/>
              <a:gd name="T47" fmla="*/ 69 h 96"/>
              <a:gd name="T48" fmla="*/ 44 w 96"/>
              <a:gd name="T49" fmla="*/ 78 h 96"/>
              <a:gd name="T50" fmla="*/ 18 w 96"/>
              <a:gd name="T51" fmla="*/ 52 h 96"/>
              <a:gd name="T52" fmla="*/ 52 w 96"/>
              <a:gd name="T53" fmla="*/ 52 h 96"/>
              <a:gd name="T54" fmla="*/ 61 w 96"/>
              <a:gd name="T55" fmla="*/ 52 h 96"/>
              <a:gd name="T56" fmla="*/ 52 w 96"/>
              <a:gd name="T57" fmla="*/ 61 h 96"/>
              <a:gd name="T58" fmla="*/ 52 w 96"/>
              <a:gd name="T59" fmla="*/ 52 h 96"/>
              <a:gd name="T60" fmla="*/ 52 w 96"/>
              <a:gd name="T61" fmla="*/ 44 h 96"/>
              <a:gd name="T62" fmla="*/ 52 w 96"/>
              <a:gd name="T63" fmla="*/ 35 h 96"/>
              <a:gd name="T64" fmla="*/ 61 w 96"/>
              <a:gd name="T65" fmla="*/ 44 h 96"/>
              <a:gd name="T66" fmla="*/ 52 w 96"/>
              <a:gd name="T67" fmla="*/ 44 h 96"/>
              <a:gd name="T68" fmla="*/ 44 w 96"/>
              <a:gd name="T69" fmla="*/ 44 h 96"/>
              <a:gd name="T70" fmla="*/ 35 w 96"/>
              <a:gd name="T71" fmla="*/ 44 h 96"/>
              <a:gd name="T72" fmla="*/ 44 w 96"/>
              <a:gd name="T73" fmla="*/ 35 h 96"/>
              <a:gd name="T74" fmla="*/ 44 w 96"/>
              <a:gd name="T75" fmla="*/ 44 h 96"/>
              <a:gd name="T76" fmla="*/ 44 w 96"/>
              <a:gd name="T77" fmla="*/ 52 h 96"/>
              <a:gd name="T78" fmla="*/ 44 w 96"/>
              <a:gd name="T79" fmla="*/ 61 h 96"/>
              <a:gd name="T80" fmla="*/ 35 w 96"/>
              <a:gd name="T81" fmla="*/ 52 h 96"/>
              <a:gd name="T82" fmla="*/ 44 w 96"/>
              <a:gd name="T83" fmla="*/ 52 h 96"/>
              <a:gd name="T84" fmla="*/ 52 w 96"/>
              <a:gd name="T85" fmla="*/ 78 h 96"/>
              <a:gd name="T86" fmla="*/ 52 w 96"/>
              <a:gd name="T87" fmla="*/ 69 h 96"/>
              <a:gd name="T88" fmla="*/ 69 w 96"/>
              <a:gd name="T89" fmla="*/ 52 h 96"/>
              <a:gd name="T90" fmla="*/ 78 w 96"/>
              <a:gd name="T91" fmla="*/ 52 h 96"/>
              <a:gd name="T92" fmla="*/ 52 w 96"/>
              <a:gd name="T93" fmla="*/ 78 h 96"/>
              <a:gd name="T94" fmla="*/ 78 w 96"/>
              <a:gd name="T95" fmla="*/ 44 h 96"/>
              <a:gd name="T96" fmla="*/ 69 w 96"/>
              <a:gd name="T97" fmla="*/ 44 h 96"/>
              <a:gd name="T98" fmla="*/ 52 w 96"/>
              <a:gd name="T99" fmla="*/ 27 h 96"/>
              <a:gd name="T100" fmla="*/ 52 w 96"/>
              <a:gd name="T101" fmla="*/ 18 h 96"/>
              <a:gd name="T102" fmla="*/ 78 w 96"/>
              <a:gd name="T103" fmla="*/ 44 h 96"/>
              <a:gd name="T104" fmla="*/ 44 w 96"/>
              <a:gd name="T105" fmla="*/ 18 h 96"/>
              <a:gd name="T106" fmla="*/ 44 w 96"/>
              <a:gd name="T107" fmla="*/ 27 h 96"/>
              <a:gd name="T108" fmla="*/ 27 w 96"/>
              <a:gd name="T109" fmla="*/ 44 h 96"/>
              <a:gd name="T110" fmla="*/ 18 w 96"/>
              <a:gd name="T111" fmla="*/ 44 h 96"/>
              <a:gd name="T112" fmla="*/ 44 w 96"/>
              <a:gd name="T113" fmla="*/ 1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6" h="96">
                <a:moveTo>
                  <a:pt x="4" y="52"/>
                </a:moveTo>
                <a:cubicBezTo>
                  <a:pt x="10" y="52"/>
                  <a:pt x="10" y="52"/>
                  <a:pt x="10" y="52"/>
                </a:cubicBezTo>
                <a:cubicBezTo>
                  <a:pt x="12" y="70"/>
                  <a:pt x="26" y="84"/>
                  <a:pt x="44" y="86"/>
                </a:cubicBezTo>
                <a:cubicBezTo>
                  <a:pt x="44" y="92"/>
                  <a:pt x="44" y="92"/>
                  <a:pt x="44" y="92"/>
                </a:cubicBezTo>
                <a:cubicBezTo>
                  <a:pt x="44" y="94"/>
                  <a:pt x="46" y="96"/>
                  <a:pt x="48" y="96"/>
                </a:cubicBezTo>
                <a:cubicBezTo>
                  <a:pt x="50" y="96"/>
                  <a:pt x="52" y="94"/>
                  <a:pt x="52" y="92"/>
                </a:cubicBezTo>
                <a:cubicBezTo>
                  <a:pt x="52" y="86"/>
                  <a:pt x="52" y="86"/>
                  <a:pt x="52" y="86"/>
                </a:cubicBezTo>
                <a:cubicBezTo>
                  <a:pt x="70" y="84"/>
                  <a:pt x="84" y="70"/>
                  <a:pt x="86" y="52"/>
                </a:cubicBezTo>
                <a:cubicBezTo>
                  <a:pt x="92" y="52"/>
                  <a:pt x="92" y="52"/>
                  <a:pt x="92" y="52"/>
                </a:cubicBezTo>
                <a:cubicBezTo>
                  <a:pt x="94" y="52"/>
                  <a:pt x="96" y="50"/>
                  <a:pt x="96" y="48"/>
                </a:cubicBezTo>
                <a:cubicBezTo>
                  <a:pt x="96" y="46"/>
                  <a:pt x="94" y="44"/>
                  <a:pt x="92" y="44"/>
                </a:cubicBezTo>
                <a:cubicBezTo>
                  <a:pt x="86" y="44"/>
                  <a:pt x="86" y="44"/>
                  <a:pt x="86" y="44"/>
                </a:cubicBezTo>
                <a:cubicBezTo>
                  <a:pt x="84" y="26"/>
                  <a:pt x="70" y="12"/>
                  <a:pt x="52" y="10"/>
                </a:cubicBezTo>
                <a:cubicBezTo>
                  <a:pt x="52" y="4"/>
                  <a:pt x="52" y="4"/>
                  <a:pt x="52" y="4"/>
                </a:cubicBezTo>
                <a:cubicBezTo>
                  <a:pt x="52" y="2"/>
                  <a:pt x="50" y="0"/>
                  <a:pt x="48" y="0"/>
                </a:cubicBezTo>
                <a:cubicBezTo>
                  <a:pt x="46" y="0"/>
                  <a:pt x="44" y="2"/>
                  <a:pt x="44" y="4"/>
                </a:cubicBezTo>
                <a:cubicBezTo>
                  <a:pt x="44" y="10"/>
                  <a:pt x="44" y="10"/>
                  <a:pt x="44" y="10"/>
                </a:cubicBezTo>
                <a:cubicBezTo>
                  <a:pt x="26" y="12"/>
                  <a:pt x="12" y="26"/>
                  <a:pt x="10" y="44"/>
                </a:cubicBezTo>
                <a:cubicBezTo>
                  <a:pt x="4" y="44"/>
                  <a:pt x="4" y="44"/>
                  <a:pt x="4" y="44"/>
                </a:cubicBezTo>
                <a:cubicBezTo>
                  <a:pt x="2" y="44"/>
                  <a:pt x="0" y="46"/>
                  <a:pt x="0" y="48"/>
                </a:cubicBezTo>
                <a:cubicBezTo>
                  <a:pt x="0" y="50"/>
                  <a:pt x="2" y="52"/>
                  <a:pt x="4" y="52"/>
                </a:cubicBezTo>
                <a:close/>
                <a:moveTo>
                  <a:pt x="18" y="52"/>
                </a:moveTo>
                <a:cubicBezTo>
                  <a:pt x="27" y="52"/>
                  <a:pt x="27" y="52"/>
                  <a:pt x="27" y="52"/>
                </a:cubicBezTo>
                <a:cubicBezTo>
                  <a:pt x="29" y="60"/>
                  <a:pt x="36" y="67"/>
                  <a:pt x="44" y="69"/>
                </a:cubicBezTo>
                <a:cubicBezTo>
                  <a:pt x="44" y="78"/>
                  <a:pt x="44" y="78"/>
                  <a:pt x="44" y="78"/>
                </a:cubicBezTo>
                <a:cubicBezTo>
                  <a:pt x="31" y="76"/>
                  <a:pt x="20" y="65"/>
                  <a:pt x="18" y="52"/>
                </a:cubicBezTo>
                <a:close/>
                <a:moveTo>
                  <a:pt x="52" y="52"/>
                </a:moveTo>
                <a:cubicBezTo>
                  <a:pt x="61" y="52"/>
                  <a:pt x="61" y="52"/>
                  <a:pt x="61" y="52"/>
                </a:cubicBezTo>
                <a:cubicBezTo>
                  <a:pt x="59" y="56"/>
                  <a:pt x="56" y="59"/>
                  <a:pt x="52" y="61"/>
                </a:cubicBezTo>
                <a:lnTo>
                  <a:pt x="52" y="52"/>
                </a:lnTo>
                <a:close/>
                <a:moveTo>
                  <a:pt x="52" y="44"/>
                </a:moveTo>
                <a:cubicBezTo>
                  <a:pt x="52" y="35"/>
                  <a:pt x="52" y="35"/>
                  <a:pt x="52" y="35"/>
                </a:cubicBezTo>
                <a:cubicBezTo>
                  <a:pt x="56" y="37"/>
                  <a:pt x="59" y="40"/>
                  <a:pt x="61" y="44"/>
                </a:cubicBezTo>
                <a:lnTo>
                  <a:pt x="52" y="44"/>
                </a:lnTo>
                <a:close/>
                <a:moveTo>
                  <a:pt x="44" y="44"/>
                </a:moveTo>
                <a:cubicBezTo>
                  <a:pt x="35" y="44"/>
                  <a:pt x="35" y="44"/>
                  <a:pt x="35" y="44"/>
                </a:cubicBezTo>
                <a:cubicBezTo>
                  <a:pt x="37" y="40"/>
                  <a:pt x="40" y="37"/>
                  <a:pt x="44" y="35"/>
                </a:cubicBezTo>
                <a:lnTo>
                  <a:pt x="44" y="44"/>
                </a:lnTo>
                <a:close/>
                <a:moveTo>
                  <a:pt x="44" y="52"/>
                </a:moveTo>
                <a:cubicBezTo>
                  <a:pt x="44" y="61"/>
                  <a:pt x="44" y="61"/>
                  <a:pt x="44" y="61"/>
                </a:cubicBezTo>
                <a:cubicBezTo>
                  <a:pt x="40" y="59"/>
                  <a:pt x="37" y="56"/>
                  <a:pt x="35" y="52"/>
                </a:cubicBezTo>
                <a:lnTo>
                  <a:pt x="44" y="52"/>
                </a:lnTo>
                <a:close/>
                <a:moveTo>
                  <a:pt x="52" y="78"/>
                </a:moveTo>
                <a:cubicBezTo>
                  <a:pt x="52" y="69"/>
                  <a:pt x="52" y="69"/>
                  <a:pt x="52" y="69"/>
                </a:cubicBezTo>
                <a:cubicBezTo>
                  <a:pt x="60" y="67"/>
                  <a:pt x="67" y="60"/>
                  <a:pt x="69" y="52"/>
                </a:cubicBezTo>
                <a:cubicBezTo>
                  <a:pt x="78" y="52"/>
                  <a:pt x="78" y="52"/>
                  <a:pt x="78" y="52"/>
                </a:cubicBezTo>
                <a:cubicBezTo>
                  <a:pt x="76" y="65"/>
                  <a:pt x="65" y="76"/>
                  <a:pt x="52" y="78"/>
                </a:cubicBezTo>
                <a:close/>
                <a:moveTo>
                  <a:pt x="78" y="44"/>
                </a:moveTo>
                <a:cubicBezTo>
                  <a:pt x="69" y="44"/>
                  <a:pt x="69" y="44"/>
                  <a:pt x="69" y="44"/>
                </a:cubicBezTo>
                <a:cubicBezTo>
                  <a:pt x="67" y="36"/>
                  <a:pt x="60" y="29"/>
                  <a:pt x="52" y="27"/>
                </a:cubicBezTo>
                <a:cubicBezTo>
                  <a:pt x="52" y="18"/>
                  <a:pt x="52" y="18"/>
                  <a:pt x="52" y="18"/>
                </a:cubicBezTo>
                <a:cubicBezTo>
                  <a:pt x="65" y="20"/>
                  <a:pt x="76" y="31"/>
                  <a:pt x="78" y="44"/>
                </a:cubicBezTo>
                <a:close/>
                <a:moveTo>
                  <a:pt x="44" y="18"/>
                </a:moveTo>
                <a:cubicBezTo>
                  <a:pt x="44" y="27"/>
                  <a:pt x="44" y="27"/>
                  <a:pt x="44" y="27"/>
                </a:cubicBezTo>
                <a:cubicBezTo>
                  <a:pt x="36" y="29"/>
                  <a:pt x="29" y="36"/>
                  <a:pt x="27" y="44"/>
                </a:cubicBezTo>
                <a:cubicBezTo>
                  <a:pt x="18" y="44"/>
                  <a:pt x="18" y="44"/>
                  <a:pt x="18" y="44"/>
                </a:cubicBezTo>
                <a:cubicBezTo>
                  <a:pt x="20" y="31"/>
                  <a:pt x="31" y="20"/>
                  <a:pt x="44" y="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D0F5E047-6FE5-486C-8C22-B28CEA88FA16}"/>
              </a:ext>
            </a:extLst>
          </p:cNvPr>
          <p:cNvSpPr/>
          <p:nvPr/>
        </p:nvSpPr>
        <p:spPr>
          <a:xfrm>
            <a:off x="3672114" y="3429000"/>
            <a:ext cx="4847771" cy="4847771"/>
          </a:xfrm>
          <a:prstGeom prst="arc">
            <a:avLst>
              <a:gd name="adj1" fmla="val 10866757"/>
              <a:gd name="adj2" fmla="val 0"/>
            </a:avLst>
          </a:prstGeom>
          <a:ln w="12700">
            <a:solidFill>
              <a:srgbClr val="40315C"/>
            </a:solidFill>
            <a:prstDash val="lg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46F2819-5B47-493C-AFD3-D196AB359421}"/>
              </a:ext>
            </a:extLst>
          </p:cNvPr>
          <p:cNvSpPr/>
          <p:nvPr/>
        </p:nvSpPr>
        <p:spPr>
          <a:xfrm>
            <a:off x="3452857" y="4706174"/>
            <a:ext cx="708810" cy="708810"/>
          </a:xfrm>
          <a:prstGeom prst="ellipse">
            <a:avLst/>
          </a:prstGeom>
          <a:solidFill>
            <a:srgbClr val="412E34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71659A2-2AD3-47FA-99E4-370A7551F5E8}"/>
              </a:ext>
            </a:extLst>
          </p:cNvPr>
          <p:cNvSpPr/>
          <p:nvPr/>
        </p:nvSpPr>
        <p:spPr>
          <a:xfrm>
            <a:off x="4356949" y="3540058"/>
            <a:ext cx="708810" cy="708810"/>
          </a:xfrm>
          <a:prstGeom prst="ellipse">
            <a:avLst/>
          </a:prstGeom>
          <a:solidFill>
            <a:srgbClr val="412E34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69C01A6-4354-4587-8F17-EDFEB4DE317B}"/>
              </a:ext>
            </a:extLst>
          </p:cNvPr>
          <p:cNvSpPr/>
          <p:nvPr/>
        </p:nvSpPr>
        <p:spPr>
          <a:xfrm>
            <a:off x="5750594" y="3050094"/>
            <a:ext cx="708810" cy="708810"/>
          </a:xfrm>
          <a:prstGeom prst="ellipse">
            <a:avLst/>
          </a:prstGeom>
          <a:solidFill>
            <a:srgbClr val="412E34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362D3BE-C0D7-4623-B8A2-FD0D0BFD0A8F}"/>
              </a:ext>
            </a:extLst>
          </p:cNvPr>
          <p:cNvSpPr/>
          <p:nvPr/>
        </p:nvSpPr>
        <p:spPr>
          <a:xfrm>
            <a:off x="7189595" y="3540058"/>
            <a:ext cx="708810" cy="708810"/>
          </a:xfrm>
          <a:prstGeom prst="ellipse">
            <a:avLst/>
          </a:prstGeom>
          <a:solidFill>
            <a:srgbClr val="412E34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9716BB6-B1AD-4A6A-AFEF-1D195729F2A4}"/>
              </a:ext>
            </a:extLst>
          </p:cNvPr>
          <p:cNvSpPr/>
          <p:nvPr/>
        </p:nvSpPr>
        <p:spPr>
          <a:xfrm>
            <a:off x="8034871" y="4706174"/>
            <a:ext cx="708810" cy="708810"/>
          </a:xfrm>
          <a:prstGeom prst="ellipse">
            <a:avLst/>
          </a:prstGeom>
          <a:solidFill>
            <a:srgbClr val="412E34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59E6A28-33F0-425A-B6DB-3C380AB552FF}"/>
              </a:ext>
            </a:extLst>
          </p:cNvPr>
          <p:cNvSpPr txBox="1"/>
          <p:nvPr/>
        </p:nvSpPr>
        <p:spPr>
          <a:xfrm>
            <a:off x="2661095" y="4676553"/>
            <a:ext cx="783050" cy="7088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" sz="1400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Model Accuracy</a:t>
            </a:r>
            <a:endParaRPr lang="da-DK" sz="1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09ECB5-547E-467F-A85D-36439A517087}"/>
              </a:ext>
            </a:extLst>
          </p:cNvPr>
          <p:cNvSpPr txBox="1"/>
          <p:nvPr/>
        </p:nvSpPr>
        <p:spPr>
          <a:xfrm>
            <a:off x="361952" y="4296743"/>
            <a:ext cx="2158300" cy="1651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" sz="1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The model achieved an overall accuracy of 90%, indicating it correctly classifies most cases.</a:t>
            </a:r>
            <a:endParaRPr lang="da-DK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746728D-979F-417B-A2FE-86DF025041A0}"/>
              </a:ext>
            </a:extLst>
          </p:cNvPr>
          <p:cNvSpPr txBox="1"/>
          <p:nvPr/>
        </p:nvSpPr>
        <p:spPr>
          <a:xfrm>
            <a:off x="3332543" y="3228448"/>
            <a:ext cx="906082" cy="7088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>
              <a:spcAft>
                <a:spcPts val="1200"/>
              </a:spcAft>
            </a:pPr>
            <a:r>
              <a:rPr lang="en" sz="1600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Precision</a:t>
            </a:r>
            <a:endParaRPr lang="da-DK" sz="1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D3531B8-A602-4246-BA09-9F8D49981358}"/>
              </a:ext>
            </a:extLst>
          </p:cNvPr>
          <p:cNvSpPr txBox="1"/>
          <p:nvPr/>
        </p:nvSpPr>
        <p:spPr>
          <a:xfrm>
            <a:off x="1056095" y="2663246"/>
            <a:ext cx="2349112" cy="113040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 rtl="1">
              <a:spcAft>
                <a:spcPts val="600"/>
              </a:spcAft>
            </a:pPr>
            <a:r>
              <a:rPr lang="en" sz="1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With a precision of 86%, the model is fairly good at accurately predicting positive outcomes.</a:t>
            </a:r>
            <a:endParaRPr lang="da-DK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49247C6-3F38-4746-A91D-A34260BCE6A1}"/>
              </a:ext>
            </a:extLst>
          </p:cNvPr>
          <p:cNvSpPr txBox="1"/>
          <p:nvPr/>
        </p:nvSpPr>
        <p:spPr>
          <a:xfrm>
            <a:off x="5565874" y="2581586"/>
            <a:ext cx="1060253" cy="42047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Recall</a:t>
            </a:r>
            <a:endParaRPr lang="da-DK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691FF5C-2B9A-4495-9AA8-D93907E0D082}"/>
              </a:ext>
            </a:extLst>
          </p:cNvPr>
          <p:cNvSpPr txBox="1"/>
          <p:nvPr/>
        </p:nvSpPr>
        <p:spPr>
          <a:xfrm>
            <a:off x="4961410" y="1924508"/>
            <a:ext cx="2269178" cy="73773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 rtl="1">
              <a:spcAft>
                <a:spcPts val="600"/>
              </a:spcAft>
            </a:pPr>
            <a:r>
              <a:rPr lang="en" sz="1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 recall of 87% shows the model's ability to identify most true positive cases.</a:t>
            </a:r>
            <a:endParaRPr lang="da-DK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28CF710-6036-45D5-9834-92053EF2DEAB}"/>
              </a:ext>
            </a:extLst>
          </p:cNvPr>
          <p:cNvSpPr txBox="1"/>
          <p:nvPr/>
        </p:nvSpPr>
        <p:spPr>
          <a:xfrm>
            <a:off x="7917179" y="3228448"/>
            <a:ext cx="817245" cy="7088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" sz="1400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Data Quality</a:t>
            </a:r>
            <a:endParaRPr lang="da-DK" sz="1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7068409-8BF3-47E6-9B7D-E6F922E663F6}"/>
              </a:ext>
            </a:extLst>
          </p:cNvPr>
          <p:cNvSpPr txBox="1"/>
          <p:nvPr/>
        </p:nvSpPr>
        <p:spPr>
          <a:xfrm>
            <a:off x="8540750" y="2745857"/>
            <a:ext cx="2889249" cy="113040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 rtl="1">
              <a:spcAft>
                <a:spcPts val="600"/>
              </a:spcAft>
            </a:pPr>
            <a:r>
              <a:rPr lang="en" sz="1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The dataset is clean, with no missing or duplicated values, enhancing the reliability of the results.</a:t>
            </a:r>
            <a:endParaRPr lang="da-DK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B0EEB52-4167-4A42-8609-E7C0FB40E628}"/>
              </a:ext>
            </a:extLst>
          </p:cNvPr>
          <p:cNvSpPr txBox="1"/>
          <p:nvPr/>
        </p:nvSpPr>
        <p:spPr>
          <a:xfrm>
            <a:off x="8602887" y="4890539"/>
            <a:ext cx="1001952" cy="7088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" sz="1400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Data Distribution</a:t>
            </a:r>
            <a:endParaRPr lang="da-DK" sz="1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C70104-33ED-429D-A28B-92220490D307}"/>
              </a:ext>
            </a:extLst>
          </p:cNvPr>
          <p:cNvSpPr txBox="1"/>
          <p:nvPr/>
        </p:nvSpPr>
        <p:spPr>
          <a:xfrm>
            <a:off x="9687841" y="4939680"/>
            <a:ext cx="2150582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 rtl="1">
              <a:spcAft>
                <a:spcPts val="600"/>
              </a:spcAft>
            </a:pPr>
            <a:r>
              <a:rPr lang="en" sz="1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There is a good distribution of data across various features, such as education, self-employment, and annual income, contributing to a balanced and comprehensive model.</a:t>
            </a:r>
            <a:endParaRPr lang="da-DK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D2DE8FB7-0861-7718-E4DD-EAECCFA5FF8C}"/>
              </a:ext>
            </a:extLst>
          </p:cNvPr>
          <p:cNvSpPr txBox="1"/>
          <p:nvPr/>
        </p:nvSpPr>
        <p:spPr>
          <a:xfrm>
            <a:off x="88633" y="6171038"/>
            <a:ext cx="115385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rtl="1" eaLnBrk="1" latinLnBrk="0" hangingPunct="1"/>
            <a:r>
              <a:rPr lang="en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These results suggest that the model is generally reliable, but further fine-tuning and additional data collection could enhance its predictive accuracy and robustness.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598951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2FB006C-AB1A-4FA8-A77A-C5239EA49E2C}"/>
              </a:ext>
            </a:extLst>
          </p:cNvPr>
          <p:cNvSpPr/>
          <p:nvPr/>
        </p:nvSpPr>
        <p:spPr>
          <a:xfrm>
            <a:off x="1" y="0"/>
            <a:ext cx="1219199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4D77ACF-A8CE-416F-93D2-8C84AF5CC58B}"/>
              </a:ext>
            </a:extLst>
          </p:cNvPr>
          <p:cNvSpPr/>
          <p:nvPr/>
        </p:nvSpPr>
        <p:spPr>
          <a:xfrm>
            <a:off x="2634523" y="-1"/>
            <a:ext cx="8763000" cy="6857999"/>
          </a:xfrm>
          <a:prstGeom prst="rect">
            <a:avLst/>
          </a:prstGeom>
          <a:pattFill prst="ltUpDiag">
            <a:fgClr>
              <a:srgbClr val="412E3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5663EB-21CA-46BB-BD08-FA963A06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6F3EE-8AC3-447E-A8E4-13492B68A30B}" type="slidenum">
              <a:rPr lang="en-US" smtClean="0"/>
              <a:t>12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902945-1E0E-40AC-8B43-2DC6235E34E5}"/>
              </a:ext>
            </a:extLst>
          </p:cNvPr>
          <p:cNvSpPr/>
          <p:nvPr/>
        </p:nvSpPr>
        <p:spPr>
          <a:xfrm>
            <a:off x="3429001" y="-1"/>
            <a:ext cx="8763000" cy="6857999"/>
          </a:xfrm>
          <a:prstGeom prst="rect">
            <a:avLst/>
          </a:prstGeom>
          <a:solidFill>
            <a:srgbClr val="201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F009FC-A891-4557-8C7B-9D75DAB2B0C8}"/>
              </a:ext>
            </a:extLst>
          </p:cNvPr>
          <p:cNvSpPr/>
          <p:nvPr/>
        </p:nvSpPr>
        <p:spPr>
          <a:xfrm>
            <a:off x="839448" y="1299860"/>
            <a:ext cx="11017589" cy="4258277"/>
          </a:xfrm>
          <a:prstGeom prst="rect">
            <a:avLst/>
          </a:prstGeom>
          <a:solidFill>
            <a:srgbClr val="4031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0B4933B-5342-440B-8EFE-88BFE481B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9981" y="2851103"/>
            <a:ext cx="9952038" cy="2222272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8000" dirty="0">
                <a:solidFill>
                  <a:schemeClr val="bg1"/>
                </a:solidFill>
              </a:rPr>
              <a:t>THANK</a:t>
            </a:r>
            <a:br>
              <a:rPr lang="en-US" sz="8000" dirty="0">
                <a:solidFill>
                  <a:schemeClr val="bg1"/>
                </a:solidFill>
              </a:rPr>
            </a:br>
            <a:r>
              <a:rPr lang="en-US" sz="8000" b="0" dirty="0">
                <a:solidFill>
                  <a:schemeClr val="bg1"/>
                </a:solidFill>
              </a:rPr>
              <a:t>YOU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355B247-13E3-465E-9D47-5E24E27B266B}"/>
              </a:ext>
            </a:extLst>
          </p:cNvPr>
          <p:cNvSpPr/>
          <p:nvPr/>
        </p:nvSpPr>
        <p:spPr>
          <a:xfrm>
            <a:off x="373610" y="1822017"/>
            <a:ext cx="3055389" cy="778065"/>
          </a:xfrm>
          <a:prstGeom prst="rect">
            <a:avLst/>
          </a:prstGeom>
          <a:solidFill>
            <a:srgbClr val="BD8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05B256D-113C-4FED-935C-C8C7BE84748A}"/>
              </a:ext>
            </a:extLst>
          </p:cNvPr>
          <p:cNvCxnSpPr/>
          <p:nvPr/>
        </p:nvCxnSpPr>
        <p:spPr>
          <a:xfrm>
            <a:off x="5066675" y="3432748"/>
            <a:ext cx="6790545" cy="0"/>
          </a:xfrm>
          <a:prstGeom prst="line">
            <a:avLst/>
          </a:prstGeom>
          <a:ln>
            <a:solidFill>
              <a:srgbClr val="FFEF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998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1">
            <a:extLst>
              <a:ext uri="{FF2B5EF4-FFF2-40B4-BE49-F238E27FC236}">
                <a16:creationId xmlns:a16="http://schemas.microsoft.com/office/drawing/2014/main" id="{D01352FC-A127-B85F-C6F2-A8F60C9B0FE8}"/>
              </a:ext>
            </a:extLst>
          </p:cNvPr>
          <p:cNvSpPr/>
          <p:nvPr/>
        </p:nvSpPr>
        <p:spPr>
          <a:xfrm>
            <a:off x="361950" y="0"/>
            <a:ext cx="4156125" cy="6857999"/>
          </a:xfrm>
          <a:prstGeom prst="rect">
            <a:avLst/>
          </a:prstGeom>
          <a:pattFill prst="ltDnDiag">
            <a:fgClr>
              <a:srgbClr val="412E3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4078E67-5115-932D-7A44-A7CFB960F53E}"/>
              </a:ext>
            </a:extLst>
          </p:cNvPr>
          <p:cNvSpPr/>
          <p:nvPr/>
        </p:nvSpPr>
        <p:spPr>
          <a:xfrm>
            <a:off x="0" y="-1"/>
            <a:ext cx="3925229" cy="6857999"/>
          </a:xfrm>
          <a:prstGeom prst="rect">
            <a:avLst/>
          </a:prstGeom>
          <a:solidFill>
            <a:srgbClr val="201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1855D40-5BE3-0EA8-CA1F-BF4F526EF0B6}"/>
              </a:ext>
            </a:extLst>
          </p:cNvPr>
          <p:cNvSpPr txBox="1">
            <a:spLocks/>
          </p:cNvSpPr>
          <p:nvPr/>
        </p:nvSpPr>
        <p:spPr>
          <a:xfrm>
            <a:off x="0" y="939984"/>
            <a:ext cx="4343397" cy="9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marL="0" algn="l" defTabSz="91440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" sz="4000" dirty="0">
                <a:solidFill>
                  <a:schemeClr val="bg1"/>
                </a:solidFill>
              </a:rPr>
              <a:t>1. Introduction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6BC2AA12-4F7F-897A-65F6-EFFAEE2B7B6D}"/>
              </a:ext>
            </a:extLst>
          </p:cNvPr>
          <p:cNvSpPr txBox="1"/>
          <p:nvPr/>
        </p:nvSpPr>
        <p:spPr>
          <a:xfrm>
            <a:off x="4705347" y="476099"/>
            <a:ext cx="7371424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1" eaLnBrk="1" latinLnBrk="0" hangingPunct="1"/>
            <a:r>
              <a:rPr lang="en" sz="3200" b="1" dirty="0">
                <a:solidFill>
                  <a:srgbClr val="40315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What is the Loan-Approval-Prediction-Dataset</a:t>
            </a:r>
          </a:p>
          <a:p>
            <a:pPr marL="0" defTabSz="914400" rtl="1" eaLnBrk="1" latinLnBrk="0" hangingPunct="1"/>
            <a:endParaRPr lang="en" sz="2400" b="1" dirty="0">
              <a:solidFill>
                <a:srgbClr val="40315C"/>
              </a:solidFill>
            </a:endParaRPr>
          </a:p>
          <a:p>
            <a:pPr marL="0" defTabSz="914400" rtl="1" eaLnBrk="1" latinLnBrk="0" hangingPunct="1"/>
            <a:r>
              <a:rPr lang="en" sz="2400" dirty="0">
                <a:solidFill>
                  <a:srgbClr val="0070C0"/>
                </a:solidFill>
              </a:rPr>
              <a:t>The Loan-Approval-Prediction-Dataset is a dataset used to train machine learning models to predict the approval of loan applications. This dataset contains information from 614 loan applications and includes 13 different features </a:t>
            </a:r>
          </a:p>
          <a:p>
            <a:pPr marL="0" defTabSz="914400" rtl="1" eaLnBrk="1" latinLnBrk="0" hangingPunct="1"/>
            <a:endParaRPr lang="ar-SA" sz="2400" b="1" dirty="0">
              <a:solidFill>
                <a:srgbClr val="40315C"/>
              </a:solidFill>
            </a:endParaRPr>
          </a:p>
          <a:p>
            <a:pPr marL="0" defTabSz="914400" rtl="1" eaLnBrk="1" latinLnBrk="0" hangingPunct="1"/>
            <a:endParaRPr lang="ar-SA" sz="2400" i="1" dirty="0"/>
          </a:p>
          <a:p>
            <a:pPr marL="0" defTabSz="914400" rtl="1" eaLnBrk="1" latinLnBrk="0" hangingPunct="1"/>
            <a:r>
              <a:rPr lang="en" sz="3600" b="1" dirty="0">
                <a:solidFill>
                  <a:srgbClr val="40315C"/>
                </a:solidFill>
              </a:rPr>
              <a:t>Objective</a:t>
            </a:r>
            <a:r>
              <a:rPr lang="en" sz="3600" dirty="0">
                <a:solidFill>
                  <a:srgbClr val="40315C"/>
                </a:solidFill>
              </a:rPr>
              <a:t>: </a:t>
            </a:r>
            <a:endParaRPr lang="en" sz="3200" b="1" dirty="0">
              <a:solidFill>
                <a:srgbClr val="40315C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defTabSz="914400" rtl="1" eaLnBrk="1" latinLnBrk="0" hangingPunct="1"/>
            <a:r>
              <a:rPr lang="en" sz="2400" dirty="0">
                <a:solidFill>
                  <a:srgbClr val="0070C0"/>
                </a:solidFill>
              </a:rPr>
              <a:t>To predict the approval status of loan applications using machine learning models.</a:t>
            </a:r>
            <a:endParaRPr lang="ar-SA" sz="2400" dirty="0">
              <a:solidFill>
                <a:srgbClr val="0070C0"/>
              </a:solidFill>
            </a:endParaRPr>
          </a:p>
          <a:p>
            <a:pPr marL="0" defTabSz="914400" rtl="1" eaLnBrk="1" latinLnBrk="0" hangingPunct="1"/>
            <a:endParaRPr lang="en-GB" sz="2400" dirty="0"/>
          </a:p>
        </p:txBody>
      </p:sp>
      <p:pic>
        <p:nvPicPr>
          <p:cNvPr id="12" name="صورة 11" descr="صورة تحتوي على قصاصة فنية, الرسومات, رمز, رسوم متحركة&#10;&#10;تم إنشاء الوصف تلقائياً">
            <a:extLst>
              <a:ext uri="{FF2B5EF4-FFF2-40B4-BE49-F238E27FC236}">
                <a16:creationId xmlns:a16="http://schemas.microsoft.com/office/drawing/2014/main" id="{0AF43120-B0D9-C9DE-83C3-4166A7A1E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2429526"/>
            <a:ext cx="2710751" cy="271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62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1">
            <a:extLst>
              <a:ext uri="{FF2B5EF4-FFF2-40B4-BE49-F238E27FC236}">
                <a16:creationId xmlns:a16="http://schemas.microsoft.com/office/drawing/2014/main" id="{D01352FC-A127-B85F-C6F2-A8F60C9B0FE8}"/>
              </a:ext>
            </a:extLst>
          </p:cNvPr>
          <p:cNvSpPr/>
          <p:nvPr/>
        </p:nvSpPr>
        <p:spPr>
          <a:xfrm>
            <a:off x="361950" y="0"/>
            <a:ext cx="4156125" cy="6857999"/>
          </a:xfrm>
          <a:prstGeom prst="rect">
            <a:avLst/>
          </a:prstGeom>
          <a:pattFill prst="ltDnDiag">
            <a:fgClr>
              <a:srgbClr val="412E3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4078E67-5115-932D-7A44-A7CFB960F53E}"/>
              </a:ext>
            </a:extLst>
          </p:cNvPr>
          <p:cNvSpPr/>
          <p:nvPr/>
        </p:nvSpPr>
        <p:spPr>
          <a:xfrm>
            <a:off x="0" y="1"/>
            <a:ext cx="3925229" cy="6857999"/>
          </a:xfrm>
          <a:prstGeom prst="rect">
            <a:avLst/>
          </a:prstGeom>
          <a:solidFill>
            <a:srgbClr val="201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1855D40-5BE3-0EA8-CA1F-BF4F526EF0B6}"/>
              </a:ext>
            </a:extLst>
          </p:cNvPr>
          <p:cNvSpPr txBox="1">
            <a:spLocks/>
          </p:cNvSpPr>
          <p:nvPr/>
        </p:nvSpPr>
        <p:spPr>
          <a:xfrm>
            <a:off x="197998" y="875904"/>
            <a:ext cx="4343397" cy="9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marL="742950" indent="-742950" algn="l" defTabSz="914400" eaLnBrk="1" latinLnBrk="0" hangingPunct="1">
              <a:lnSpc>
                <a:spcPct val="90000"/>
              </a:lnSpc>
              <a:spcBef>
                <a:spcPct val="0"/>
              </a:spcBef>
              <a:buAutoNum type="arabicPeriod"/>
            </a:pPr>
            <a:endParaRPr lang="ar-SA" sz="4000" dirty="0">
              <a:solidFill>
                <a:schemeClr val="bg1"/>
              </a:solidFill>
            </a:endParaRPr>
          </a:p>
          <a:p>
            <a:r>
              <a:rPr lang="en-US" sz="5600" dirty="0">
                <a:solidFill>
                  <a:schemeClr val="bg1"/>
                </a:solidFill>
              </a:rPr>
              <a:t>2. </a:t>
            </a:r>
            <a:r>
              <a:rPr lang="en" sz="5600" b="1" i="0" u="none" strike="noStrike" dirty="0">
                <a:solidFill>
                  <a:schemeClr val="bg1"/>
                </a:solidFill>
                <a:effectLst/>
              </a:rPr>
              <a:t>Features</a:t>
            </a:r>
            <a:endParaRPr lang="ar-SA" sz="5600" b="0" i="0" u="none" strike="noStrike" dirty="0">
              <a:solidFill>
                <a:schemeClr val="bg1"/>
              </a:solidFill>
              <a:effectLst/>
              <a:latin typeface="-webkit-standard"/>
            </a:endParaRPr>
          </a:p>
          <a:p>
            <a:pPr algn="l" defTabSz="914400" eaLnBrk="1" latinLnBrk="0" hangingPunct="1">
              <a:lnSpc>
                <a:spcPct val="90000"/>
              </a:lnSpc>
              <a:spcBef>
                <a:spcPct val="0"/>
              </a:spcBef>
            </a:pP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6BC2AA12-4F7F-897A-65F6-EFFAEE2B7B6D}"/>
              </a:ext>
            </a:extLst>
          </p:cNvPr>
          <p:cNvSpPr txBox="1"/>
          <p:nvPr/>
        </p:nvSpPr>
        <p:spPr>
          <a:xfrm>
            <a:off x="4705347" y="476099"/>
            <a:ext cx="7371424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defTabSz="914400" eaLnBrk="1" latinLnBrk="0" hangingPunct="1">
              <a:buFont typeface="Arial" panose="020B0604020202020204" pitchFamily="34" charset="0"/>
              <a:buChar char="•"/>
            </a:pPr>
            <a:r>
              <a:rPr lang="en" sz="3200" b="1" i="0" dirty="0" err="1">
                <a:solidFill>
                  <a:srgbClr val="20123B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loan_id</a:t>
            </a:r>
            <a:endParaRPr lang="ar-SA" sz="3200" b="1" i="0" dirty="0">
              <a:solidFill>
                <a:srgbClr val="20123B"/>
              </a:solidFill>
              <a:effectLst/>
              <a:latin typeface="Aharoni" panose="02010803020104030203" pitchFamily="2" charset="-79"/>
            </a:endParaRPr>
          </a:p>
          <a:p>
            <a:pPr marL="342900" indent="-342900" algn="l" defTabSz="914400" eaLnBrk="1" latinLnBrk="0" hangingPunct="1">
              <a:buFont typeface="Arial" panose="020B0604020202020204" pitchFamily="34" charset="0"/>
              <a:buChar char="•"/>
            </a:pPr>
            <a:r>
              <a:rPr lang="en" sz="3200" b="1" i="0" dirty="0" err="1">
                <a:solidFill>
                  <a:srgbClr val="20123B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no_of_dependents</a:t>
            </a:r>
            <a:endParaRPr lang="ar-SA" sz="3200" b="1" i="0" dirty="0">
              <a:solidFill>
                <a:srgbClr val="20123B"/>
              </a:solidFill>
              <a:effectLst/>
              <a:latin typeface="Aharoni" panose="02010803020104030203" pitchFamily="2" charset="-79"/>
            </a:endParaRPr>
          </a:p>
          <a:p>
            <a:pPr marL="342900" indent="-342900" algn="l" defTabSz="914400" eaLnBrk="1" latinLnBrk="0" hangingPunct="1">
              <a:buFont typeface="Arial" panose="020B0604020202020204" pitchFamily="34" charset="0"/>
              <a:buChar char="•"/>
            </a:pPr>
            <a:r>
              <a:rPr lang="en" sz="3200" b="1" i="0" dirty="0">
                <a:solidFill>
                  <a:srgbClr val="20123B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 education</a:t>
            </a:r>
            <a:endParaRPr lang="ar-SA" sz="3200" b="1" i="0" dirty="0">
              <a:solidFill>
                <a:srgbClr val="20123B"/>
              </a:solidFill>
              <a:effectLst/>
              <a:latin typeface="Aharoni" panose="02010803020104030203" pitchFamily="2" charset="-79"/>
            </a:endParaRPr>
          </a:p>
          <a:p>
            <a:pPr marL="342900" indent="-342900" algn="l" defTabSz="914400" eaLnBrk="1" latinLnBrk="0" hangingPunct="1">
              <a:buFont typeface="Arial" panose="020B0604020202020204" pitchFamily="34" charset="0"/>
              <a:buChar char="•"/>
            </a:pPr>
            <a:r>
              <a:rPr lang="en" sz="3200" b="1" i="0" dirty="0" err="1">
                <a:solidFill>
                  <a:srgbClr val="20123B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self_employed</a:t>
            </a:r>
            <a:endParaRPr lang="ar-SA" sz="3200" b="1" i="0" dirty="0">
              <a:solidFill>
                <a:srgbClr val="20123B"/>
              </a:solidFill>
              <a:effectLst/>
              <a:latin typeface="Aharoni" panose="02010803020104030203" pitchFamily="2" charset="-79"/>
            </a:endParaRPr>
          </a:p>
          <a:p>
            <a:pPr marL="342900" indent="-342900" algn="l" defTabSz="914400" eaLnBrk="1" latinLnBrk="0" hangingPunct="1">
              <a:buFont typeface="Arial" panose="020B0604020202020204" pitchFamily="34" charset="0"/>
              <a:buChar char="•"/>
            </a:pPr>
            <a:r>
              <a:rPr lang="en" sz="3200" b="1" i="0" dirty="0">
                <a:solidFill>
                  <a:srgbClr val="20123B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" sz="3200" b="1" i="0" dirty="0" err="1">
                <a:solidFill>
                  <a:srgbClr val="20123B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income_annum</a:t>
            </a:r>
            <a:endParaRPr lang="ar-SA" sz="3200" b="1" i="0" dirty="0">
              <a:solidFill>
                <a:srgbClr val="20123B"/>
              </a:solidFill>
              <a:effectLst/>
              <a:latin typeface="Aharoni" panose="02010803020104030203" pitchFamily="2" charset="-79"/>
            </a:endParaRPr>
          </a:p>
          <a:p>
            <a:pPr marL="342900" indent="-342900" algn="l" defTabSz="914400" eaLnBrk="1" latinLnBrk="0" hangingPunct="1">
              <a:buFont typeface="Arial" panose="020B0604020202020204" pitchFamily="34" charset="0"/>
              <a:buChar char="•"/>
            </a:pPr>
            <a:r>
              <a:rPr lang="en" sz="3200" b="1" i="0" dirty="0">
                <a:solidFill>
                  <a:srgbClr val="20123B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" sz="3200" b="1" i="0" dirty="0" err="1">
                <a:solidFill>
                  <a:srgbClr val="20123B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loan_amount</a:t>
            </a:r>
            <a:r>
              <a:rPr lang="en" sz="3200" b="1" i="0" dirty="0">
                <a:solidFill>
                  <a:srgbClr val="20123B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', '</a:t>
            </a:r>
            <a:r>
              <a:rPr lang="en" sz="3200" b="1" i="0" dirty="0" err="1">
                <a:solidFill>
                  <a:srgbClr val="20123B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loan_term</a:t>
            </a:r>
            <a:r>
              <a:rPr lang="en" sz="3200" b="1" i="0" dirty="0">
                <a:solidFill>
                  <a:srgbClr val="20123B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endParaRPr lang="ar-SA" sz="3200" b="1" i="0" dirty="0">
              <a:solidFill>
                <a:srgbClr val="20123B"/>
              </a:solidFill>
              <a:effectLst/>
              <a:latin typeface="Aharoni" panose="02010803020104030203" pitchFamily="2" charset="-79"/>
            </a:endParaRPr>
          </a:p>
          <a:p>
            <a:pPr marL="342900" indent="-342900" algn="l" defTabSz="914400" eaLnBrk="1" latinLnBrk="0" hangingPunct="1">
              <a:buFont typeface="Arial" panose="020B0604020202020204" pitchFamily="34" charset="0"/>
              <a:buChar char="•"/>
            </a:pPr>
            <a:r>
              <a:rPr lang="en" sz="3200" b="1" i="0" dirty="0" err="1">
                <a:solidFill>
                  <a:srgbClr val="20123B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cibil_score</a:t>
            </a:r>
            <a:endParaRPr lang="ar-SA" sz="3200" b="1" i="0" dirty="0">
              <a:solidFill>
                <a:srgbClr val="20123B"/>
              </a:solidFill>
              <a:effectLst/>
              <a:latin typeface="Aharoni" panose="02010803020104030203" pitchFamily="2" charset="-79"/>
            </a:endParaRPr>
          </a:p>
          <a:p>
            <a:pPr marL="342900" indent="-342900" algn="l" defTabSz="914400" eaLnBrk="1" latinLnBrk="0" hangingPunct="1">
              <a:buFont typeface="Arial" panose="020B0604020202020204" pitchFamily="34" charset="0"/>
              <a:buChar char="•"/>
            </a:pPr>
            <a:r>
              <a:rPr lang="en" sz="3200" b="1" i="0" dirty="0" err="1">
                <a:solidFill>
                  <a:srgbClr val="20123B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residential_assets_value</a:t>
            </a:r>
            <a:endParaRPr lang="ar-SA" sz="3200" b="1" i="0" dirty="0">
              <a:solidFill>
                <a:srgbClr val="20123B"/>
              </a:solidFill>
              <a:effectLst/>
              <a:latin typeface="Aharoni" panose="02010803020104030203" pitchFamily="2" charset="-79"/>
            </a:endParaRPr>
          </a:p>
          <a:p>
            <a:pPr marL="342900" indent="-342900" algn="l" defTabSz="914400" eaLnBrk="1" latinLnBrk="0" hangingPunct="1">
              <a:buFont typeface="Arial" panose="020B0604020202020204" pitchFamily="34" charset="0"/>
              <a:buChar char="•"/>
            </a:pPr>
            <a:r>
              <a:rPr lang="en" sz="3200" b="1" i="0" dirty="0">
                <a:solidFill>
                  <a:srgbClr val="20123B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" sz="3200" b="1" i="0" dirty="0" err="1">
                <a:solidFill>
                  <a:srgbClr val="20123B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commercial_assets_value</a:t>
            </a:r>
            <a:endParaRPr lang="ar-SA" sz="3200" b="1" i="0" dirty="0">
              <a:solidFill>
                <a:srgbClr val="20123B"/>
              </a:solidFill>
              <a:effectLst/>
              <a:latin typeface="Aharoni" panose="02010803020104030203" pitchFamily="2" charset="-79"/>
            </a:endParaRPr>
          </a:p>
          <a:p>
            <a:pPr marL="342900" indent="-342900" algn="l" defTabSz="914400" eaLnBrk="1" latinLnBrk="0" hangingPunct="1">
              <a:buFont typeface="Arial" panose="020B0604020202020204" pitchFamily="34" charset="0"/>
              <a:buChar char="•"/>
            </a:pPr>
            <a:r>
              <a:rPr lang="en" sz="3200" b="1" i="0" dirty="0" err="1">
                <a:solidFill>
                  <a:srgbClr val="20123B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luxury_assets_value</a:t>
            </a:r>
            <a:endParaRPr lang="ar-SA" sz="3200" b="1" i="0" dirty="0">
              <a:solidFill>
                <a:srgbClr val="20123B"/>
              </a:solidFill>
              <a:effectLst/>
              <a:latin typeface="Aharoni" panose="02010803020104030203" pitchFamily="2" charset="-79"/>
            </a:endParaRPr>
          </a:p>
          <a:p>
            <a:pPr marL="342900" indent="-342900" algn="l" defTabSz="914400" eaLnBrk="1" latinLnBrk="0" hangingPunct="1">
              <a:buFont typeface="Arial" panose="020B0604020202020204" pitchFamily="34" charset="0"/>
              <a:buChar char="•"/>
            </a:pPr>
            <a:r>
              <a:rPr lang="en" sz="3200" b="1" i="0" dirty="0">
                <a:solidFill>
                  <a:srgbClr val="20123B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" sz="3200" b="1" i="0" dirty="0" err="1">
                <a:solidFill>
                  <a:srgbClr val="20123B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bank_asset_value</a:t>
            </a:r>
            <a:endParaRPr lang="ar-SA" sz="3200" b="1" i="0" dirty="0">
              <a:solidFill>
                <a:srgbClr val="20123B"/>
              </a:solidFill>
              <a:effectLst/>
              <a:latin typeface="Aharoni" panose="02010803020104030203" pitchFamily="2" charset="-79"/>
            </a:endParaRPr>
          </a:p>
          <a:p>
            <a:pPr marL="342900" indent="-342900" algn="l" defTabSz="914400" eaLnBrk="1" latinLnBrk="0" hangingPunct="1">
              <a:buFont typeface="Arial" panose="020B0604020202020204" pitchFamily="34" charset="0"/>
              <a:buChar char="•"/>
            </a:pPr>
            <a:r>
              <a:rPr lang="en" sz="3200" b="1" i="0" dirty="0">
                <a:solidFill>
                  <a:srgbClr val="20123B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" sz="3200" b="1" i="0" dirty="0" err="1">
                <a:solidFill>
                  <a:srgbClr val="20123B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loan_status</a:t>
            </a:r>
            <a:endParaRPr lang="en" sz="3200" b="1" dirty="0">
              <a:solidFill>
                <a:srgbClr val="20123B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" name="صورة 2" descr="صورة تحتوي على نجمة, الإبداع, علم الفلك&#10;&#10;تم إنشاء الوصف تلقائياً">
            <a:extLst>
              <a:ext uri="{FF2B5EF4-FFF2-40B4-BE49-F238E27FC236}">
                <a16:creationId xmlns:a16="http://schemas.microsoft.com/office/drawing/2014/main" id="{9146BD4A-3065-DEEA-E82F-D2C082A9B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74" y="2160171"/>
            <a:ext cx="2633498" cy="263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0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B59DD32-B77C-4068-B3B5-FE9AEF020754}"/>
              </a:ext>
            </a:extLst>
          </p:cNvPr>
          <p:cNvSpPr/>
          <p:nvPr/>
        </p:nvSpPr>
        <p:spPr>
          <a:xfrm>
            <a:off x="471353" y="2430585"/>
            <a:ext cx="2075987" cy="1137073"/>
          </a:xfrm>
          <a:prstGeom prst="rect">
            <a:avLst/>
          </a:prstGeom>
          <a:solidFill>
            <a:srgbClr val="876E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40E525-950A-4B25-8E2C-5ABBBE3D5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404" y="79580"/>
            <a:ext cx="11456894" cy="993028"/>
          </a:xfrm>
        </p:spPr>
        <p:txBody>
          <a:bodyPr>
            <a:normAutofit/>
          </a:bodyPr>
          <a:lstStyle/>
          <a:p>
            <a:r>
              <a:rPr lang="en" sz="4400" dirty="0"/>
              <a:t>Exploratory Data Analysis (EDA)</a:t>
            </a:r>
            <a:endParaRPr lang="en-US" sz="4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361D3-C49A-4153-AB6D-96718578C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6F3EE-8AC3-447E-A8E4-13492B68A30B}" type="slidenum">
              <a:rPr lang="en-US" smtClean="0"/>
              <a:t>4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F5FBEA0-53EB-4B77-A2DE-D935D4649A1E}"/>
              </a:ext>
            </a:extLst>
          </p:cNvPr>
          <p:cNvSpPr/>
          <p:nvPr/>
        </p:nvSpPr>
        <p:spPr>
          <a:xfrm>
            <a:off x="471353" y="1377343"/>
            <a:ext cx="2075987" cy="2075987"/>
          </a:xfrm>
          <a:prstGeom prst="ellipse">
            <a:avLst/>
          </a:prstGeom>
          <a:solidFill>
            <a:srgbClr val="876E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D852BC-3171-4D5C-92C6-4A62076D6366}"/>
              </a:ext>
            </a:extLst>
          </p:cNvPr>
          <p:cNvSpPr/>
          <p:nvPr/>
        </p:nvSpPr>
        <p:spPr>
          <a:xfrm>
            <a:off x="471353" y="3567659"/>
            <a:ext cx="2075987" cy="1962284"/>
          </a:xfrm>
          <a:prstGeom prst="rect">
            <a:avLst/>
          </a:prstGeom>
          <a:solidFill>
            <a:srgbClr val="4031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Top Corners Rounded 16">
            <a:extLst>
              <a:ext uri="{FF2B5EF4-FFF2-40B4-BE49-F238E27FC236}">
                <a16:creationId xmlns:a16="http://schemas.microsoft.com/office/drawing/2014/main" id="{FC341AAA-3482-48AC-AE08-EE2B3FC57841}"/>
              </a:ext>
            </a:extLst>
          </p:cNvPr>
          <p:cNvSpPr/>
          <p:nvPr/>
        </p:nvSpPr>
        <p:spPr>
          <a:xfrm>
            <a:off x="565716" y="5529942"/>
            <a:ext cx="1887261" cy="642258"/>
          </a:xfrm>
          <a:prstGeom prst="round2SameRect">
            <a:avLst>
              <a:gd name="adj1" fmla="val 0"/>
              <a:gd name="adj2" fmla="val 13220"/>
            </a:avLst>
          </a:prstGeom>
          <a:solidFill>
            <a:srgbClr val="201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9464C40E-81C4-4AF5-9F13-052996D3A2F0}"/>
              </a:ext>
            </a:extLst>
          </p:cNvPr>
          <p:cNvSpPr/>
          <p:nvPr/>
        </p:nvSpPr>
        <p:spPr>
          <a:xfrm flipH="1" flipV="1">
            <a:off x="2452975" y="5529941"/>
            <a:ext cx="94363" cy="80284"/>
          </a:xfrm>
          <a:prstGeom prst="triangle">
            <a:avLst>
              <a:gd name="adj" fmla="val 100000"/>
            </a:avLst>
          </a:prstGeom>
          <a:solidFill>
            <a:srgbClr val="201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822EAB80-9711-478C-A9F0-20FED291895C}"/>
              </a:ext>
            </a:extLst>
          </p:cNvPr>
          <p:cNvSpPr/>
          <p:nvPr/>
        </p:nvSpPr>
        <p:spPr>
          <a:xfrm flipV="1">
            <a:off x="471353" y="5529941"/>
            <a:ext cx="108208" cy="80284"/>
          </a:xfrm>
          <a:prstGeom prst="triangle">
            <a:avLst>
              <a:gd name="adj" fmla="val 100000"/>
            </a:avLst>
          </a:prstGeom>
          <a:solidFill>
            <a:srgbClr val="201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693C7AA-6B28-4779-84BB-E3E57EF4A447}"/>
              </a:ext>
            </a:extLst>
          </p:cNvPr>
          <p:cNvSpPr/>
          <p:nvPr/>
        </p:nvSpPr>
        <p:spPr>
          <a:xfrm>
            <a:off x="2779838" y="2430585"/>
            <a:ext cx="2075987" cy="1137073"/>
          </a:xfrm>
          <a:prstGeom prst="rect">
            <a:avLst/>
          </a:prstGeom>
          <a:solidFill>
            <a:srgbClr val="876E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35D0124-F05E-4A50-8AF7-0B39FD3164B4}"/>
              </a:ext>
            </a:extLst>
          </p:cNvPr>
          <p:cNvSpPr/>
          <p:nvPr/>
        </p:nvSpPr>
        <p:spPr>
          <a:xfrm>
            <a:off x="2779838" y="1377343"/>
            <a:ext cx="2075987" cy="2075987"/>
          </a:xfrm>
          <a:prstGeom prst="ellipse">
            <a:avLst/>
          </a:prstGeom>
          <a:solidFill>
            <a:srgbClr val="876E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EDE3C8E-12EE-41D4-9945-421374EB8A03}"/>
              </a:ext>
            </a:extLst>
          </p:cNvPr>
          <p:cNvSpPr/>
          <p:nvPr/>
        </p:nvSpPr>
        <p:spPr>
          <a:xfrm>
            <a:off x="2779838" y="3567659"/>
            <a:ext cx="2075987" cy="1962284"/>
          </a:xfrm>
          <a:prstGeom prst="rect">
            <a:avLst/>
          </a:prstGeom>
          <a:solidFill>
            <a:srgbClr val="4031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Top Corners Rounded 44">
            <a:extLst>
              <a:ext uri="{FF2B5EF4-FFF2-40B4-BE49-F238E27FC236}">
                <a16:creationId xmlns:a16="http://schemas.microsoft.com/office/drawing/2014/main" id="{B6E21A36-4BCE-4591-9088-014C42ACE02D}"/>
              </a:ext>
            </a:extLst>
          </p:cNvPr>
          <p:cNvSpPr/>
          <p:nvPr/>
        </p:nvSpPr>
        <p:spPr>
          <a:xfrm>
            <a:off x="2874201" y="5529942"/>
            <a:ext cx="1887261" cy="642258"/>
          </a:xfrm>
          <a:prstGeom prst="round2SameRect">
            <a:avLst>
              <a:gd name="adj1" fmla="val 0"/>
              <a:gd name="adj2" fmla="val 13220"/>
            </a:avLst>
          </a:prstGeom>
          <a:solidFill>
            <a:srgbClr val="201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A562AA69-D772-401A-86E2-7CBF81F074F7}"/>
              </a:ext>
            </a:extLst>
          </p:cNvPr>
          <p:cNvSpPr/>
          <p:nvPr/>
        </p:nvSpPr>
        <p:spPr>
          <a:xfrm flipH="1" flipV="1">
            <a:off x="4761460" y="5529941"/>
            <a:ext cx="94363" cy="80284"/>
          </a:xfrm>
          <a:prstGeom prst="triangle">
            <a:avLst>
              <a:gd name="adj" fmla="val 100000"/>
            </a:avLst>
          </a:prstGeom>
          <a:solidFill>
            <a:srgbClr val="201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CAACDC20-1D1F-4900-B31A-ED9668A90096}"/>
              </a:ext>
            </a:extLst>
          </p:cNvPr>
          <p:cNvSpPr/>
          <p:nvPr/>
        </p:nvSpPr>
        <p:spPr>
          <a:xfrm flipV="1">
            <a:off x="2779838" y="5529941"/>
            <a:ext cx="108208" cy="80284"/>
          </a:xfrm>
          <a:prstGeom prst="triangle">
            <a:avLst>
              <a:gd name="adj" fmla="val 100000"/>
            </a:avLst>
          </a:prstGeom>
          <a:solidFill>
            <a:srgbClr val="201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D8D7154-733B-4BB0-86D2-13CE97E63E86}"/>
              </a:ext>
            </a:extLst>
          </p:cNvPr>
          <p:cNvSpPr/>
          <p:nvPr/>
        </p:nvSpPr>
        <p:spPr>
          <a:xfrm>
            <a:off x="5073333" y="2430585"/>
            <a:ext cx="2075987" cy="1137073"/>
          </a:xfrm>
          <a:prstGeom prst="rect">
            <a:avLst/>
          </a:prstGeom>
          <a:solidFill>
            <a:srgbClr val="876E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E313AA6-07EE-4DE9-8C81-9F02A688495B}"/>
              </a:ext>
            </a:extLst>
          </p:cNvPr>
          <p:cNvSpPr/>
          <p:nvPr/>
        </p:nvSpPr>
        <p:spPr>
          <a:xfrm>
            <a:off x="5073333" y="1377343"/>
            <a:ext cx="2075987" cy="2075987"/>
          </a:xfrm>
          <a:prstGeom prst="ellipse">
            <a:avLst/>
          </a:prstGeom>
          <a:solidFill>
            <a:srgbClr val="876E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3A57D50-BC75-4FE5-8357-693E920E4890}"/>
              </a:ext>
            </a:extLst>
          </p:cNvPr>
          <p:cNvSpPr/>
          <p:nvPr/>
        </p:nvSpPr>
        <p:spPr>
          <a:xfrm>
            <a:off x="5073333" y="3567659"/>
            <a:ext cx="2075987" cy="1962284"/>
          </a:xfrm>
          <a:prstGeom prst="rect">
            <a:avLst/>
          </a:prstGeom>
          <a:solidFill>
            <a:srgbClr val="4031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: Top Corners Rounded 51">
            <a:extLst>
              <a:ext uri="{FF2B5EF4-FFF2-40B4-BE49-F238E27FC236}">
                <a16:creationId xmlns:a16="http://schemas.microsoft.com/office/drawing/2014/main" id="{BCAF4606-5DBB-4ED8-9C1C-7B643061C31E}"/>
              </a:ext>
            </a:extLst>
          </p:cNvPr>
          <p:cNvSpPr/>
          <p:nvPr/>
        </p:nvSpPr>
        <p:spPr>
          <a:xfrm>
            <a:off x="5167696" y="5529942"/>
            <a:ext cx="1887261" cy="642258"/>
          </a:xfrm>
          <a:prstGeom prst="round2SameRect">
            <a:avLst>
              <a:gd name="adj1" fmla="val 0"/>
              <a:gd name="adj2" fmla="val 13220"/>
            </a:avLst>
          </a:prstGeom>
          <a:solidFill>
            <a:srgbClr val="201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C69EA391-04D1-49DF-9BD6-B66717B9CB23}"/>
              </a:ext>
            </a:extLst>
          </p:cNvPr>
          <p:cNvSpPr/>
          <p:nvPr/>
        </p:nvSpPr>
        <p:spPr>
          <a:xfrm flipH="1" flipV="1">
            <a:off x="7054955" y="5529941"/>
            <a:ext cx="94363" cy="80284"/>
          </a:xfrm>
          <a:prstGeom prst="triangle">
            <a:avLst>
              <a:gd name="adj" fmla="val 100000"/>
            </a:avLst>
          </a:prstGeom>
          <a:solidFill>
            <a:srgbClr val="201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BBEC4AAF-BE19-4249-AB2F-418F2C42B668}"/>
              </a:ext>
            </a:extLst>
          </p:cNvPr>
          <p:cNvSpPr/>
          <p:nvPr/>
        </p:nvSpPr>
        <p:spPr>
          <a:xfrm flipV="1">
            <a:off x="5073333" y="5529941"/>
            <a:ext cx="108208" cy="80284"/>
          </a:xfrm>
          <a:prstGeom prst="triangle">
            <a:avLst>
              <a:gd name="adj" fmla="val 100000"/>
            </a:avLst>
          </a:prstGeom>
          <a:solidFill>
            <a:srgbClr val="201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18AE8AE-97AF-4BAC-8DEC-D88864CC4B9E}"/>
              </a:ext>
            </a:extLst>
          </p:cNvPr>
          <p:cNvSpPr/>
          <p:nvPr/>
        </p:nvSpPr>
        <p:spPr>
          <a:xfrm>
            <a:off x="7381818" y="2430585"/>
            <a:ext cx="2075987" cy="1137073"/>
          </a:xfrm>
          <a:prstGeom prst="rect">
            <a:avLst/>
          </a:prstGeom>
          <a:solidFill>
            <a:srgbClr val="876E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2837414-D0F4-4119-B154-299116E50AE4}"/>
              </a:ext>
            </a:extLst>
          </p:cNvPr>
          <p:cNvSpPr/>
          <p:nvPr/>
        </p:nvSpPr>
        <p:spPr>
          <a:xfrm>
            <a:off x="7381818" y="1377343"/>
            <a:ext cx="2075987" cy="2075987"/>
          </a:xfrm>
          <a:prstGeom prst="ellipse">
            <a:avLst/>
          </a:prstGeom>
          <a:solidFill>
            <a:srgbClr val="876E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0D40D03-3E6E-44F9-A5C6-8FA32BB232A5}"/>
              </a:ext>
            </a:extLst>
          </p:cNvPr>
          <p:cNvSpPr/>
          <p:nvPr/>
        </p:nvSpPr>
        <p:spPr>
          <a:xfrm>
            <a:off x="7381818" y="3567659"/>
            <a:ext cx="2075987" cy="1962284"/>
          </a:xfrm>
          <a:prstGeom prst="rect">
            <a:avLst/>
          </a:prstGeom>
          <a:solidFill>
            <a:srgbClr val="4031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: Top Corners Rounded 58">
            <a:extLst>
              <a:ext uri="{FF2B5EF4-FFF2-40B4-BE49-F238E27FC236}">
                <a16:creationId xmlns:a16="http://schemas.microsoft.com/office/drawing/2014/main" id="{E4F9DC92-0E13-4905-9671-1EF355F51D6A}"/>
              </a:ext>
            </a:extLst>
          </p:cNvPr>
          <p:cNvSpPr/>
          <p:nvPr/>
        </p:nvSpPr>
        <p:spPr>
          <a:xfrm>
            <a:off x="7476181" y="5529942"/>
            <a:ext cx="1887261" cy="642258"/>
          </a:xfrm>
          <a:prstGeom prst="round2SameRect">
            <a:avLst>
              <a:gd name="adj1" fmla="val 0"/>
              <a:gd name="adj2" fmla="val 13220"/>
            </a:avLst>
          </a:prstGeom>
          <a:solidFill>
            <a:srgbClr val="201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5ED68E6C-2183-4D49-9A2C-A76E7385CCBA}"/>
              </a:ext>
            </a:extLst>
          </p:cNvPr>
          <p:cNvSpPr/>
          <p:nvPr/>
        </p:nvSpPr>
        <p:spPr>
          <a:xfrm flipH="1" flipV="1">
            <a:off x="9363440" y="5529941"/>
            <a:ext cx="94363" cy="80284"/>
          </a:xfrm>
          <a:prstGeom prst="triangle">
            <a:avLst>
              <a:gd name="adj" fmla="val 100000"/>
            </a:avLst>
          </a:prstGeom>
          <a:solidFill>
            <a:srgbClr val="201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2C9E7F17-48C2-4BF5-BB4B-4DAE7A81E118}"/>
              </a:ext>
            </a:extLst>
          </p:cNvPr>
          <p:cNvSpPr/>
          <p:nvPr/>
        </p:nvSpPr>
        <p:spPr>
          <a:xfrm flipV="1">
            <a:off x="7381818" y="5529941"/>
            <a:ext cx="108208" cy="80284"/>
          </a:xfrm>
          <a:prstGeom prst="triangle">
            <a:avLst>
              <a:gd name="adj" fmla="val 100000"/>
            </a:avLst>
          </a:prstGeom>
          <a:solidFill>
            <a:srgbClr val="201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662F6AB-A2CE-49AC-924A-C1C178705D27}"/>
              </a:ext>
            </a:extLst>
          </p:cNvPr>
          <p:cNvSpPr/>
          <p:nvPr/>
        </p:nvSpPr>
        <p:spPr>
          <a:xfrm>
            <a:off x="9675313" y="2430585"/>
            <a:ext cx="2075987" cy="1137073"/>
          </a:xfrm>
          <a:prstGeom prst="rect">
            <a:avLst/>
          </a:prstGeom>
          <a:solidFill>
            <a:srgbClr val="876E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E45BF84-60BC-4A4B-BFBA-DCB5477574B9}"/>
              </a:ext>
            </a:extLst>
          </p:cNvPr>
          <p:cNvSpPr/>
          <p:nvPr/>
        </p:nvSpPr>
        <p:spPr>
          <a:xfrm>
            <a:off x="9675313" y="1377343"/>
            <a:ext cx="2075987" cy="2075987"/>
          </a:xfrm>
          <a:prstGeom prst="ellipse">
            <a:avLst/>
          </a:prstGeom>
          <a:solidFill>
            <a:srgbClr val="876E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EB22C13-A005-4888-B156-D0F2EB7A536E}"/>
              </a:ext>
            </a:extLst>
          </p:cNvPr>
          <p:cNvSpPr/>
          <p:nvPr/>
        </p:nvSpPr>
        <p:spPr>
          <a:xfrm>
            <a:off x="9675313" y="3567659"/>
            <a:ext cx="2075987" cy="1962284"/>
          </a:xfrm>
          <a:prstGeom prst="rect">
            <a:avLst/>
          </a:prstGeom>
          <a:solidFill>
            <a:srgbClr val="4031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: Top Corners Rounded 65">
            <a:extLst>
              <a:ext uri="{FF2B5EF4-FFF2-40B4-BE49-F238E27FC236}">
                <a16:creationId xmlns:a16="http://schemas.microsoft.com/office/drawing/2014/main" id="{A0FC8D77-6338-4D82-8071-2C72349FD325}"/>
              </a:ext>
            </a:extLst>
          </p:cNvPr>
          <p:cNvSpPr/>
          <p:nvPr/>
        </p:nvSpPr>
        <p:spPr>
          <a:xfrm>
            <a:off x="9769676" y="5529942"/>
            <a:ext cx="1887261" cy="642258"/>
          </a:xfrm>
          <a:prstGeom prst="round2SameRect">
            <a:avLst>
              <a:gd name="adj1" fmla="val 0"/>
              <a:gd name="adj2" fmla="val 13220"/>
            </a:avLst>
          </a:prstGeom>
          <a:solidFill>
            <a:srgbClr val="201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1653BFDD-4130-4E1C-96E6-5182C18639B7}"/>
              </a:ext>
            </a:extLst>
          </p:cNvPr>
          <p:cNvSpPr/>
          <p:nvPr/>
        </p:nvSpPr>
        <p:spPr>
          <a:xfrm flipH="1" flipV="1">
            <a:off x="11656935" y="5529941"/>
            <a:ext cx="94363" cy="80284"/>
          </a:xfrm>
          <a:prstGeom prst="triangle">
            <a:avLst>
              <a:gd name="adj" fmla="val 100000"/>
            </a:avLst>
          </a:prstGeom>
          <a:solidFill>
            <a:srgbClr val="201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6BF5C5F7-34D1-4D2B-9062-4DD1E23575C8}"/>
              </a:ext>
            </a:extLst>
          </p:cNvPr>
          <p:cNvSpPr/>
          <p:nvPr/>
        </p:nvSpPr>
        <p:spPr>
          <a:xfrm flipV="1">
            <a:off x="9675313" y="5529941"/>
            <a:ext cx="108208" cy="80284"/>
          </a:xfrm>
          <a:prstGeom prst="triangle">
            <a:avLst>
              <a:gd name="adj" fmla="val 100000"/>
            </a:avLst>
          </a:prstGeom>
          <a:solidFill>
            <a:srgbClr val="201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1DB2A0D-C50F-4DF4-9BC4-F1C7F45C2BCD}"/>
              </a:ext>
            </a:extLst>
          </p:cNvPr>
          <p:cNvSpPr txBox="1"/>
          <p:nvPr/>
        </p:nvSpPr>
        <p:spPr>
          <a:xfrm>
            <a:off x="502687" y="2789160"/>
            <a:ext cx="2009222" cy="65281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 of 'education' column</a:t>
            </a:r>
            <a:endParaRPr lang="da-DK" sz="1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38402D7-95FB-41F0-9398-FD42ACBD0434}"/>
              </a:ext>
            </a:extLst>
          </p:cNvPr>
          <p:cNvSpPr txBox="1"/>
          <p:nvPr/>
        </p:nvSpPr>
        <p:spPr>
          <a:xfrm>
            <a:off x="550469" y="3717200"/>
            <a:ext cx="1898376" cy="158219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/>
            <a:r>
              <a:rPr lang="en" sz="1400" b="0" i="0" u="none" strike="noStrike" dirty="0">
                <a:solidFill>
                  <a:schemeClr val="bg1"/>
                </a:solidFill>
                <a:effectLst/>
                <a:latin typeface="-webkit-standard"/>
              </a:rPr>
              <a:t>The dataset has two categories for the education column: "Graduate" and "Not Graduate." There are 2144 entries labeled as "Graduate" and 2125 as "Not Graduate."</a:t>
            </a:r>
            <a:endParaRPr lang="en" sz="1400" b="0" i="0" u="none" strike="noStrike" dirty="0">
              <a:solidFill>
                <a:schemeClr val="bg1"/>
              </a:solidFill>
              <a:effectLst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7B58006-00B0-46C8-BB0C-3940DDA8D873}"/>
              </a:ext>
            </a:extLst>
          </p:cNvPr>
          <p:cNvSpPr txBox="1"/>
          <p:nvPr/>
        </p:nvSpPr>
        <p:spPr>
          <a:xfrm>
            <a:off x="2889620" y="3121573"/>
            <a:ext cx="1883324" cy="30742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" sz="16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self_employed</a:t>
            </a:r>
            <a:endParaRPr lang="da-DK" sz="1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BE3AAD9-CF9A-4329-B804-6C775E353C7D}"/>
              </a:ext>
            </a:extLst>
          </p:cNvPr>
          <p:cNvSpPr txBox="1"/>
          <p:nvPr/>
        </p:nvSpPr>
        <p:spPr>
          <a:xfrm>
            <a:off x="3006830" y="3861300"/>
            <a:ext cx="1657109" cy="161935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da-DK" sz="1600" dirty="0">
                <a:solidFill>
                  <a:schemeClr val="bg1"/>
                </a:solidFill>
                <a:latin typeface="-webkit-standard"/>
              </a:rPr>
              <a:t>The dataset has </a:t>
            </a:r>
            <a:r>
              <a:rPr lang="da-DK" sz="1600" dirty="0" err="1">
                <a:solidFill>
                  <a:schemeClr val="bg1"/>
                </a:solidFill>
                <a:latin typeface="-webkit-standard"/>
              </a:rPr>
              <a:t>two</a:t>
            </a:r>
            <a:r>
              <a:rPr lang="da-DK" sz="1600" dirty="0">
                <a:solidFill>
                  <a:schemeClr val="bg1"/>
                </a:solidFill>
                <a:latin typeface="-webkit-standard"/>
              </a:rPr>
              <a:t> </a:t>
            </a:r>
            <a:r>
              <a:rPr lang="da-DK" sz="1600" dirty="0" err="1">
                <a:solidFill>
                  <a:schemeClr val="bg1"/>
                </a:solidFill>
                <a:latin typeface="-webkit-standard"/>
              </a:rPr>
              <a:t>categories</a:t>
            </a:r>
            <a:r>
              <a:rPr lang="da-DK" sz="1600" dirty="0">
                <a:solidFill>
                  <a:schemeClr val="bg1"/>
                </a:solidFill>
                <a:latin typeface="-webkit-standard"/>
              </a:rPr>
              <a:t> for the `</a:t>
            </a:r>
            <a:r>
              <a:rPr lang="da-DK" sz="1600" dirty="0" err="1">
                <a:solidFill>
                  <a:schemeClr val="bg1"/>
                </a:solidFill>
                <a:latin typeface="-webkit-standard"/>
              </a:rPr>
              <a:t>self_employed</a:t>
            </a:r>
            <a:r>
              <a:rPr lang="da-DK" sz="1600" dirty="0">
                <a:solidFill>
                  <a:schemeClr val="bg1"/>
                </a:solidFill>
                <a:latin typeface="-webkit-standard"/>
              </a:rPr>
              <a:t>` column: "Yes" and "No".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F29556F-00B6-4ADD-AE1A-E152A6860317}"/>
              </a:ext>
            </a:extLst>
          </p:cNvPr>
          <p:cNvSpPr txBox="1"/>
          <p:nvPr/>
        </p:nvSpPr>
        <p:spPr>
          <a:xfrm>
            <a:off x="5175620" y="3121573"/>
            <a:ext cx="1883324" cy="30742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Column names cleaning</a:t>
            </a:r>
            <a:endParaRPr lang="da-DK" sz="1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9FE5092-31AC-4096-86F9-919AD1F12FE3}"/>
              </a:ext>
            </a:extLst>
          </p:cNvPr>
          <p:cNvSpPr txBox="1"/>
          <p:nvPr/>
        </p:nvSpPr>
        <p:spPr>
          <a:xfrm>
            <a:off x="5168090" y="4062197"/>
            <a:ext cx="1807494" cy="161935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indent="-18000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sz="1600" dirty="0" err="1">
                <a:solidFill>
                  <a:schemeClr val="bg1"/>
                </a:solidFill>
                <a:latin typeface="-webkit-standard"/>
              </a:rPr>
              <a:t>There</a:t>
            </a:r>
            <a:r>
              <a:rPr lang="da-DK" sz="1600" dirty="0">
                <a:solidFill>
                  <a:schemeClr val="bg1"/>
                </a:solidFill>
                <a:latin typeface="-webkit-standard"/>
              </a:rPr>
              <a:t> </a:t>
            </a:r>
            <a:r>
              <a:rPr lang="da-DK" sz="1600" dirty="0" err="1">
                <a:solidFill>
                  <a:schemeClr val="bg1"/>
                </a:solidFill>
                <a:latin typeface="-webkit-standard"/>
              </a:rPr>
              <a:t>are</a:t>
            </a:r>
            <a:r>
              <a:rPr lang="da-DK" sz="1600" dirty="0">
                <a:solidFill>
                  <a:schemeClr val="bg1"/>
                </a:solidFill>
                <a:latin typeface="-webkit-standard"/>
              </a:rPr>
              <a:t> no missing </a:t>
            </a:r>
            <a:r>
              <a:rPr lang="da-DK" sz="1600" dirty="0" err="1">
                <a:solidFill>
                  <a:schemeClr val="bg1"/>
                </a:solidFill>
                <a:latin typeface="-webkit-standard"/>
              </a:rPr>
              <a:t>values</a:t>
            </a:r>
            <a:r>
              <a:rPr lang="da-DK" sz="1600" dirty="0">
                <a:solidFill>
                  <a:schemeClr val="bg1"/>
                </a:solidFill>
                <a:latin typeface="-webkit-standard"/>
              </a:rPr>
              <a:t> in </a:t>
            </a:r>
            <a:r>
              <a:rPr lang="da-DK" sz="1600" dirty="0" err="1">
                <a:solidFill>
                  <a:schemeClr val="bg1"/>
                </a:solidFill>
                <a:latin typeface="-webkit-standard"/>
              </a:rPr>
              <a:t>any</a:t>
            </a:r>
            <a:r>
              <a:rPr lang="da-DK" sz="1600" dirty="0">
                <a:solidFill>
                  <a:schemeClr val="bg1"/>
                </a:solidFill>
                <a:latin typeface="-webkit-standard"/>
              </a:rPr>
              <a:t> of the columns.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8569AB9-AC2E-4F62-AB82-61047C357756}"/>
              </a:ext>
            </a:extLst>
          </p:cNvPr>
          <p:cNvSpPr txBox="1"/>
          <p:nvPr/>
        </p:nvSpPr>
        <p:spPr>
          <a:xfrm>
            <a:off x="7470654" y="2832071"/>
            <a:ext cx="1883324" cy="74850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Missing values</a:t>
            </a:r>
            <a:endParaRPr lang="da-DK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41E56B1-4818-4EBE-B874-E12144CE4D04}"/>
              </a:ext>
            </a:extLst>
          </p:cNvPr>
          <p:cNvSpPr txBox="1"/>
          <p:nvPr/>
        </p:nvSpPr>
        <p:spPr>
          <a:xfrm>
            <a:off x="7520749" y="3740043"/>
            <a:ext cx="1807494" cy="161935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indent="-18000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bg1"/>
                </a:solidFill>
                <a:latin typeface="-webkit-standard"/>
              </a:rPr>
              <a:t>with zeros for all columns.</a:t>
            </a:r>
            <a:endParaRPr lang="da-DK" sz="1600" dirty="0">
              <a:solidFill>
                <a:schemeClr val="bg1"/>
              </a:solidFill>
              <a:latin typeface="-webkit-standard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B422107-9C6A-4445-AC31-6302EE4AD619}"/>
              </a:ext>
            </a:extLst>
          </p:cNvPr>
          <p:cNvSpPr txBox="1"/>
          <p:nvPr/>
        </p:nvSpPr>
        <p:spPr>
          <a:xfrm>
            <a:off x="9781910" y="3121573"/>
            <a:ext cx="1883324" cy="30742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Descriptive statistics</a:t>
            </a:r>
            <a:endParaRPr lang="da-DK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DCA1501-FF4E-4654-9294-24916F545246}"/>
              </a:ext>
            </a:extLst>
          </p:cNvPr>
          <p:cNvSpPr txBox="1"/>
          <p:nvPr/>
        </p:nvSpPr>
        <p:spPr>
          <a:xfrm>
            <a:off x="9819825" y="3892466"/>
            <a:ext cx="1807494" cy="161935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indent="-18000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bg1"/>
                </a:solidFill>
                <a:latin typeface="-webkit-standard"/>
              </a:rPr>
              <a:t>The dataset contains 4269 entries across various columns.</a:t>
            </a:r>
            <a:endParaRPr lang="da-DK" sz="1600" dirty="0">
              <a:solidFill>
                <a:schemeClr val="bg1"/>
              </a:solidFill>
              <a:latin typeface="-webkit-standard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1C7924C-196F-4E1E-88D0-17B55CD16B42}"/>
              </a:ext>
            </a:extLst>
          </p:cNvPr>
          <p:cNvSpPr txBox="1"/>
          <p:nvPr/>
        </p:nvSpPr>
        <p:spPr>
          <a:xfrm>
            <a:off x="565520" y="5699673"/>
            <a:ext cx="1883324" cy="30742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education</a:t>
            </a:r>
            <a:endParaRPr lang="da-DK" sz="1600" b="1" i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A4768F5-1E05-4D6C-8C86-75C48FE809A0}"/>
              </a:ext>
            </a:extLst>
          </p:cNvPr>
          <p:cNvSpPr txBox="1"/>
          <p:nvPr/>
        </p:nvSpPr>
        <p:spPr>
          <a:xfrm>
            <a:off x="2889620" y="5699673"/>
            <a:ext cx="1883324" cy="30742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employed</a:t>
            </a:r>
            <a:endParaRPr lang="da-DK" sz="1600" b="1" i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F113BC8-1ABF-4EE7-989F-904E870B2E88}"/>
              </a:ext>
            </a:extLst>
          </p:cNvPr>
          <p:cNvSpPr txBox="1"/>
          <p:nvPr/>
        </p:nvSpPr>
        <p:spPr>
          <a:xfrm>
            <a:off x="5175620" y="5699673"/>
            <a:ext cx="1883324" cy="30742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Column names cleaning</a:t>
            </a:r>
            <a:endParaRPr lang="da-DK" sz="1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79337BE-B6F9-42E7-8B78-83A55478D859}"/>
              </a:ext>
            </a:extLst>
          </p:cNvPr>
          <p:cNvSpPr txBox="1"/>
          <p:nvPr/>
        </p:nvSpPr>
        <p:spPr>
          <a:xfrm>
            <a:off x="7480670" y="5699673"/>
            <a:ext cx="1883324" cy="30742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Missing values</a:t>
            </a:r>
            <a:endParaRPr lang="da-DK" sz="1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135710E-708F-4C9F-BD43-C2EC10C64080}"/>
              </a:ext>
            </a:extLst>
          </p:cNvPr>
          <p:cNvSpPr txBox="1"/>
          <p:nvPr/>
        </p:nvSpPr>
        <p:spPr>
          <a:xfrm>
            <a:off x="9781910" y="5699673"/>
            <a:ext cx="1883324" cy="30742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Descriptive statistics</a:t>
            </a:r>
            <a:endParaRPr lang="da-DK" sz="1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7786ED29-FDFF-4DAF-BC50-918224A8BF04}"/>
              </a:ext>
            </a:extLst>
          </p:cNvPr>
          <p:cNvSpPr/>
          <p:nvPr/>
        </p:nvSpPr>
        <p:spPr>
          <a:xfrm>
            <a:off x="2282816" y="5735911"/>
            <a:ext cx="762794" cy="234950"/>
          </a:xfrm>
          <a:prstGeom prst="roundRect">
            <a:avLst>
              <a:gd name="adj" fmla="val 50000"/>
            </a:avLst>
          </a:prstGeom>
          <a:solidFill>
            <a:srgbClr val="FFE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 60">
            <a:extLst>
              <a:ext uri="{FF2B5EF4-FFF2-40B4-BE49-F238E27FC236}">
                <a16:creationId xmlns:a16="http://schemas.microsoft.com/office/drawing/2014/main" id="{BD85A46A-0C96-4D1F-A7F9-95811FAEA260}"/>
              </a:ext>
            </a:extLst>
          </p:cNvPr>
          <p:cNvSpPr>
            <a:spLocks noEditPoints="1"/>
          </p:cNvSpPr>
          <p:nvPr/>
        </p:nvSpPr>
        <p:spPr bwMode="auto">
          <a:xfrm>
            <a:off x="2834911" y="5767048"/>
            <a:ext cx="171920" cy="172677"/>
          </a:xfrm>
          <a:custGeom>
            <a:avLst/>
            <a:gdLst>
              <a:gd name="T0" fmla="*/ 48 w 96"/>
              <a:gd name="T1" fmla="*/ 0 h 96"/>
              <a:gd name="T2" fmla="*/ 0 w 96"/>
              <a:gd name="T3" fmla="*/ 48 h 96"/>
              <a:gd name="T4" fmla="*/ 48 w 96"/>
              <a:gd name="T5" fmla="*/ 96 h 96"/>
              <a:gd name="T6" fmla="*/ 96 w 96"/>
              <a:gd name="T7" fmla="*/ 48 h 96"/>
              <a:gd name="T8" fmla="*/ 48 w 96"/>
              <a:gd name="T9" fmla="*/ 0 h 96"/>
              <a:gd name="T10" fmla="*/ 69 w 96"/>
              <a:gd name="T11" fmla="*/ 50 h 96"/>
              <a:gd name="T12" fmla="*/ 35 w 96"/>
              <a:gd name="T13" fmla="*/ 76 h 96"/>
              <a:gd name="T14" fmla="*/ 34 w 96"/>
              <a:gd name="T15" fmla="*/ 76 h 96"/>
              <a:gd name="T16" fmla="*/ 32 w 96"/>
              <a:gd name="T17" fmla="*/ 75 h 96"/>
              <a:gd name="T18" fmla="*/ 33 w 96"/>
              <a:gd name="T19" fmla="*/ 72 h 96"/>
              <a:gd name="T20" fmla="*/ 65 w 96"/>
              <a:gd name="T21" fmla="*/ 48 h 96"/>
              <a:gd name="T22" fmla="*/ 33 w 96"/>
              <a:gd name="T23" fmla="*/ 24 h 96"/>
              <a:gd name="T24" fmla="*/ 32 w 96"/>
              <a:gd name="T25" fmla="*/ 21 h 96"/>
              <a:gd name="T26" fmla="*/ 35 w 96"/>
              <a:gd name="T27" fmla="*/ 20 h 96"/>
              <a:gd name="T28" fmla="*/ 69 w 96"/>
              <a:gd name="T29" fmla="*/ 46 h 96"/>
              <a:gd name="T30" fmla="*/ 70 w 96"/>
              <a:gd name="T31" fmla="*/ 48 h 96"/>
              <a:gd name="T32" fmla="*/ 69 w 96"/>
              <a:gd name="T33" fmla="*/ 5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6" h="96">
                <a:moveTo>
                  <a:pt x="48" y="0"/>
                </a:moveTo>
                <a:cubicBezTo>
                  <a:pt x="22" y="0"/>
                  <a:pt x="0" y="22"/>
                  <a:pt x="0" y="48"/>
                </a:cubicBezTo>
                <a:cubicBezTo>
                  <a:pt x="0" y="74"/>
                  <a:pt x="22" y="96"/>
                  <a:pt x="48" y="96"/>
                </a:cubicBezTo>
                <a:cubicBezTo>
                  <a:pt x="75" y="96"/>
                  <a:pt x="96" y="74"/>
                  <a:pt x="96" y="48"/>
                </a:cubicBezTo>
                <a:cubicBezTo>
                  <a:pt x="96" y="22"/>
                  <a:pt x="75" y="0"/>
                  <a:pt x="48" y="0"/>
                </a:cubicBezTo>
                <a:close/>
                <a:moveTo>
                  <a:pt x="69" y="50"/>
                </a:moveTo>
                <a:cubicBezTo>
                  <a:pt x="35" y="76"/>
                  <a:pt x="35" y="76"/>
                  <a:pt x="35" y="76"/>
                </a:cubicBezTo>
                <a:cubicBezTo>
                  <a:pt x="35" y="76"/>
                  <a:pt x="34" y="76"/>
                  <a:pt x="34" y="76"/>
                </a:cubicBezTo>
                <a:cubicBezTo>
                  <a:pt x="33" y="76"/>
                  <a:pt x="33" y="76"/>
                  <a:pt x="32" y="75"/>
                </a:cubicBezTo>
                <a:cubicBezTo>
                  <a:pt x="32" y="74"/>
                  <a:pt x="32" y="73"/>
                  <a:pt x="33" y="72"/>
                </a:cubicBezTo>
                <a:cubicBezTo>
                  <a:pt x="65" y="48"/>
                  <a:pt x="65" y="48"/>
                  <a:pt x="65" y="48"/>
                </a:cubicBezTo>
                <a:cubicBezTo>
                  <a:pt x="33" y="24"/>
                  <a:pt x="33" y="24"/>
                  <a:pt x="33" y="24"/>
                </a:cubicBezTo>
                <a:cubicBezTo>
                  <a:pt x="32" y="23"/>
                  <a:pt x="32" y="22"/>
                  <a:pt x="32" y="21"/>
                </a:cubicBezTo>
                <a:cubicBezTo>
                  <a:pt x="33" y="20"/>
                  <a:pt x="34" y="20"/>
                  <a:pt x="35" y="20"/>
                </a:cubicBezTo>
                <a:cubicBezTo>
                  <a:pt x="69" y="46"/>
                  <a:pt x="69" y="46"/>
                  <a:pt x="69" y="46"/>
                </a:cubicBezTo>
                <a:cubicBezTo>
                  <a:pt x="70" y="47"/>
                  <a:pt x="70" y="47"/>
                  <a:pt x="70" y="48"/>
                </a:cubicBezTo>
                <a:cubicBezTo>
                  <a:pt x="70" y="49"/>
                  <a:pt x="70" y="49"/>
                  <a:pt x="69" y="50"/>
                </a:cubicBezTo>
                <a:close/>
              </a:path>
            </a:pathLst>
          </a:custGeom>
          <a:solidFill>
            <a:srgbClr val="BD867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BF9CF055-A2D6-4A8B-B110-D6C6A9511725}"/>
              </a:ext>
            </a:extLst>
          </p:cNvPr>
          <p:cNvSpPr/>
          <p:nvPr/>
        </p:nvSpPr>
        <p:spPr>
          <a:xfrm>
            <a:off x="4577831" y="5735911"/>
            <a:ext cx="762794" cy="234950"/>
          </a:xfrm>
          <a:prstGeom prst="roundRect">
            <a:avLst>
              <a:gd name="adj" fmla="val 50000"/>
            </a:avLst>
          </a:prstGeom>
          <a:solidFill>
            <a:srgbClr val="FFE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 60">
            <a:extLst>
              <a:ext uri="{FF2B5EF4-FFF2-40B4-BE49-F238E27FC236}">
                <a16:creationId xmlns:a16="http://schemas.microsoft.com/office/drawing/2014/main" id="{C0967EBA-51F2-45A3-AAAE-1A7E524CFC1D}"/>
              </a:ext>
            </a:extLst>
          </p:cNvPr>
          <p:cNvSpPr>
            <a:spLocks noEditPoints="1"/>
          </p:cNvSpPr>
          <p:nvPr/>
        </p:nvSpPr>
        <p:spPr bwMode="auto">
          <a:xfrm>
            <a:off x="5129926" y="5767048"/>
            <a:ext cx="171920" cy="172677"/>
          </a:xfrm>
          <a:custGeom>
            <a:avLst/>
            <a:gdLst>
              <a:gd name="T0" fmla="*/ 48 w 96"/>
              <a:gd name="T1" fmla="*/ 0 h 96"/>
              <a:gd name="T2" fmla="*/ 0 w 96"/>
              <a:gd name="T3" fmla="*/ 48 h 96"/>
              <a:gd name="T4" fmla="*/ 48 w 96"/>
              <a:gd name="T5" fmla="*/ 96 h 96"/>
              <a:gd name="T6" fmla="*/ 96 w 96"/>
              <a:gd name="T7" fmla="*/ 48 h 96"/>
              <a:gd name="T8" fmla="*/ 48 w 96"/>
              <a:gd name="T9" fmla="*/ 0 h 96"/>
              <a:gd name="T10" fmla="*/ 69 w 96"/>
              <a:gd name="T11" fmla="*/ 50 h 96"/>
              <a:gd name="T12" fmla="*/ 35 w 96"/>
              <a:gd name="T13" fmla="*/ 76 h 96"/>
              <a:gd name="T14" fmla="*/ 34 w 96"/>
              <a:gd name="T15" fmla="*/ 76 h 96"/>
              <a:gd name="T16" fmla="*/ 32 w 96"/>
              <a:gd name="T17" fmla="*/ 75 h 96"/>
              <a:gd name="T18" fmla="*/ 33 w 96"/>
              <a:gd name="T19" fmla="*/ 72 h 96"/>
              <a:gd name="T20" fmla="*/ 65 w 96"/>
              <a:gd name="T21" fmla="*/ 48 h 96"/>
              <a:gd name="T22" fmla="*/ 33 w 96"/>
              <a:gd name="T23" fmla="*/ 24 h 96"/>
              <a:gd name="T24" fmla="*/ 32 w 96"/>
              <a:gd name="T25" fmla="*/ 21 h 96"/>
              <a:gd name="T26" fmla="*/ 35 w 96"/>
              <a:gd name="T27" fmla="*/ 20 h 96"/>
              <a:gd name="T28" fmla="*/ 69 w 96"/>
              <a:gd name="T29" fmla="*/ 46 h 96"/>
              <a:gd name="T30" fmla="*/ 70 w 96"/>
              <a:gd name="T31" fmla="*/ 48 h 96"/>
              <a:gd name="T32" fmla="*/ 69 w 96"/>
              <a:gd name="T33" fmla="*/ 5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6" h="96">
                <a:moveTo>
                  <a:pt x="48" y="0"/>
                </a:moveTo>
                <a:cubicBezTo>
                  <a:pt x="22" y="0"/>
                  <a:pt x="0" y="22"/>
                  <a:pt x="0" y="48"/>
                </a:cubicBezTo>
                <a:cubicBezTo>
                  <a:pt x="0" y="74"/>
                  <a:pt x="22" y="96"/>
                  <a:pt x="48" y="96"/>
                </a:cubicBezTo>
                <a:cubicBezTo>
                  <a:pt x="75" y="96"/>
                  <a:pt x="96" y="74"/>
                  <a:pt x="96" y="48"/>
                </a:cubicBezTo>
                <a:cubicBezTo>
                  <a:pt x="96" y="22"/>
                  <a:pt x="75" y="0"/>
                  <a:pt x="48" y="0"/>
                </a:cubicBezTo>
                <a:close/>
                <a:moveTo>
                  <a:pt x="69" y="50"/>
                </a:moveTo>
                <a:cubicBezTo>
                  <a:pt x="35" y="76"/>
                  <a:pt x="35" y="76"/>
                  <a:pt x="35" y="76"/>
                </a:cubicBezTo>
                <a:cubicBezTo>
                  <a:pt x="35" y="76"/>
                  <a:pt x="34" y="76"/>
                  <a:pt x="34" y="76"/>
                </a:cubicBezTo>
                <a:cubicBezTo>
                  <a:pt x="33" y="76"/>
                  <a:pt x="33" y="76"/>
                  <a:pt x="32" y="75"/>
                </a:cubicBezTo>
                <a:cubicBezTo>
                  <a:pt x="32" y="74"/>
                  <a:pt x="32" y="73"/>
                  <a:pt x="33" y="72"/>
                </a:cubicBezTo>
                <a:cubicBezTo>
                  <a:pt x="65" y="48"/>
                  <a:pt x="65" y="48"/>
                  <a:pt x="65" y="48"/>
                </a:cubicBezTo>
                <a:cubicBezTo>
                  <a:pt x="33" y="24"/>
                  <a:pt x="33" y="24"/>
                  <a:pt x="33" y="24"/>
                </a:cubicBezTo>
                <a:cubicBezTo>
                  <a:pt x="32" y="23"/>
                  <a:pt x="32" y="22"/>
                  <a:pt x="32" y="21"/>
                </a:cubicBezTo>
                <a:cubicBezTo>
                  <a:pt x="33" y="20"/>
                  <a:pt x="34" y="20"/>
                  <a:pt x="35" y="20"/>
                </a:cubicBezTo>
                <a:cubicBezTo>
                  <a:pt x="69" y="46"/>
                  <a:pt x="69" y="46"/>
                  <a:pt x="69" y="46"/>
                </a:cubicBezTo>
                <a:cubicBezTo>
                  <a:pt x="70" y="47"/>
                  <a:pt x="70" y="47"/>
                  <a:pt x="70" y="48"/>
                </a:cubicBezTo>
                <a:cubicBezTo>
                  <a:pt x="70" y="49"/>
                  <a:pt x="70" y="49"/>
                  <a:pt x="69" y="50"/>
                </a:cubicBezTo>
                <a:close/>
              </a:path>
            </a:pathLst>
          </a:custGeom>
          <a:solidFill>
            <a:srgbClr val="BD867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4FF036D7-C060-4CC0-B0CE-BBCC4089F20F}"/>
              </a:ext>
            </a:extLst>
          </p:cNvPr>
          <p:cNvSpPr/>
          <p:nvPr/>
        </p:nvSpPr>
        <p:spPr>
          <a:xfrm>
            <a:off x="6875260" y="5735911"/>
            <a:ext cx="762794" cy="234950"/>
          </a:xfrm>
          <a:prstGeom prst="roundRect">
            <a:avLst>
              <a:gd name="adj" fmla="val 50000"/>
            </a:avLst>
          </a:prstGeom>
          <a:solidFill>
            <a:srgbClr val="FFE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60">
            <a:extLst>
              <a:ext uri="{FF2B5EF4-FFF2-40B4-BE49-F238E27FC236}">
                <a16:creationId xmlns:a16="http://schemas.microsoft.com/office/drawing/2014/main" id="{5149348B-E88A-414D-9DE7-2986C25C8AE8}"/>
              </a:ext>
            </a:extLst>
          </p:cNvPr>
          <p:cNvSpPr>
            <a:spLocks noEditPoints="1"/>
          </p:cNvSpPr>
          <p:nvPr/>
        </p:nvSpPr>
        <p:spPr bwMode="auto">
          <a:xfrm>
            <a:off x="7427355" y="5767048"/>
            <a:ext cx="171920" cy="172677"/>
          </a:xfrm>
          <a:custGeom>
            <a:avLst/>
            <a:gdLst>
              <a:gd name="T0" fmla="*/ 48 w 96"/>
              <a:gd name="T1" fmla="*/ 0 h 96"/>
              <a:gd name="T2" fmla="*/ 0 w 96"/>
              <a:gd name="T3" fmla="*/ 48 h 96"/>
              <a:gd name="T4" fmla="*/ 48 w 96"/>
              <a:gd name="T5" fmla="*/ 96 h 96"/>
              <a:gd name="T6" fmla="*/ 96 w 96"/>
              <a:gd name="T7" fmla="*/ 48 h 96"/>
              <a:gd name="T8" fmla="*/ 48 w 96"/>
              <a:gd name="T9" fmla="*/ 0 h 96"/>
              <a:gd name="T10" fmla="*/ 69 w 96"/>
              <a:gd name="T11" fmla="*/ 50 h 96"/>
              <a:gd name="T12" fmla="*/ 35 w 96"/>
              <a:gd name="T13" fmla="*/ 76 h 96"/>
              <a:gd name="T14" fmla="*/ 34 w 96"/>
              <a:gd name="T15" fmla="*/ 76 h 96"/>
              <a:gd name="T16" fmla="*/ 32 w 96"/>
              <a:gd name="T17" fmla="*/ 75 h 96"/>
              <a:gd name="T18" fmla="*/ 33 w 96"/>
              <a:gd name="T19" fmla="*/ 72 h 96"/>
              <a:gd name="T20" fmla="*/ 65 w 96"/>
              <a:gd name="T21" fmla="*/ 48 h 96"/>
              <a:gd name="T22" fmla="*/ 33 w 96"/>
              <a:gd name="T23" fmla="*/ 24 h 96"/>
              <a:gd name="T24" fmla="*/ 32 w 96"/>
              <a:gd name="T25" fmla="*/ 21 h 96"/>
              <a:gd name="T26" fmla="*/ 35 w 96"/>
              <a:gd name="T27" fmla="*/ 20 h 96"/>
              <a:gd name="T28" fmla="*/ 69 w 96"/>
              <a:gd name="T29" fmla="*/ 46 h 96"/>
              <a:gd name="T30" fmla="*/ 70 w 96"/>
              <a:gd name="T31" fmla="*/ 48 h 96"/>
              <a:gd name="T32" fmla="*/ 69 w 96"/>
              <a:gd name="T33" fmla="*/ 5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6" h="96">
                <a:moveTo>
                  <a:pt x="48" y="0"/>
                </a:moveTo>
                <a:cubicBezTo>
                  <a:pt x="22" y="0"/>
                  <a:pt x="0" y="22"/>
                  <a:pt x="0" y="48"/>
                </a:cubicBezTo>
                <a:cubicBezTo>
                  <a:pt x="0" y="74"/>
                  <a:pt x="22" y="96"/>
                  <a:pt x="48" y="96"/>
                </a:cubicBezTo>
                <a:cubicBezTo>
                  <a:pt x="75" y="96"/>
                  <a:pt x="96" y="74"/>
                  <a:pt x="96" y="48"/>
                </a:cubicBezTo>
                <a:cubicBezTo>
                  <a:pt x="96" y="22"/>
                  <a:pt x="75" y="0"/>
                  <a:pt x="48" y="0"/>
                </a:cubicBezTo>
                <a:close/>
                <a:moveTo>
                  <a:pt x="69" y="50"/>
                </a:moveTo>
                <a:cubicBezTo>
                  <a:pt x="35" y="76"/>
                  <a:pt x="35" y="76"/>
                  <a:pt x="35" y="76"/>
                </a:cubicBezTo>
                <a:cubicBezTo>
                  <a:pt x="35" y="76"/>
                  <a:pt x="34" y="76"/>
                  <a:pt x="34" y="76"/>
                </a:cubicBezTo>
                <a:cubicBezTo>
                  <a:pt x="33" y="76"/>
                  <a:pt x="33" y="76"/>
                  <a:pt x="32" y="75"/>
                </a:cubicBezTo>
                <a:cubicBezTo>
                  <a:pt x="32" y="74"/>
                  <a:pt x="32" y="73"/>
                  <a:pt x="33" y="72"/>
                </a:cubicBezTo>
                <a:cubicBezTo>
                  <a:pt x="65" y="48"/>
                  <a:pt x="65" y="48"/>
                  <a:pt x="65" y="48"/>
                </a:cubicBezTo>
                <a:cubicBezTo>
                  <a:pt x="33" y="24"/>
                  <a:pt x="33" y="24"/>
                  <a:pt x="33" y="24"/>
                </a:cubicBezTo>
                <a:cubicBezTo>
                  <a:pt x="32" y="23"/>
                  <a:pt x="32" y="22"/>
                  <a:pt x="32" y="21"/>
                </a:cubicBezTo>
                <a:cubicBezTo>
                  <a:pt x="33" y="20"/>
                  <a:pt x="34" y="20"/>
                  <a:pt x="35" y="20"/>
                </a:cubicBezTo>
                <a:cubicBezTo>
                  <a:pt x="69" y="46"/>
                  <a:pt x="69" y="46"/>
                  <a:pt x="69" y="46"/>
                </a:cubicBezTo>
                <a:cubicBezTo>
                  <a:pt x="70" y="47"/>
                  <a:pt x="70" y="47"/>
                  <a:pt x="70" y="48"/>
                </a:cubicBezTo>
                <a:cubicBezTo>
                  <a:pt x="70" y="49"/>
                  <a:pt x="70" y="49"/>
                  <a:pt x="69" y="50"/>
                </a:cubicBezTo>
                <a:close/>
              </a:path>
            </a:pathLst>
          </a:custGeom>
          <a:solidFill>
            <a:srgbClr val="BD867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55BBB63C-42DB-46A2-B46C-443C37739895}"/>
              </a:ext>
            </a:extLst>
          </p:cNvPr>
          <p:cNvSpPr/>
          <p:nvPr/>
        </p:nvSpPr>
        <p:spPr>
          <a:xfrm>
            <a:off x="9179811" y="5735911"/>
            <a:ext cx="762794" cy="234950"/>
          </a:xfrm>
          <a:prstGeom prst="roundRect">
            <a:avLst>
              <a:gd name="adj" fmla="val 50000"/>
            </a:avLst>
          </a:prstGeom>
          <a:solidFill>
            <a:srgbClr val="FFE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 60">
            <a:extLst>
              <a:ext uri="{FF2B5EF4-FFF2-40B4-BE49-F238E27FC236}">
                <a16:creationId xmlns:a16="http://schemas.microsoft.com/office/drawing/2014/main" id="{9B27D8CE-840A-4CD9-A1ED-45E1E7808A4D}"/>
              </a:ext>
            </a:extLst>
          </p:cNvPr>
          <p:cNvSpPr>
            <a:spLocks noEditPoints="1"/>
          </p:cNvSpPr>
          <p:nvPr/>
        </p:nvSpPr>
        <p:spPr bwMode="auto">
          <a:xfrm>
            <a:off x="9731906" y="5767048"/>
            <a:ext cx="171920" cy="172677"/>
          </a:xfrm>
          <a:custGeom>
            <a:avLst/>
            <a:gdLst>
              <a:gd name="T0" fmla="*/ 48 w 96"/>
              <a:gd name="T1" fmla="*/ 0 h 96"/>
              <a:gd name="T2" fmla="*/ 0 w 96"/>
              <a:gd name="T3" fmla="*/ 48 h 96"/>
              <a:gd name="T4" fmla="*/ 48 w 96"/>
              <a:gd name="T5" fmla="*/ 96 h 96"/>
              <a:gd name="T6" fmla="*/ 96 w 96"/>
              <a:gd name="T7" fmla="*/ 48 h 96"/>
              <a:gd name="T8" fmla="*/ 48 w 96"/>
              <a:gd name="T9" fmla="*/ 0 h 96"/>
              <a:gd name="T10" fmla="*/ 69 w 96"/>
              <a:gd name="T11" fmla="*/ 50 h 96"/>
              <a:gd name="T12" fmla="*/ 35 w 96"/>
              <a:gd name="T13" fmla="*/ 76 h 96"/>
              <a:gd name="T14" fmla="*/ 34 w 96"/>
              <a:gd name="T15" fmla="*/ 76 h 96"/>
              <a:gd name="T16" fmla="*/ 32 w 96"/>
              <a:gd name="T17" fmla="*/ 75 h 96"/>
              <a:gd name="T18" fmla="*/ 33 w 96"/>
              <a:gd name="T19" fmla="*/ 72 h 96"/>
              <a:gd name="T20" fmla="*/ 65 w 96"/>
              <a:gd name="T21" fmla="*/ 48 h 96"/>
              <a:gd name="T22" fmla="*/ 33 w 96"/>
              <a:gd name="T23" fmla="*/ 24 h 96"/>
              <a:gd name="T24" fmla="*/ 32 w 96"/>
              <a:gd name="T25" fmla="*/ 21 h 96"/>
              <a:gd name="T26" fmla="*/ 35 w 96"/>
              <a:gd name="T27" fmla="*/ 20 h 96"/>
              <a:gd name="T28" fmla="*/ 69 w 96"/>
              <a:gd name="T29" fmla="*/ 46 h 96"/>
              <a:gd name="T30" fmla="*/ 70 w 96"/>
              <a:gd name="T31" fmla="*/ 48 h 96"/>
              <a:gd name="T32" fmla="*/ 69 w 96"/>
              <a:gd name="T33" fmla="*/ 5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6" h="96">
                <a:moveTo>
                  <a:pt x="48" y="0"/>
                </a:moveTo>
                <a:cubicBezTo>
                  <a:pt x="22" y="0"/>
                  <a:pt x="0" y="22"/>
                  <a:pt x="0" y="48"/>
                </a:cubicBezTo>
                <a:cubicBezTo>
                  <a:pt x="0" y="74"/>
                  <a:pt x="22" y="96"/>
                  <a:pt x="48" y="96"/>
                </a:cubicBezTo>
                <a:cubicBezTo>
                  <a:pt x="75" y="96"/>
                  <a:pt x="96" y="74"/>
                  <a:pt x="96" y="48"/>
                </a:cubicBezTo>
                <a:cubicBezTo>
                  <a:pt x="96" y="22"/>
                  <a:pt x="75" y="0"/>
                  <a:pt x="48" y="0"/>
                </a:cubicBezTo>
                <a:close/>
                <a:moveTo>
                  <a:pt x="69" y="50"/>
                </a:moveTo>
                <a:cubicBezTo>
                  <a:pt x="35" y="76"/>
                  <a:pt x="35" y="76"/>
                  <a:pt x="35" y="76"/>
                </a:cubicBezTo>
                <a:cubicBezTo>
                  <a:pt x="35" y="76"/>
                  <a:pt x="34" y="76"/>
                  <a:pt x="34" y="76"/>
                </a:cubicBezTo>
                <a:cubicBezTo>
                  <a:pt x="33" y="76"/>
                  <a:pt x="33" y="76"/>
                  <a:pt x="32" y="75"/>
                </a:cubicBezTo>
                <a:cubicBezTo>
                  <a:pt x="32" y="74"/>
                  <a:pt x="32" y="73"/>
                  <a:pt x="33" y="72"/>
                </a:cubicBezTo>
                <a:cubicBezTo>
                  <a:pt x="65" y="48"/>
                  <a:pt x="65" y="48"/>
                  <a:pt x="65" y="48"/>
                </a:cubicBezTo>
                <a:cubicBezTo>
                  <a:pt x="33" y="24"/>
                  <a:pt x="33" y="24"/>
                  <a:pt x="33" y="24"/>
                </a:cubicBezTo>
                <a:cubicBezTo>
                  <a:pt x="32" y="23"/>
                  <a:pt x="32" y="22"/>
                  <a:pt x="32" y="21"/>
                </a:cubicBezTo>
                <a:cubicBezTo>
                  <a:pt x="33" y="20"/>
                  <a:pt x="34" y="20"/>
                  <a:pt x="35" y="20"/>
                </a:cubicBezTo>
                <a:cubicBezTo>
                  <a:pt x="69" y="46"/>
                  <a:pt x="69" y="46"/>
                  <a:pt x="69" y="46"/>
                </a:cubicBezTo>
                <a:cubicBezTo>
                  <a:pt x="70" y="47"/>
                  <a:pt x="70" y="47"/>
                  <a:pt x="70" y="48"/>
                </a:cubicBezTo>
                <a:cubicBezTo>
                  <a:pt x="70" y="49"/>
                  <a:pt x="70" y="49"/>
                  <a:pt x="69" y="50"/>
                </a:cubicBezTo>
                <a:close/>
              </a:path>
            </a:pathLst>
          </a:custGeom>
          <a:solidFill>
            <a:srgbClr val="BD867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" name="Oval 42">
            <a:extLst>
              <a:ext uri="{FF2B5EF4-FFF2-40B4-BE49-F238E27FC236}">
                <a16:creationId xmlns:a16="http://schemas.microsoft.com/office/drawing/2014/main" id="{F926A685-F6D0-CC76-0379-4243449D8C70}"/>
              </a:ext>
            </a:extLst>
          </p:cNvPr>
          <p:cNvSpPr/>
          <p:nvPr/>
        </p:nvSpPr>
        <p:spPr>
          <a:xfrm>
            <a:off x="704823" y="1699016"/>
            <a:ext cx="1677251" cy="1093766"/>
          </a:xfrm>
          <a:custGeom>
            <a:avLst/>
            <a:gdLst>
              <a:gd name="connsiteX0" fmla="*/ 0 w 1289025"/>
              <a:gd name="connsiteY0" fmla="*/ 644513 h 1289025"/>
              <a:gd name="connsiteX1" fmla="*/ 644513 w 1289025"/>
              <a:gd name="connsiteY1" fmla="*/ 0 h 1289025"/>
              <a:gd name="connsiteX2" fmla="*/ 1289026 w 1289025"/>
              <a:gd name="connsiteY2" fmla="*/ 644513 h 1289025"/>
              <a:gd name="connsiteX3" fmla="*/ 644513 w 1289025"/>
              <a:gd name="connsiteY3" fmla="*/ 1289026 h 1289025"/>
              <a:gd name="connsiteX4" fmla="*/ 0 w 1289025"/>
              <a:gd name="connsiteY4" fmla="*/ 644513 h 1289025"/>
              <a:gd name="connsiteX0" fmla="*/ 186214 w 1475240"/>
              <a:gd name="connsiteY0" fmla="*/ 644513 h 1131371"/>
              <a:gd name="connsiteX1" fmla="*/ 830727 w 1475240"/>
              <a:gd name="connsiteY1" fmla="*/ 0 h 1131371"/>
              <a:gd name="connsiteX2" fmla="*/ 1475240 w 1475240"/>
              <a:gd name="connsiteY2" fmla="*/ 644513 h 1131371"/>
              <a:gd name="connsiteX3" fmla="*/ 184341 w 1475240"/>
              <a:gd name="connsiteY3" fmla="*/ 1131371 h 1131371"/>
              <a:gd name="connsiteX4" fmla="*/ 186214 w 1475240"/>
              <a:gd name="connsiteY4" fmla="*/ 644513 h 1131371"/>
              <a:gd name="connsiteX0" fmla="*/ 174482 w 1463508"/>
              <a:gd name="connsiteY0" fmla="*/ 455327 h 942185"/>
              <a:gd name="connsiteX1" fmla="*/ 550981 w 1463508"/>
              <a:gd name="connsiteY1" fmla="*/ 0 h 942185"/>
              <a:gd name="connsiteX2" fmla="*/ 1463508 w 1463508"/>
              <a:gd name="connsiteY2" fmla="*/ 455327 h 942185"/>
              <a:gd name="connsiteX3" fmla="*/ 172609 w 1463508"/>
              <a:gd name="connsiteY3" fmla="*/ 942185 h 942185"/>
              <a:gd name="connsiteX4" fmla="*/ 174482 w 1463508"/>
              <a:gd name="connsiteY4" fmla="*/ 455327 h 942185"/>
              <a:gd name="connsiteX0" fmla="*/ 128486 w 1638229"/>
              <a:gd name="connsiteY0" fmla="*/ 462636 h 1053616"/>
              <a:gd name="connsiteX1" fmla="*/ 504985 w 1638229"/>
              <a:gd name="connsiteY1" fmla="*/ 7309 h 1053616"/>
              <a:gd name="connsiteX2" fmla="*/ 1638229 w 1638229"/>
              <a:gd name="connsiteY2" fmla="*/ 841008 h 1053616"/>
              <a:gd name="connsiteX3" fmla="*/ 126613 w 1638229"/>
              <a:gd name="connsiteY3" fmla="*/ 949494 h 1053616"/>
              <a:gd name="connsiteX4" fmla="*/ 128486 w 1638229"/>
              <a:gd name="connsiteY4" fmla="*/ 462636 h 1053616"/>
              <a:gd name="connsiteX0" fmla="*/ 128486 w 1638229"/>
              <a:gd name="connsiteY0" fmla="*/ 541729 h 1132709"/>
              <a:gd name="connsiteX1" fmla="*/ 504985 w 1638229"/>
              <a:gd name="connsiteY1" fmla="*/ 86402 h 1132709"/>
              <a:gd name="connsiteX2" fmla="*/ 1638229 w 1638229"/>
              <a:gd name="connsiteY2" fmla="*/ 920101 h 1132709"/>
              <a:gd name="connsiteX3" fmla="*/ 126613 w 1638229"/>
              <a:gd name="connsiteY3" fmla="*/ 1028587 h 1132709"/>
              <a:gd name="connsiteX4" fmla="*/ 128486 w 1638229"/>
              <a:gd name="connsiteY4" fmla="*/ 541729 h 1132709"/>
              <a:gd name="connsiteX0" fmla="*/ 128486 w 1638229"/>
              <a:gd name="connsiteY0" fmla="*/ 541729 h 1035966"/>
              <a:gd name="connsiteX1" fmla="*/ 504985 w 1638229"/>
              <a:gd name="connsiteY1" fmla="*/ 86402 h 1035966"/>
              <a:gd name="connsiteX2" fmla="*/ 1638229 w 1638229"/>
              <a:gd name="connsiteY2" fmla="*/ 920101 h 1035966"/>
              <a:gd name="connsiteX3" fmla="*/ 126613 w 1638229"/>
              <a:gd name="connsiteY3" fmla="*/ 1028587 h 1035966"/>
              <a:gd name="connsiteX4" fmla="*/ 128486 w 1638229"/>
              <a:gd name="connsiteY4" fmla="*/ 541729 h 1035966"/>
              <a:gd name="connsiteX0" fmla="*/ 6788 w 2210213"/>
              <a:gd name="connsiteY0" fmla="*/ 575385 h 1037044"/>
              <a:gd name="connsiteX1" fmla="*/ 1076969 w 2210213"/>
              <a:gd name="connsiteY1" fmla="*/ 88527 h 1037044"/>
              <a:gd name="connsiteX2" fmla="*/ 2210213 w 2210213"/>
              <a:gd name="connsiteY2" fmla="*/ 922226 h 1037044"/>
              <a:gd name="connsiteX3" fmla="*/ 698597 w 2210213"/>
              <a:gd name="connsiteY3" fmla="*/ 1030712 h 1037044"/>
              <a:gd name="connsiteX4" fmla="*/ 6788 w 2210213"/>
              <a:gd name="connsiteY4" fmla="*/ 575385 h 1037044"/>
              <a:gd name="connsiteX0" fmla="*/ 2937 w 2206362"/>
              <a:gd name="connsiteY0" fmla="*/ 451397 h 913056"/>
              <a:gd name="connsiteX1" fmla="*/ 931228 w 2206362"/>
              <a:gd name="connsiteY1" fmla="*/ 216788 h 913056"/>
              <a:gd name="connsiteX2" fmla="*/ 2206362 w 2206362"/>
              <a:gd name="connsiteY2" fmla="*/ 798238 h 913056"/>
              <a:gd name="connsiteX3" fmla="*/ 694746 w 2206362"/>
              <a:gd name="connsiteY3" fmla="*/ 906724 h 913056"/>
              <a:gd name="connsiteX4" fmla="*/ 2937 w 2206362"/>
              <a:gd name="connsiteY4" fmla="*/ 451397 h 913056"/>
              <a:gd name="connsiteX0" fmla="*/ 4436 w 2207861"/>
              <a:gd name="connsiteY0" fmla="*/ 451397 h 1006417"/>
              <a:gd name="connsiteX1" fmla="*/ 932727 w 2207861"/>
              <a:gd name="connsiteY1" fmla="*/ 216788 h 1006417"/>
              <a:gd name="connsiteX2" fmla="*/ 2207861 w 2207861"/>
              <a:gd name="connsiteY2" fmla="*/ 798238 h 1006417"/>
              <a:gd name="connsiteX3" fmla="*/ 1311100 w 2207861"/>
              <a:gd name="connsiteY3" fmla="*/ 1001317 h 1006417"/>
              <a:gd name="connsiteX4" fmla="*/ 4436 w 2207861"/>
              <a:gd name="connsiteY4" fmla="*/ 451397 h 1006417"/>
              <a:gd name="connsiteX0" fmla="*/ 12738 w 1680136"/>
              <a:gd name="connsiteY0" fmla="*/ 384821 h 1004689"/>
              <a:gd name="connsiteX1" fmla="*/ 405002 w 1680136"/>
              <a:gd name="connsiteY1" fmla="*/ 213274 h 1004689"/>
              <a:gd name="connsiteX2" fmla="*/ 1680136 w 1680136"/>
              <a:gd name="connsiteY2" fmla="*/ 794724 h 1004689"/>
              <a:gd name="connsiteX3" fmla="*/ 783375 w 1680136"/>
              <a:gd name="connsiteY3" fmla="*/ 997803 h 1004689"/>
              <a:gd name="connsiteX4" fmla="*/ 12738 w 1680136"/>
              <a:gd name="connsiteY4" fmla="*/ 384821 h 1004689"/>
              <a:gd name="connsiteX0" fmla="*/ 9853 w 1677251"/>
              <a:gd name="connsiteY0" fmla="*/ 473898 h 1093766"/>
              <a:gd name="connsiteX1" fmla="*/ 433648 w 1677251"/>
              <a:gd name="connsiteY1" fmla="*/ 113164 h 1093766"/>
              <a:gd name="connsiteX2" fmla="*/ 1677251 w 1677251"/>
              <a:gd name="connsiteY2" fmla="*/ 883801 h 1093766"/>
              <a:gd name="connsiteX3" fmla="*/ 780490 w 1677251"/>
              <a:gd name="connsiteY3" fmla="*/ 1086880 h 1093766"/>
              <a:gd name="connsiteX4" fmla="*/ 9853 w 1677251"/>
              <a:gd name="connsiteY4" fmla="*/ 473898 h 1093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7251" h="1093766">
                <a:moveTo>
                  <a:pt x="9853" y="473898"/>
                </a:moveTo>
                <a:cubicBezTo>
                  <a:pt x="-47954" y="311612"/>
                  <a:pt x="155748" y="44847"/>
                  <a:pt x="433648" y="113164"/>
                </a:cubicBezTo>
                <a:cubicBezTo>
                  <a:pt x="711548" y="181481"/>
                  <a:pt x="1472299" y="-512678"/>
                  <a:pt x="1677251" y="883801"/>
                </a:cubicBezTo>
                <a:cubicBezTo>
                  <a:pt x="1283113" y="687963"/>
                  <a:pt x="1058390" y="1155197"/>
                  <a:pt x="780490" y="1086880"/>
                </a:cubicBezTo>
                <a:cubicBezTo>
                  <a:pt x="502590" y="1018563"/>
                  <a:pt x="67660" y="636184"/>
                  <a:pt x="9853" y="4738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 sz="6000" b="1" dirty="0">
              <a:solidFill>
                <a:srgbClr val="876E8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صورة 6" descr="صورة تحتوي على قصاصة فنية, رسوم متحركة, الرسوم المتحركة&#10;&#10;تم إنشاء الوصف تلقائياً">
            <a:extLst>
              <a:ext uri="{FF2B5EF4-FFF2-40B4-BE49-F238E27FC236}">
                <a16:creationId xmlns:a16="http://schemas.microsoft.com/office/drawing/2014/main" id="{E2FC3496-2874-69E4-E650-C869D97D84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14" y="1801766"/>
            <a:ext cx="861708" cy="861708"/>
          </a:xfrm>
          <a:prstGeom prst="rect">
            <a:avLst/>
          </a:prstGeom>
        </p:spPr>
      </p:pic>
      <p:sp>
        <p:nvSpPr>
          <p:cNvPr id="9" name="Oval 42">
            <a:extLst>
              <a:ext uri="{FF2B5EF4-FFF2-40B4-BE49-F238E27FC236}">
                <a16:creationId xmlns:a16="http://schemas.microsoft.com/office/drawing/2014/main" id="{DBA13C6F-4B9D-D137-CFBB-C678689823E2}"/>
              </a:ext>
            </a:extLst>
          </p:cNvPr>
          <p:cNvSpPr/>
          <p:nvPr/>
        </p:nvSpPr>
        <p:spPr>
          <a:xfrm>
            <a:off x="2986689" y="1730067"/>
            <a:ext cx="1677251" cy="1093766"/>
          </a:xfrm>
          <a:custGeom>
            <a:avLst/>
            <a:gdLst>
              <a:gd name="connsiteX0" fmla="*/ 0 w 1289025"/>
              <a:gd name="connsiteY0" fmla="*/ 644513 h 1289025"/>
              <a:gd name="connsiteX1" fmla="*/ 644513 w 1289025"/>
              <a:gd name="connsiteY1" fmla="*/ 0 h 1289025"/>
              <a:gd name="connsiteX2" fmla="*/ 1289026 w 1289025"/>
              <a:gd name="connsiteY2" fmla="*/ 644513 h 1289025"/>
              <a:gd name="connsiteX3" fmla="*/ 644513 w 1289025"/>
              <a:gd name="connsiteY3" fmla="*/ 1289026 h 1289025"/>
              <a:gd name="connsiteX4" fmla="*/ 0 w 1289025"/>
              <a:gd name="connsiteY4" fmla="*/ 644513 h 1289025"/>
              <a:gd name="connsiteX0" fmla="*/ 186214 w 1475240"/>
              <a:gd name="connsiteY0" fmla="*/ 644513 h 1131371"/>
              <a:gd name="connsiteX1" fmla="*/ 830727 w 1475240"/>
              <a:gd name="connsiteY1" fmla="*/ 0 h 1131371"/>
              <a:gd name="connsiteX2" fmla="*/ 1475240 w 1475240"/>
              <a:gd name="connsiteY2" fmla="*/ 644513 h 1131371"/>
              <a:gd name="connsiteX3" fmla="*/ 184341 w 1475240"/>
              <a:gd name="connsiteY3" fmla="*/ 1131371 h 1131371"/>
              <a:gd name="connsiteX4" fmla="*/ 186214 w 1475240"/>
              <a:gd name="connsiteY4" fmla="*/ 644513 h 1131371"/>
              <a:gd name="connsiteX0" fmla="*/ 174482 w 1463508"/>
              <a:gd name="connsiteY0" fmla="*/ 455327 h 942185"/>
              <a:gd name="connsiteX1" fmla="*/ 550981 w 1463508"/>
              <a:gd name="connsiteY1" fmla="*/ 0 h 942185"/>
              <a:gd name="connsiteX2" fmla="*/ 1463508 w 1463508"/>
              <a:gd name="connsiteY2" fmla="*/ 455327 h 942185"/>
              <a:gd name="connsiteX3" fmla="*/ 172609 w 1463508"/>
              <a:gd name="connsiteY3" fmla="*/ 942185 h 942185"/>
              <a:gd name="connsiteX4" fmla="*/ 174482 w 1463508"/>
              <a:gd name="connsiteY4" fmla="*/ 455327 h 942185"/>
              <a:gd name="connsiteX0" fmla="*/ 128486 w 1638229"/>
              <a:gd name="connsiteY0" fmla="*/ 462636 h 1053616"/>
              <a:gd name="connsiteX1" fmla="*/ 504985 w 1638229"/>
              <a:gd name="connsiteY1" fmla="*/ 7309 h 1053616"/>
              <a:gd name="connsiteX2" fmla="*/ 1638229 w 1638229"/>
              <a:gd name="connsiteY2" fmla="*/ 841008 h 1053616"/>
              <a:gd name="connsiteX3" fmla="*/ 126613 w 1638229"/>
              <a:gd name="connsiteY3" fmla="*/ 949494 h 1053616"/>
              <a:gd name="connsiteX4" fmla="*/ 128486 w 1638229"/>
              <a:gd name="connsiteY4" fmla="*/ 462636 h 1053616"/>
              <a:gd name="connsiteX0" fmla="*/ 128486 w 1638229"/>
              <a:gd name="connsiteY0" fmla="*/ 541729 h 1132709"/>
              <a:gd name="connsiteX1" fmla="*/ 504985 w 1638229"/>
              <a:gd name="connsiteY1" fmla="*/ 86402 h 1132709"/>
              <a:gd name="connsiteX2" fmla="*/ 1638229 w 1638229"/>
              <a:gd name="connsiteY2" fmla="*/ 920101 h 1132709"/>
              <a:gd name="connsiteX3" fmla="*/ 126613 w 1638229"/>
              <a:gd name="connsiteY3" fmla="*/ 1028587 h 1132709"/>
              <a:gd name="connsiteX4" fmla="*/ 128486 w 1638229"/>
              <a:gd name="connsiteY4" fmla="*/ 541729 h 1132709"/>
              <a:gd name="connsiteX0" fmla="*/ 128486 w 1638229"/>
              <a:gd name="connsiteY0" fmla="*/ 541729 h 1035966"/>
              <a:gd name="connsiteX1" fmla="*/ 504985 w 1638229"/>
              <a:gd name="connsiteY1" fmla="*/ 86402 h 1035966"/>
              <a:gd name="connsiteX2" fmla="*/ 1638229 w 1638229"/>
              <a:gd name="connsiteY2" fmla="*/ 920101 h 1035966"/>
              <a:gd name="connsiteX3" fmla="*/ 126613 w 1638229"/>
              <a:gd name="connsiteY3" fmla="*/ 1028587 h 1035966"/>
              <a:gd name="connsiteX4" fmla="*/ 128486 w 1638229"/>
              <a:gd name="connsiteY4" fmla="*/ 541729 h 1035966"/>
              <a:gd name="connsiteX0" fmla="*/ 6788 w 2210213"/>
              <a:gd name="connsiteY0" fmla="*/ 575385 h 1037044"/>
              <a:gd name="connsiteX1" fmla="*/ 1076969 w 2210213"/>
              <a:gd name="connsiteY1" fmla="*/ 88527 h 1037044"/>
              <a:gd name="connsiteX2" fmla="*/ 2210213 w 2210213"/>
              <a:gd name="connsiteY2" fmla="*/ 922226 h 1037044"/>
              <a:gd name="connsiteX3" fmla="*/ 698597 w 2210213"/>
              <a:gd name="connsiteY3" fmla="*/ 1030712 h 1037044"/>
              <a:gd name="connsiteX4" fmla="*/ 6788 w 2210213"/>
              <a:gd name="connsiteY4" fmla="*/ 575385 h 1037044"/>
              <a:gd name="connsiteX0" fmla="*/ 2937 w 2206362"/>
              <a:gd name="connsiteY0" fmla="*/ 451397 h 913056"/>
              <a:gd name="connsiteX1" fmla="*/ 931228 w 2206362"/>
              <a:gd name="connsiteY1" fmla="*/ 216788 h 913056"/>
              <a:gd name="connsiteX2" fmla="*/ 2206362 w 2206362"/>
              <a:gd name="connsiteY2" fmla="*/ 798238 h 913056"/>
              <a:gd name="connsiteX3" fmla="*/ 694746 w 2206362"/>
              <a:gd name="connsiteY3" fmla="*/ 906724 h 913056"/>
              <a:gd name="connsiteX4" fmla="*/ 2937 w 2206362"/>
              <a:gd name="connsiteY4" fmla="*/ 451397 h 913056"/>
              <a:gd name="connsiteX0" fmla="*/ 4436 w 2207861"/>
              <a:gd name="connsiteY0" fmla="*/ 451397 h 1006417"/>
              <a:gd name="connsiteX1" fmla="*/ 932727 w 2207861"/>
              <a:gd name="connsiteY1" fmla="*/ 216788 h 1006417"/>
              <a:gd name="connsiteX2" fmla="*/ 2207861 w 2207861"/>
              <a:gd name="connsiteY2" fmla="*/ 798238 h 1006417"/>
              <a:gd name="connsiteX3" fmla="*/ 1311100 w 2207861"/>
              <a:gd name="connsiteY3" fmla="*/ 1001317 h 1006417"/>
              <a:gd name="connsiteX4" fmla="*/ 4436 w 2207861"/>
              <a:gd name="connsiteY4" fmla="*/ 451397 h 1006417"/>
              <a:gd name="connsiteX0" fmla="*/ 12738 w 1680136"/>
              <a:gd name="connsiteY0" fmla="*/ 384821 h 1004689"/>
              <a:gd name="connsiteX1" fmla="*/ 405002 w 1680136"/>
              <a:gd name="connsiteY1" fmla="*/ 213274 h 1004689"/>
              <a:gd name="connsiteX2" fmla="*/ 1680136 w 1680136"/>
              <a:gd name="connsiteY2" fmla="*/ 794724 h 1004689"/>
              <a:gd name="connsiteX3" fmla="*/ 783375 w 1680136"/>
              <a:gd name="connsiteY3" fmla="*/ 997803 h 1004689"/>
              <a:gd name="connsiteX4" fmla="*/ 12738 w 1680136"/>
              <a:gd name="connsiteY4" fmla="*/ 384821 h 1004689"/>
              <a:gd name="connsiteX0" fmla="*/ 9853 w 1677251"/>
              <a:gd name="connsiteY0" fmla="*/ 473898 h 1093766"/>
              <a:gd name="connsiteX1" fmla="*/ 433648 w 1677251"/>
              <a:gd name="connsiteY1" fmla="*/ 113164 h 1093766"/>
              <a:gd name="connsiteX2" fmla="*/ 1677251 w 1677251"/>
              <a:gd name="connsiteY2" fmla="*/ 883801 h 1093766"/>
              <a:gd name="connsiteX3" fmla="*/ 780490 w 1677251"/>
              <a:gd name="connsiteY3" fmla="*/ 1086880 h 1093766"/>
              <a:gd name="connsiteX4" fmla="*/ 9853 w 1677251"/>
              <a:gd name="connsiteY4" fmla="*/ 473898 h 1093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7251" h="1093766">
                <a:moveTo>
                  <a:pt x="9853" y="473898"/>
                </a:moveTo>
                <a:cubicBezTo>
                  <a:pt x="-47954" y="311612"/>
                  <a:pt x="155748" y="44847"/>
                  <a:pt x="433648" y="113164"/>
                </a:cubicBezTo>
                <a:cubicBezTo>
                  <a:pt x="711548" y="181481"/>
                  <a:pt x="1472299" y="-512678"/>
                  <a:pt x="1677251" y="883801"/>
                </a:cubicBezTo>
                <a:cubicBezTo>
                  <a:pt x="1283113" y="687963"/>
                  <a:pt x="1058390" y="1155197"/>
                  <a:pt x="780490" y="1086880"/>
                </a:cubicBezTo>
                <a:cubicBezTo>
                  <a:pt x="502590" y="1018563"/>
                  <a:pt x="67660" y="636184"/>
                  <a:pt x="9853" y="4738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 sz="6000" b="1" dirty="0">
              <a:solidFill>
                <a:srgbClr val="876E8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Oval 42">
            <a:extLst>
              <a:ext uri="{FF2B5EF4-FFF2-40B4-BE49-F238E27FC236}">
                <a16:creationId xmlns:a16="http://schemas.microsoft.com/office/drawing/2014/main" id="{E3C6F8AA-9CE7-60A0-7005-9D010C6200CA}"/>
              </a:ext>
            </a:extLst>
          </p:cNvPr>
          <p:cNvSpPr/>
          <p:nvPr/>
        </p:nvSpPr>
        <p:spPr>
          <a:xfrm>
            <a:off x="5280820" y="1773250"/>
            <a:ext cx="1677251" cy="1093766"/>
          </a:xfrm>
          <a:custGeom>
            <a:avLst/>
            <a:gdLst>
              <a:gd name="connsiteX0" fmla="*/ 0 w 1289025"/>
              <a:gd name="connsiteY0" fmla="*/ 644513 h 1289025"/>
              <a:gd name="connsiteX1" fmla="*/ 644513 w 1289025"/>
              <a:gd name="connsiteY1" fmla="*/ 0 h 1289025"/>
              <a:gd name="connsiteX2" fmla="*/ 1289026 w 1289025"/>
              <a:gd name="connsiteY2" fmla="*/ 644513 h 1289025"/>
              <a:gd name="connsiteX3" fmla="*/ 644513 w 1289025"/>
              <a:gd name="connsiteY3" fmla="*/ 1289026 h 1289025"/>
              <a:gd name="connsiteX4" fmla="*/ 0 w 1289025"/>
              <a:gd name="connsiteY4" fmla="*/ 644513 h 1289025"/>
              <a:gd name="connsiteX0" fmla="*/ 186214 w 1475240"/>
              <a:gd name="connsiteY0" fmla="*/ 644513 h 1131371"/>
              <a:gd name="connsiteX1" fmla="*/ 830727 w 1475240"/>
              <a:gd name="connsiteY1" fmla="*/ 0 h 1131371"/>
              <a:gd name="connsiteX2" fmla="*/ 1475240 w 1475240"/>
              <a:gd name="connsiteY2" fmla="*/ 644513 h 1131371"/>
              <a:gd name="connsiteX3" fmla="*/ 184341 w 1475240"/>
              <a:gd name="connsiteY3" fmla="*/ 1131371 h 1131371"/>
              <a:gd name="connsiteX4" fmla="*/ 186214 w 1475240"/>
              <a:gd name="connsiteY4" fmla="*/ 644513 h 1131371"/>
              <a:gd name="connsiteX0" fmla="*/ 174482 w 1463508"/>
              <a:gd name="connsiteY0" fmla="*/ 455327 h 942185"/>
              <a:gd name="connsiteX1" fmla="*/ 550981 w 1463508"/>
              <a:gd name="connsiteY1" fmla="*/ 0 h 942185"/>
              <a:gd name="connsiteX2" fmla="*/ 1463508 w 1463508"/>
              <a:gd name="connsiteY2" fmla="*/ 455327 h 942185"/>
              <a:gd name="connsiteX3" fmla="*/ 172609 w 1463508"/>
              <a:gd name="connsiteY3" fmla="*/ 942185 h 942185"/>
              <a:gd name="connsiteX4" fmla="*/ 174482 w 1463508"/>
              <a:gd name="connsiteY4" fmla="*/ 455327 h 942185"/>
              <a:gd name="connsiteX0" fmla="*/ 128486 w 1638229"/>
              <a:gd name="connsiteY0" fmla="*/ 462636 h 1053616"/>
              <a:gd name="connsiteX1" fmla="*/ 504985 w 1638229"/>
              <a:gd name="connsiteY1" fmla="*/ 7309 h 1053616"/>
              <a:gd name="connsiteX2" fmla="*/ 1638229 w 1638229"/>
              <a:gd name="connsiteY2" fmla="*/ 841008 h 1053616"/>
              <a:gd name="connsiteX3" fmla="*/ 126613 w 1638229"/>
              <a:gd name="connsiteY3" fmla="*/ 949494 h 1053616"/>
              <a:gd name="connsiteX4" fmla="*/ 128486 w 1638229"/>
              <a:gd name="connsiteY4" fmla="*/ 462636 h 1053616"/>
              <a:gd name="connsiteX0" fmla="*/ 128486 w 1638229"/>
              <a:gd name="connsiteY0" fmla="*/ 541729 h 1132709"/>
              <a:gd name="connsiteX1" fmla="*/ 504985 w 1638229"/>
              <a:gd name="connsiteY1" fmla="*/ 86402 h 1132709"/>
              <a:gd name="connsiteX2" fmla="*/ 1638229 w 1638229"/>
              <a:gd name="connsiteY2" fmla="*/ 920101 h 1132709"/>
              <a:gd name="connsiteX3" fmla="*/ 126613 w 1638229"/>
              <a:gd name="connsiteY3" fmla="*/ 1028587 h 1132709"/>
              <a:gd name="connsiteX4" fmla="*/ 128486 w 1638229"/>
              <a:gd name="connsiteY4" fmla="*/ 541729 h 1132709"/>
              <a:gd name="connsiteX0" fmla="*/ 128486 w 1638229"/>
              <a:gd name="connsiteY0" fmla="*/ 541729 h 1035966"/>
              <a:gd name="connsiteX1" fmla="*/ 504985 w 1638229"/>
              <a:gd name="connsiteY1" fmla="*/ 86402 h 1035966"/>
              <a:gd name="connsiteX2" fmla="*/ 1638229 w 1638229"/>
              <a:gd name="connsiteY2" fmla="*/ 920101 h 1035966"/>
              <a:gd name="connsiteX3" fmla="*/ 126613 w 1638229"/>
              <a:gd name="connsiteY3" fmla="*/ 1028587 h 1035966"/>
              <a:gd name="connsiteX4" fmla="*/ 128486 w 1638229"/>
              <a:gd name="connsiteY4" fmla="*/ 541729 h 1035966"/>
              <a:gd name="connsiteX0" fmla="*/ 6788 w 2210213"/>
              <a:gd name="connsiteY0" fmla="*/ 575385 h 1037044"/>
              <a:gd name="connsiteX1" fmla="*/ 1076969 w 2210213"/>
              <a:gd name="connsiteY1" fmla="*/ 88527 h 1037044"/>
              <a:gd name="connsiteX2" fmla="*/ 2210213 w 2210213"/>
              <a:gd name="connsiteY2" fmla="*/ 922226 h 1037044"/>
              <a:gd name="connsiteX3" fmla="*/ 698597 w 2210213"/>
              <a:gd name="connsiteY3" fmla="*/ 1030712 h 1037044"/>
              <a:gd name="connsiteX4" fmla="*/ 6788 w 2210213"/>
              <a:gd name="connsiteY4" fmla="*/ 575385 h 1037044"/>
              <a:gd name="connsiteX0" fmla="*/ 2937 w 2206362"/>
              <a:gd name="connsiteY0" fmla="*/ 451397 h 913056"/>
              <a:gd name="connsiteX1" fmla="*/ 931228 w 2206362"/>
              <a:gd name="connsiteY1" fmla="*/ 216788 h 913056"/>
              <a:gd name="connsiteX2" fmla="*/ 2206362 w 2206362"/>
              <a:gd name="connsiteY2" fmla="*/ 798238 h 913056"/>
              <a:gd name="connsiteX3" fmla="*/ 694746 w 2206362"/>
              <a:gd name="connsiteY3" fmla="*/ 906724 h 913056"/>
              <a:gd name="connsiteX4" fmla="*/ 2937 w 2206362"/>
              <a:gd name="connsiteY4" fmla="*/ 451397 h 913056"/>
              <a:gd name="connsiteX0" fmla="*/ 4436 w 2207861"/>
              <a:gd name="connsiteY0" fmla="*/ 451397 h 1006417"/>
              <a:gd name="connsiteX1" fmla="*/ 932727 w 2207861"/>
              <a:gd name="connsiteY1" fmla="*/ 216788 h 1006417"/>
              <a:gd name="connsiteX2" fmla="*/ 2207861 w 2207861"/>
              <a:gd name="connsiteY2" fmla="*/ 798238 h 1006417"/>
              <a:gd name="connsiteX3" fmla="*/ 1311100 w 2207861"/>
              <a:gd name="connsiteY3" fmla="*/ 1001317 h 1006417"/>
              <a:gd name="connsiteX4" fmla="*/ 4436 w 2207861"/>
              <a:gd name="connsiteY4" fmla="*/ 451397 h 1006417"/>
              <a:gd name="connsiteX0" fmla="*/ 12738 w 1680136"/>
              <a:gd name="connsiteY0" fmla="*/ 384821 h 1004689"/>
              <a:gd name="connsiteX1" fmla="*/ 405002 w 1680136"/>
              <a:gd name="connsiteY1" fmla="*/ 213274 h 1004689"/>
              <a:gd name="connsiteX2" fmla="*/ 1680136 w 1680136"/>
              <a:gd name="connsiteY2" fmla="*/ 794724 h 1004689"/>
              <a:gd name="connsiteX3" fmla="*/ 783375 w 1680136"/>
              <a:gd name="connsiteY3" fmla="*/ 997803 h 1004689"/>
              <a:gd name="connsiteX4" fmla="*/ 12738 w 1680136"/>
              <a:gd name="connsiteY4" fmla="*/ 384821 h 1004689"/>
              <a:gd name="connsiteX0" fmla="*/ 9853 w 1677251"/>
              <a:gd name="connsiteY0" fmla="*/ 473898 h 1093766"/>
              <a:gd name="connsiteX1" fmla="*/ 433648 w 1677251"/>
              <a:gd name="connsiteY1" fmla="*/ 113164 h 1093766"/>
              <a:gd name="connsiteX2" fmla="*/ 1677251 w 1677251"/>
              <a:gd name="connsiteY2" fmla="*/ 883801 h 1093766"/>
              <a:gd name="connsiteX3" fmla="*/ 780490 w 1677251"/>
              <a:gd name="connsiteY3" fmla="*/ 1086880 h 1093766"/>
              <a:gd name="connsiteX4" fmla="*/ 9853 w 1677251"/>
              <a:gd name="connsiteY4" fmla="*/ 473898 h 1093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7251" h="1093766">
                <a:moveTo>
                  <a:pt x="9853" y="473898"/>
                </a:moveTo>
                <a:cubicBezTo>
                  <a:pt x="-47954" y="311612"/>
                  <a:pt x="155748" y="44847"/>
                  <a:pt x="433648" y="113164"/>
                </a:cubicBezTo>
                <a:cubicBezTo>
                  <a:pt x="711548" y="181481"/>
                  <a:pt x="1472299" y="-512678"/>
                  <a:pt x="1677251" y="883801"/>
                </a:cubicBezTo>
                <a:cubicBezTo>
                  <a:pt x="1283113" y="687963"/>
                  <a:pt x="1058390" y="1155197"/>
                  <a:pt x="780490" y="1086880"/>
                </a:cubicBezTo>
                <a:cubicBezTo>
                  <a:pt x="502590" y="1018563"/>
                  <a:pt x="67660" y="636184"/>
                  <a:pt x="9853" y="4738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 sz="6000" b="1" dirty="0">
              <a:solidFill>
                <a:srgbClr val="876E8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Oval 42">
            <a:extLst>
              <a:ext uri="{FF2B5EF4-FFF2-40B4-BE49-F238E27FC236}">
                <a16:creationId xmlns:a16="http://schemas.microsoft.com/office/drawing/2014/main" id="{00DA7804-2B2D-5157-5FA5-3BB981954A17}"/>
              </a:ext>
            </a:extLst>
          </p:cNvPr>
          <p:cNvSpPr/>
          <p:nvPr/>
        </p:nvSpPr>
        <p:spPr>
          <a:xfrm>
            <a:off x="7573691" y="1763596"/>
            <a:ext cx="1677251" cy="1093766"/>
          </a:xfrm>
          <a:custGeom>
            <a:avLst/>
            <a:gdLst>
              <a:gd name="connsiteX0" fmla="*/ 0 w 1289025"/>
              <a:gd name="connsiteY0" fmla="*/ 644513 h 1289025"/>
              <a:gd name="connsiteX1" fmla="*/ 644513 w 1289025"/>
              <a:gd name="connsiteY1" fmla="*/ 0 h 1289025"/>
              <a:gd name="connsiteX2" fmla="*/ 1289026 w 1289025"/>
              <a:gd name="connsiteY2" fmla="*/ 644513 h 1289025"/>
              <a:gd name="connsiteX3" fmla="*/ 644513 w 1289025"/>
              <a:gd name="connsiteY3" fmla="*/ 1289026 h 1289025"/>
              <a:gd name="connsiteX4" fmla="*/ 0 w 1289025"/>
              <a:gd name="connsiteY4" fmla="*/ 644513 h 1289025"/>
              <a:gd name="connsiteX0" fmla="*/ 186214 w 1475240"/>
              <a:gd name="connsiteY0" fmla="*/ 644513 h 1131371"/>
              <a:gd name="connsiteX1" fmla="*/ 830727 w 1475240"/>
              <a:gd name="connsiteY1" fmla="*/ 0 h 1131371"/>
              <a:gd name="connsiteX2" fmla="*/ 1475240 w 1475240"/>
              <a:gd name="connsiteY2" fmla="*/ 644513 h 1131371"/>
              <a:gd name="connsiteX3" fmla="*/ 184341 w 1475240"/>
              <a:gd name="connsiteY3" fmla="*/ 1131371 h 1131371"/>
              <a:gd name="connsiteX4" fmla="*/ 186214 w 1475240"/>
              <a:gd name="connsiteY4" fmla="*/ 644513 h 1131371"/>
              <a:gd name="connsiteX0" fmla="*/ 174482 w 1463508"/>
              <a:gd name="connsiteY0" fmla="*/ 455327 h 942185"/>
              <a:gd name="connsiteX1" fmla="*/ 550981 w 1463508"/>
              <a:gd name="connsiteY1" fmla="*/ 0 h 942185"/>
              <a:gd name="connsiteX2" fmla="*/ 1463508 w 1463508"/>
              <a:gd name="connsiteY2" fmla="*/ 455327 h 942185"/>
              <a:gd name="connsiteX3" fmla="*/ 172609 w 1463508"/>
              <a:gd name="connsiteY3" fmla="*/ 942185 h 942185"/>
              <a:gd name="connsiteX4" fmla="*/ 174482 w 1463508"/>
              <a:gd name="connsiteY4" fmla="*/ 455327 h 942185"/>
              <a:gd name="connsiteX0" fmla="*/ 128486 w 1638229"/>
              <a:gd name="connsiteY0" fmla="*/ 462636 h 1053616"/>
              <a:gd name="connsiteX1" fmla="*/ 504985 w 1638229"/>
              <a:gd name="connsiteY1" fmla="*/ 7309 h 1053616"/>
              <a:gd name="connsiteX2" fmla="*/ 1638229 w 1638229"/>
              <a:gd name="connsiteY2" fmla="*/ 841008 h 1053616"/>
              <a:gd name="connsiteX3" fmla="*/ 126613 w 1638229"/>
              <a:gd name="connsiteY3" fmla="*/ 949494 h 1053616"/>
              <a:gd name="connsiteX4" fmla="*/ 128486 w 1638229"/>
              <a:gd name="connsiteY4" fmla="*/ 462636 h 1053616"/>
              <a:gd name="connsiteX0" fmla="*/ 128486 w 1638229"/>
              <a:gd name="connsiteY0" fmla="*/ 541729 h 1132709"/>
              <a:gd name="connsiteX1" fmla="*/ 504985 w 1638229"/>
              <a:gd name="connsiteY1" fmla="*/ 86402 h 1132709"/>
              <a:gd name="connsiteX2" fmla="*/ 1638229 w 1638229"/>
              <a:gd name="connsiteY2" fmla="*/ 920101 h 1132709"/>
              <a:gd name="connsiteX3" fmla="*/ 126613 w 1638229"/>
              <a:gd name="connsiteY3" fmla="*/ 1028587 h 1132709"/>
              <a:gd name="connsiteX4" fmla="*/ 128486 w 1638229"/>
              <a:gd name="connsiteY4" fmla="*/ 541729 h 1132709"/>
              <a:gd name="connsiteX0" fmla="*/ 128486 w 1638229"/>
              <a:gd name="connsiteY0" fmla="*/ 541729 h 1035966"/>
              <a:gd name="connsiteX1" fmla="*/ 504985 w 1638229"/>
              <a:gd name="connsiteY1" fmla="*/ 86402 h 1035966"/>
              <a:gd name="connsiteX2" fmla="*/ 1638229 w 1638229"/>
              <a:gd name="connsiteY2" fmla="*/ 920101 h 1035966"/>
              <a:gd name="connsiteX3" fmla="*/ 126613 w 1638229"/>
              <a:gd name="connsiteY3" fmla="*/ 1028587 h 1035966"/>
              <a:gd name="connsiteX4" fmla="*/ 128486 w 1638229"/>
              <a:gd name="connsiteY4" fmla="*/ 541729 h 1035966"/>
              <a:gd name="connsiteX0" fmla="*/ 6788 w 2210213"/>
              <a:gd name="connsiteY0" fmla="*/ 575385 h 1037044"/>
              <a:gd name="connsiteX1" fmla="*/ 1076969 w 2210213"/>
              <a:gd name="connsiteY1" fmla="*/ 88527 h 1037044"/>
              <a:gd name="connsiteX2" fmla="*/ 2210213 w 2210213"/>
              <a:gd name="connsiteY2" fmla="*/ 922226 h 1037044"/>
              <a:gd name="connsiteX3" fmla="*/ 698597 w 2210213"/>
              <a:gd name="connsiteY3" fmla="*/ 1030712 h 1037044"/>
              <a:gd name="connsiteX4" fmla="*/ 6788 w 2210213"/>
              <a:gd name="connsiteY4" fmla="*/ 575385 h 1037044"/>
              <a:gd name="connsiteX0" fmla="*/ 2937 w 2206362"/>
              <a:gd name="connsiteY0" fmla="*/ 451397 h 913056"/>
              <a:gd name="connsiteX1" fmla="*/ 931228 w 2206362"/>
              <a:gd name="connsiteY1" fmla="*/ 216788 h 913056"/>
              <a:gd name="connsiteX2" fmla="*/ 2206362 w 2206362"/>
              <a:gd name="connsiteY2" fmla="*/ 798238 h 913056"/>
              <a:gd name="connsiteX3" fmla="*/ 694746 w 2206362"/>
              <a:gd name="connsiteY3" fmla="*/ 906724 h 913056"/>
              <a:gd name="connsiteX4" fmla="*/ 2937 w 2206362"/>
              <a:gd name="connsiteY4" fmla="*/ 451397 h 913056"/>
              <a:gd name="connsiteX0" fmla="*/ 4436 w 2207861"/>
              <a:gd name="connsiteY0" fmla="*/ 451397 h 1006417"/>
              <a:gd name="connsiteX1" fmla="*/ 932727 w 2207861"/>
              <a:gd name="connsiteY1" fmla="*/ 216788 h 1006417"/>
              <a:gd name="connsiteX2" fmla="*/ 2207861 w 2207861"/>
              <a:gd name="connsiteY2" fmla="*/ 798238 h 1006417"/>
              <a:gd name="connsiteX3" fmla="*/ 1311100 w 2207861"/>
              <a:gd name="connsiteY3" fmla="*/ 1001317 h 1006417"/>
              <a:gd name="connsiteX4" fmla="*/ 4436 w 2207861"/>
              <a:gd name="connsiteY4" fmla="*/ 451397 h 1006417"/>
              <a:gd name="connsiteX0" fmla="*/ 12738 w 1680136"/>
              <a:gd name="connsiteY0" fmla="*/ 384821 h 1004689"/>
              <a:gd name="connsiteX1" fmla="*/ 405002 w 1680136"/>
              <a:gd name="connsiteY1" fmla="*/ 213274 h 1004689"/>
              <a:gd name="connsiteX2" fmla="*/ 1680136 w 1680136"/>
              <a:gd name="connsiteY2" fmla="*/ 794724 h 1004689"/>
              <a:gd name="connsiteX3" fmla="*/ 783375 w 1680136"/>
              <a:gd name="connsiteY3" fmla="*/ 997803 h 1004689"/>
              <a:gd name="connsiteX4" fmla="*/ 12738 w 1680136"/>
              <a:gd name="connsiteY4" fmla="*/ 384821 h 1004689"/>
              <a:gd name="connsiteX0" fmla="*/ 9853 w 1677251"/>
              <a:gd name="connsiteY0" fmla="*/ 473898 h 1093766"/>
              <a:gd name="connsiteX1" fmla="*/ 433648 w 1677251"/>
              <a:gd name="connsiteY1" fmla="*/ 113164 h 1093766"/>
              <a:gd name="connsiteX2" fmla="*/ 1677251 w 1677251"/>
              <a:gd name="connsiteY2" fmla="*/ 883801 h 1093766"/>
              <a:gd name="connsiteX3" fmla="*/ 780490 w 1677251"/>
              <a:gd name="connsiteY3" fmla="*/ 1086880 h 1093766"/>
              <a:gd name="connsiteX4" fmla="*/ 9853 w 1677251"/>
              <a:gd name="connsiteY4" fmla="*/ 473898 h 1093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7251" h="1093766">
                <a:moveTo>
                  <a:pt x="9853" y="473898"/>
                </a:moveTo>
                <a:cubicBezTo>
                  <a:pt x="-47954" y="311612"/>
                  <a:pt x="155748" y="44847"/>
                  <a:pt x="433648" y="113164"/>
                </a:cubicBezTo>
                <a:cubicBezTo>
                  <a:pt x="711548" y="181481"/>
                  <a:pt x="1472299" y="-512678"/>
                  <a:pt x="1677251" y="883801"/>
                </a:cubicBezTo>
                <a:cubicBezTo>
                  <a:pt x="1283113" y="687963"/>
                  <a:pt x="1058390" y="1155197"/>
                  <a:pt x="780490" y="1086880"/>
                </a:cubicBezTo>
                <a:cubicBezTo>
                  <a:pt x="502590" y="1018563"/>
                  <a:pt x="67660" y="636184"/>
                  <a:pt x="9853" y="4738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 sz="6000" b="1" dirty="0">
              <a:solidFill>
                <a:srgbClr val="876E8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Oval 42">
            <a:extLst>
              <a:ext uri="{FF2B5EF4-FFF2-40B4-BE49-F238E27FC236}">
                <a16:creationId xmlns:a16="http://schemas.microsoft.com/office/drawing/2014/main" id="{EA35E0FA-E275-AC1A-2917-1C3D43658B7D}"/>
              </a:ext>
            </a:extLst>
          </p:cNvPr>
          <p:cNvSpPr/>
          <p:nvPr/>
        </p:nvSpPr>
        <p:spPr>
          <a:xfrm>
            <a:off x="9874680" y="1812682"/>
            <a:ext cx="1677251" cy="1093766"/>
          </a:xfrm>
          <a:custGeom>
            <a:avLst/>
            <a:gdLst>
              <a:gd name="connsiteX0" fmla="*/ 0 w 1289025"/>
              <a:gd name="connsiteY0" fmla="*/ 644513 h 1289025"/>
              <a:gd name="connsiteX1" fmla="*/ 644513 w 1289025"/>
              <a:gd name="connsiteY1" fmla="*/ 0 h 1289025"/>
              <a:gd name="connsiteX2" fmla="*/ 1289026 w 1289025"/>
              <a:gd name="connsiteY2" fmla="*/ 644513 h 1289025"/>
              <a:gd name="connsiteX3" fmla="*/ 644513 w 1289025"/>
              <a:gd name="connsiteY3" fmla="*/ 1289026 h 1289025"/>
              <a:gd name="connsiteX4" fmla="*/ 0 w 1289025"/>
              <a:gd name="connsiteY4" fmla="*/ 644513 h 1289025"/>
              <a:gd name="connsiteX0" fmla="*/ 186214 w 1475240"/>
              <a:gd name="connsiteY0" fmla="*/ 644513 h 1131371"/>
              <a:gd name="connsiteX1" fmla="*/ 830727 w 1475240"/>
              <a:gd name="connsiteY1" fmla="*/ 0 h 1131371"/>
              <a:gd name="connsiteX2" fmla="*/ 1475240 w 1475240"/>
              <a:gd name="connsiteY2" fmla="*/ 644513 h 1131371"/>
              <a:gd name="connsiteX3" fmla="*/ 184341 w 1475240"/>
              <a:gd name="connsiteY3" fmla="*/ 1131371 h 1131371"/>
              <a:gd name="connsiteX4" fmla="*/ 186214 w 1475240"/>
              <a:gd name="connsiteY4" fmla="*/ 644513 h 1131371"/>
              <a:gd name="connsiteX0" fmla="*/ 174482 w 1463508"/>
              <a:gd name="connsiteY0" fmla="*/ 455327 h 942185"/>
              <a:gd name="connsiteX1" fmla="*/ 550981 w 1463508"/>
              <a:gd name="connsiteY1" fmla="*/ 0 h 942185"/>
              <a:gd name="connsiteX2" fmla="*/ 1463508 w 1463508"/>
              <a:gd name="connsiteY2" fmla="*/ 455327 h 942185"/>
              <a:gd name="connsiteX3" fmla="*/ 172609 w 1463508"/>
              <a:gd name="connsiteY3" fmla="*/ 942185 h 942185"/>
              <a:gd name="connsiteX4" fmla="*/ 174482 w 1463508"/>
              <a:gd name="connsiteY4" fmla="*/ 455327 h 942185"/>
              <a:gd name="connsiteX0" fmla="*/ 128486 w 1638229"/>
              <a:gd name="connsiteY0" fmla="*/ 462636 h 1053616"/>
              <a:gd name="connsiteX1" fmla="*/ 504985 w 1638229"/>
              <a:gd name="connsiteY1" fmla="*/ 7309 h 1053616"/>
              <a:gd name="connsiteX2" fmla="*/ 1638229 w 1638229"/>
              <a:gd name="connsiteY2" fmla="*/ 841008 h 1053616"/>
              <a:gd name="connsiteX3" fmla="*/ 126613 w 1638229"/>
              <a:gd name="connsiteY3" fmla="*/ 949494 h 1053616"/>
              <a:gd name="connsiteX4" fmla="*/ 128486 w 1638229"/>
              <a:gd name="connsiteY4" fmla="*/ 462636 h 1053616"/>
              <a:gd name="connsiteX0" fmla="*/ 128486 w 1638229"/>
              <a:gd name="connsiteY0" fmla="*/ 541729 h 1132709"/>
              <a:gd name="connsiteX1" fmla="*/ 504985 w 1638229"/>
              <a:gd name="connsiteY1" fmla="*/ 86402 h 1132709"/>
              <a:gd name="connsiteX2" fmla="*/ 1638229 w 1638229"/>
              <a:gd name="connsiteY2" fmla="*/ 920101 h 1132709"/>
              <a:gd name="connsiteX3" fmla="*/ 126613 w 1638229"/>
              <a:gd name="connsiteY3" fmla="*/ 1028587 h 1132709"/>
              <a:gd name="connsiteX4" fmla="*/ 128486 w 1638229"/>
              <a:gd name="connsiteY4" fmla="*/ 541729 h 1132709"/>
              <a:gd name="connsiteX0" fmla="*/ 128486 w 1638229"/>
              <a:gd name="connsiteY0" fmla="*/ 541729 h 1035966"/>
              <a:gd name="connsiteX1" fmla="*/ 504985 w 1638229"/>
              <a:gd name="connsiteY1" fmla="*/ 86402 h 1035966"/>
              <a:gd name="connsiteX2" fmla="*/ 1638229 w 1638229"/>
              <a:gd name="connsiteY2" fmla="*/ 920101 h 1035966"/>
              <a:gd name="connsiteX3" fmla="*/ 126613 w 1638229"/>
              <a:gd name="connsiteY3" fmla="*/ 1028587 h 1035966"/>
              <a:gd name="connsiteX4" fmla="*/ 128486 w 1638229"/>
              <a:gd name="connsiteY4" fmla="*/ 541729 h 1035966"/>
              <a:gd name="connsiteX0" fmla="*/ 6788 w 2210213"/>
              <a:gd name="connsiteY0" fmla="*/ 575385 h 1037044"/>
              <a:gd name="connsiteX1" fmla="*/ 1076969 w 2210213"/>
              <a:gd name="connsiteY1" fmla="*/ 88527 h 1037044"/>
              <a:gd name="connsiteX2" fmla="*/ 2210213 w 2210213"/>
              <a:gd name="connsiteY2" fmla="*/ 922226 h 1037044"/>
              <a:gd name="connsiteX3" fmla="*/ 698597 w 2210213"/>
              <a:gd name="connsiteY3" fmla="*/ 1030712 h 1037044"/>
              <a:gd name="connsiteX4" fmla="*/ 6788 w 2210213"/>
              <a:gd name="connsiteY4" fmla="*/ 575385 h 1037044"/>
              <a:gd name="connsiteX0" fmla="*/ 2937 w 2206362"/>
              <a:gd name="connsiteY0" fmla="*/ 451397 h 913056"/>
              <a:gd name="connsiteX1" fmla="*/ 931228 w 2206362"/>
              <a:gd name="connsiteY1" fmla="*/ 216788 h 913056"/>
              <a:gd name="connsiteX2" fmla="*/ 2206362 w 2206362"/>
              <a:gd name="connsiteY2" fmla="*/ 798238 h 913056"/>
              <a:gd name="connsiteX3" fmla="*/ 694746 w 2206362"/>
              <a:gd name="connsiteY3" fmla="*/ 906724 h 913056"/>
              <a:gd name="connsiteX4" fmla="*/ 2937 w 2206362"/>
              <a:gd name="connsiteY4" fmla="*/ 451397 h 913056"/>
              <a:gd name="connsiteX0" fmla="*/ 4436 w 2207861"/>
              <a:gd name="connsiteY0" fmla="*/ 451397 h 1006417"/>
              <a:gd name="connsiteX1" fmla="*/ 932727 w 2207861"/>
              <a:gd name="connsiteY1" fmla="*/ 216788 h 1006417"/>
              <a:gd name="connsiteX2" fmla="*/ 2207861 w 2207861"/>
              <a:gd name="connsiteY2" fmla="*/ 798238 h 1006417"/>
              <a:gd name="connsiteX3" fmla="*/ 1311100 w 2207861"/>
              <a:gd name="connsiteY3" fmla="*/ 1001317 h 1006417"/>
              <a:gd name="connsiteX4" fmla="*/ 4436 w 2207861"/>
              <a:gd name="connsiteY4" fmla="*/ 451397 h 1006417"/>
              <a:gd name="connsiteX0" fmla="*/ 12738 w 1680136"/>
              <a:gd name="connsiteY0" fmla="*/ 384821 h 1004689"/>
              <a:gd name="connsiteX1" fmla="*/ 405002 w 1680136"/>
              <a:gd name="connsiteY1" fmla="*/ 213274 h 1004689"/>
              <a:gd name="connsiteX2" fmla="*/ 1680136 w 1680136"/>
              <a:gd name="connsiteY2" fmla="*/ 794724 h 1004689"/>
              <a:gd name="connsiteX3" fmla="*/ 783375 w 1680136"/>
              <a:gd name="connsiteY3" fmla="*/ 997803 h 1004689"/>
              <a:gd name="connsiteX4" fmla="*/ 12738 w 1680136"/>
              <a:gd name="connsiteY4" fmla="*/ 384821 h 1004689"/>
              <a:gd name="connsiteX0" fmla="*/ 9853 w 1677251"/>
              <a:gd name="connsiteY0" fmla="*/ 473898 h 1093766"/>
              <a:gd name="connsiteX1" fmla="*/ 433648 w 1677251"/>
              <a:gd name="connsiteY1" fmla="*/ 113164 h 1093766"/>
              <a:gd name="connsiteX2" fmla="*/ 1677251 w 1677251"/>
              <a:gd name="connsiteY2" fmla="*/ 883801 h 1093766"/>
              <a:gd name="connsiteX3" fmla="*/ 780490 w 1677251"/>
              <a:gd name="connsiteY3" fmla="*/ 1086880 h 1093766"/>
              <a:gd name="connsiteX4" fmla="*/ 9853 w 1677251"/>
              <a:gd name="connsiteY4" fmla="*/ 473898 h 1093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7251" h="1093766">
                <a:moveTo>
                  <a:pt x="9853" y="473898"/>
                </a:moveTo>
                <a:cubicBezTo>
                  <a:pt x="-47954" y="311612"/>
                  <a:pt x="155748" y="44847"/>
                  <a:pt x="433648" y="113164"/>
                </a:cubicBezTo>
                <a:cubicBezTo>
                  <a:pt x="711548" y="181481"/>
                  <a:pt x="1472299" y="-512678"/>
                  <a:pt x="1677251" y="883801"/>
                </a:cubicBezTo>
                <a:cubicBezTo>
                  <a:pt x="1283113" y="687963"/>
                  <a:pt x="1058390" y="1155197"/>
                  <a:pt x="780490" y="1086880"/>
                </a:cubicBezTo>
                <a:cubicBezTo>
                  <a:pt x="502590" y="1018563"/>
                  <a:pt x="67660" y="636184"/>
                  <a:pt x="9853" y="4738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 sz="6000" b="1" dirty="0">
              <a:solidFill>
                <a:srgbClr val="876E8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صورة 17" descr="صورة تحتوي على رسم, قصاصة فنية, تلبيس, توضيح&#10;&#10;تم إنشاء الوصف تلقائياً">
            <a:extLst>
              <a:ext uri="{FF2B5EF4-FFF2-40B4-BE49-F238E27FC236}">
                <a16:creationId xmlns:a16="http://schemas.microsoft.com/office/drawing/2014/main" id="{DA50A920-5C9A-5833-44E3-C6F8A47564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524" y="1796807"/>
            <a:ext cx="835902" cy="835902"/>
          </a:xfrm>
          <a:prstGeom prst="rect">
            <a:avLst/>
          </a:prstGeom>
        </p:spPr>
      </p:pic>
      <p:pic>
        <p:nvPicPr>
          <p:cNvPr id="20" name="صورة 19" descr="صورة تحتوي على لقطة شاشة, التلون, مستطيل, ميدان/ مربع&#10;&#10;تم إنشاء الوصف تلقائياً">
            <a:extLst>
              <a:ext uri="{FF2B5EF4-FFF2-40B4-BE49-F238E27FC236}">
                <a16:creationId xmlns:a16="http://schemas.microsoft.com/office/drawing/2014/main" id="{B565BAAE-96CE-7194-9BB1-52B7173763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309" y="1955418"/>
            <a:ext cx="700033" cy="700033"/>
          </a:xfrm>
          <a:prstGeom prst="rect">
            <a:avLst/>
          </a:prstGeom>
        </p:spPr>
      </p:pic>
      <p:pic>
        <p:nvPicPr>
          <p:cNvPr id="22" name="صورة 21" descr="صورة تحتوي على دائرة, الرسومات, التلون, تصميم الجرافيك&#10;&#10;تم إنشاء الوصف تلقائياً">
            <a:extLst>
              <a:ext uri="{FF2B5EF4-FFF2-40B4-BE49-F238E27FC236}">
                <a16:creationId xmlns:a16="http://schemas.microsoft.com/office/drawing/2014/main" id="{D9A5C8AD-64DB-4F50-1844-7C8DC27F1E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306" y="1950700"/>
            <a:ext cx="654019" cy="654019"/>
          </a:xfrm>
          <a:prstGeom prst="rect">
            <a:avLst/>
          </a:prstGeom>
        </p:spPr>
      </p:pic>
      <p:pic>
        <p:nvPicPr>
          <p:cNvPr id="26" name="صورة 25" descr="صورة تحتوي على لقطة شاشة, قمر&#10;&#10;تم إنشاء الوصف تلقائياً">
            <a:extLst>
              <a:ext uri="{FF2B5EF4-FFF2-40B4-BE49-F238E27FC236}">
                <a16:creationId xmlns:a16="http://schemas.microsoft.com/office/drawing/2014/main" id="{AF164730-4050-9441-2BA1-A8BD51D809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660" y="1790070"/>
            <a:ext cx="982254" cy="98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661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A3AAC-F49D-4E97-AA2A-EDF5A1CE1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-32458"/>
            <a:ext cx="11456894" cy="993028"/>
          </a:xfrm>
        </p:spPr>
        <p:txBody>
          <a:bodyPr>
            <a:normAutofit fontScale="90000"/>
          </a:bodyPr>
          <a:lstStyle/>
          <a:p>
            <a:r>
              <a:rPr lang="en" sz="4400" dirty="0"/>
              <a:t>Numerical Data Analysis Using Visualizations</a:t>
            </a:r>
            <a:endParaRPr lang="en-US" sz="4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25223F-96D3-4531-87C4-C2BC9BDF7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6F3EE-8AC3-447E-A8E4-13492B68A30B}" type="slidenum">
              <a:rPr lang="en-US" smtClean="0"/>
              <a:t>5</a:t>
            </a:fld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F2BF82C-6CC6-4E34-96CB-EBB1D4A86BC8}"/>
              </a:ext>
            </a:extLst>
          </p:cNvPr>
          <p:cNvSpPr/>
          <p:nvPr/>
        </p:nvSpPr>
        <p:spPr>
          <a:xfrm>
            <a:off x="361950" y="3500380"/>
            <a:ext cx="11495088" cy="749508"/>
          </a:xfrm>
          <a:prstGeom prst="rightArrow">
            <a:avLst/>
          </a:prstGeom>
          <a:solidFill>
            <a:srgbClr val="201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9647D39-B86B-4D88-8C55-6EA672D2DB3D}"/>
              </a:ext>
            </a:extLst>
          </p:cNvPr>
          <p:cNvSpPr/>
          <p:nvPr/>
        </p:nvSpPr>
        <p:spPr>
          <a:xfrm>
            <a:off x="1158838" y="3520729"/>
            <a:ext cx="708810" cy="708810"/>
          </a:xfrm>
          <a:prstGeom prst="ellipse">
            <a:avLst/>
          </a:prstGeom>
          <a:solidFill>
            <a:srgbClr val="876E84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85C9111-8DA1-4FD0-9C85-0C1BBA5B7F01}"/>
              </a:ext>
            </a:extLst>
          </p:cNvPr>
          <p:cNvSpPr/>
          <p:nvPr/>
        </p:nvSpPr>
        <p:spPr>
          <a:xfrm>
            <a:off x="3450217" y="3520729"/>
            <a:ext cx="708810" cy="708810"/>
          </a:xfrm>
          <a:prstGeom prst="ellipse">
            <a:avLst/>
          </a:prstGeom>
          <a:solidFill>
            <a:srgbClr val="BD867F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EDC547-E660-444F-A223-ED8A8B417311}"/>
              </a:ext>
            </a:extLst>
          </p:cNvPr>
          <p:cNvSpPr/>
          <p:nvPr/>
        </p:nvSpPr>
        <p:spPr>
          <a:xfrm>
            <a:off x="5741596" y="3520729"/>
            <a:ext cx="708810" cy="708810"/>
          </a:xfrm>
          <a:prstGeom prst="ellipse">
            <a:avLst/>
          </a:prstGeom>
          <a:solidFill>
            <a:srgbClr val="876E84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E7421BC-E989-4F75-83FF-48D2106DB4B7}"/>
              </a:ext>
            </a:extLst>
          </p:cNvPr>
          <p:cNvSpPr/>
          <p:nvPr/>
        </p:nvSpPr>
        <p:spPr>
          <a:xfrm>
            <a:off x="8032975" y="3520729"/>
            <a:ext cx="708810" cy="708810"/>
          </a:xfrm>
          <a:prstGeom prst="ellipse">
            <a:avLst/>
          </a:prstGeom>
          <a:solidFill>
            <a:srgbClr val="BD867F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242814-CE5F-4F2E-A331-8A166AA94154}"/>
              </a:ext>
            </a:extLst>
          </p:cNvPr>
          <p:cNvSpPr txBox="1"/>
          <p:nvPr/>
        </p:nvSpPr>
        <p:spPr>
          <a:xfrm>
            <a:off x="595296" y="2966774"/>
            <a:ext cx="2281837" cy="397725"/>
          </a:xfrm>
          <a:prstGeom prst="rect">
            <a:avLst/>
          </a:prstGeom>
          <a:solidFill>
            <a:srgbClr val="876E84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" sz="1600" b="1" i="0" u="none" strike="noStrike" dirty="0" err="1">
                <a:solidFill>
                  <a:schemeClr val="bg1"/>
                </a:solidFill>
                <a:effectLst/>
                <a:latin typeface="-webkit-standard"/>
              </a:rPr>
              <a:t>income_annum</a:t>
            </a:r>
            <a:endParaRPr lang="da-DK" sz="1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2172B4-1C8C-4A15-893F-E4AC97F6BFC8}"/>
              </a:ext>
            </a:extLst>
          </p:cNvPr>
          <p:cNvSpPr txBox="1"/>
          <p:nvPr/>
        </p:nvSpPr>
        <p:spPr>
          <a:xfrm>
            <a:off x="7438004" y="6486488"/>
            <a:ext cx="2090550" cy="260397"/>
          </a:xfrm>
          <a:prstGeom prst="rect">
            <a:avLst/>
          </a:prstGeom>
          <a:solidFill>
            <a:srgbClr val="876E84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" sz="1600" b="1" i="0" u="none" strike="noStrike" dirty="0" err="1">
                <a:solidFill>
                  <a:schemeClr val="bg1"/>
                </a:solidFill>
                <a:effectLst/>
              </a:rPr>
              <a:t>loan_term</a:t>
            </a:r>
            <a:endParaRPr lang="da-DK" sz="1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605FE7-C1E8-4981-90C6-21739C7AD245}"/>
              </a:ext>
            </a:extLst>
          </p:cNvPr>
          <p:cNvSpPr txBox="1"/>
          <p:nvPr/>
        </p:nvSpPr>
        <p:spPr>
          <a:xfrm>
            <a:off x="2684584" y="4345310"/>
            <a:ext cx="2281837" cy="397725"/>
          </a:xfrm>
          <a:prstGeom prst="rect">
            <a:avLst/>
          </a:prstGeom>
          <a:solidFill>
            <a:srgbClr val="BD867F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 rtl="1">
              <a:spcAft>
                <a:spcPts val="1200"/>
              </a:spcAft>
            </a:pPr>
            <a:r>
              <a:rPr lang="en" sz="1600" b="1" i="0" u="none" strike="noStrike" dirty="0" err="1">
                <a:solidFill>
                  <a:schemeClr val="bg1"/>
                </a:solidFill>
                <a:effectLst/>
              </a:rPr>
              <a:t>no_of_dependents</a:t>
            </a:r>
            <a:endParaRPr lang="da-DK" sz="1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218E01-42C4-482E-AA55-9BC8333397D5}"/>
              </a:ext>
            </a:extLst>
          </p:cNvPr>
          <p:cNvSpPr txBox="1"/>
          <p:nvPr/>
        </p:nvSpPr>
        <p:spPr>
          <a:xfrm>
            <a:off x="4875349" y="1025137"/>
            <a:ext cx="2281837" cy="397725"/>
          </a:xfrm>
          <a:prstGeom prst="rect">
            <a:avLst/>
          </a:prstGeom>
          <a:solidFill>
            <a:srgbClr val="BD867F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" sz="1600" b="1" i="0" u="none" strike="noStrike" dirty="0" err="1">
                <a:solidFill>
                  <a:schemeClr val="bg1"/>
                </a:solidFill>
                <a:effectLst/>
                <a:latin typeface="-webkit-standard"/>
              </a:rPr>
              <a:t>loan_amount</a:t>
            </a:r>
            <a:endParaRPr lang="da-DK" sz="1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BFB69FD0-2CDB-482B-BAD3-A250E94AECE3}"/>
              </a:ext>
            </a:extLst>
          </p:cNvPr>
          <p:cNvSpPr/>
          <p:nvPr/>
        </p:nvSpPr>
        <p:spPr>
          <a:xfrm>
            <a:off x="1332268" y="3500380"/>
            <a:ext cx="361950" cy="151526"/>
          </a:xfrm>
          <a:prstGeom prst="triangle">
            <a:avLst/>
          </a:prstGeom>
          <a:solidFill>
            <a:srgbClr val="876E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50976B74-1F85-4913-9579-021EEC2CC88E}"/>
              </a:ext>
            </a:extLst>
          </p:cNvPr>
          <p:cNvSpPr/>
          <p:nvPr/>
        </p:nvSpPr>
        <p:spPr>
          <a:xfrm>
            <a:off x="5915026" y="3500380"/>
            <a:ext cx="361950" cy="151526"/>
          </a:xfrm>
          <a:prstGeom prst="triangle">
            <a:avLst/>
          </a:prstGeom>
          <a:solidFill>
            <a:srgbClr val="876E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EC5A136B-7749-43E8-9C6D-CE2DB7FD4188}"/>
              </a:ext>
            </a:extLst>
          </p:cNvPr>
          <p:cNvSpPr/>
          <p:nvPr/>
        </p:nvSpPr>
        <p:spPr>
          <a:xfrm flipV="1">
            <a:off x="8209580" y="4098362"/>
            <a:ext cx="361950" cy="151526"/>
          </a:xfrm>
          <a:prstGeom prst="triangle">
            <a:avLst/>
          </a:prstGeom>
          <a:solidFill>
            <a:srgbClr val="BD8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4456531F-9A2E-41B5-9DA7-28700575D330}"/>
              </a:ext>
            </a:extLst>
          </p:cNvPr>
          <p:cNvSpPr/>
          <p:nvPr/>
        </p:nvSpPr>
        <p:spPr>
          <a:xfrm flipV="1">
            <a:off x="3623647" y="4098362"/>
            <a:ext cx="361950" cy="151526"/>
          </a:xfrm>
          <a:prstGeom prst="triangle">
            <a:avLst/>
          </a:prstGeom>
          <a:solidFill>
            <a:srgbClr val="BD8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صورة 10" descr="صورة تحتوي على نص, لقطة شاشة, تخطيط, الخط&#10;&#10;تم إنشاء الوصف تلقائياً">
            <a:extLst>
              <a:ext uri="{FF2B5EF4-FFF2-40B4-BE49-F238E27FC236}">
                <a16:creationId xmlns:a16="http://schemas.microsoft.com/office/drawing/2014/main" id="{3D0633E6-2B33-E755-3DC4-5BF3FD89EF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8"/>
          <a:stretch/>
        </p:blipFill>
        <p:spPr>
          <a:xfrm>
            <a:off x="2626174" y="4827521"/>
            <a:ext cx="2281837" cy="1691005"/>
          </a:xfrm>
          <a:prstGeom prst="rect">
            <a:avLst/>
          </a:prstGeom>
        </p:spPr>
      </p:pic>
      <p:pic>
        <p:nvPicPr>
          <p:cNvPr id="29" name="صورة 28" descr="صورة تحتوي على لقطة شاشة, تخطيط, نص, خط&#10;&#10;تم إنشاء الوصف تلقائياً">
            <a:extLst>
              <a:ext uri="{FF2B5EF4-FFF2-40B4-BE49-F238E27FC236}">
                <a16:creationId xmlns:a16="http://schemas.microsoft.com/office/drawing/2014/main" id="{7675A5B4-8F6D-B52A-FE0C-C6E3FA2B3D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54" y="912554"/>
            <a:ext cx="2559835" cy="1943875"/>
          </a:xfrm>
          <a:prstGeom prst="rect">
            <a:avLst/>
          </a:prstGeom>
        </p:spPr>
      </p:pic>
      <p:pic>
        <p:nvPicPr>
          <p:cNvPr id="36" name="صورة 35" descr="صورة تحتوي على تخطيط, رسم بياني, خط, لقطة شاشة&#10;&#10;تم إنشاء الوصف تلقائياً">
            <a:extLst>
              <a:ext uri="{FF2B5EF4-FFF2-40B4-BE49-F238E27FC236}">
                <a16:creationId xmlns:a16="http://schemas.microsoft.com/office/drawing/2014/main" id="{B3D558ED-BB89-1338-4AF8-C73A034C47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011" y="1510800"/>
            <a:ext cx="2212920" cy="1691005"/>
          </a:xfrm>
          <a:prstGeom prst="rect">
            <a:avLst/>
          </a:prstGeom>
        </p:spPr>
      </p:pic>
      <p:pic>
        <p:nvPicPr>
          <p:cNvPr id="38" name="صورة 37" descr="صورة تحتوي على تخطيط, رسم بياني, خط, لقطة شاشة&#10;&#10;تم إنشاء الوصف تلقائياً">
            <a:extLst>
              <a:ext uri="{FF2B5EF4-FFF2-40B4-BE49-F238E27FC236}">
                <a16:creationId xmlns:a16="http://schemas.microsoft.com/office/drawing/2014/main" id="{C8277A6F-858B-F909-79B0-9A8875BC52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952" y="4229539"/>
            <a:ext cx="2531874" cy="196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720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D8B43-6D73-A3CD-A8B0-A6281BB96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Box Plot 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63071C21-5106-E134-F6A0-75B062CB4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29" y="1573213"/>
            <a:ext cx="10910807" cy="4603750"/>
          </a:xfrm>
        </p:spPr>
      </p:pic>
    </p:spTree>
    <p:extLst>
      <p:ext uri="{BB962C8B-B14F-4D97-AF65-F5344CB8AC3E}">
        <p14:creationId xmlns:p14="http://schemas.microsoft.com/office/powerpoint/2010/main" val="4119352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1">
            <a:extLst>
              <a:ext uri="{FF2B5EF4-FFF2-40B4-BE49-F238E27FC236}">
                <a16:creationId xmlns:a16="http://schemas.microsoft.com/office/drawing/2014/main" id="{D01352FC-A127-B85F-C6F2-A8F60C9B0FE8}"/>
              </a:ext>
            </a:extLst>
          </p:cNvPr>
          <p:cNvSpPr/>
          <p:nvPr/>
        </p:nvSpPr>
        <p:spPr>
          <a:xfrm>
            <a:off x="361950" y="0"/>
            <a:ext cx="4156125" cy="6857999"/>
          </a:xfrm>
          <a:prstGeom prst="rect">
            <a:avLst/>
          </a:prstGeom>
          <a:pattFill prst="ltDnDiag">
            <a:fgClr>
              <a:srgbClr val="412E3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4078E67-5115-932D-7A44-A7CFB960F53E}"/>
              </a:ext>
            </a:extLst>
          </p:cNvPr>
          <p:cNvSpPr/>
          <p:nvPr/>
        </p:nvSpPr>
        <p:spPr>
          <a:xfrm>
            <a:off x="0" y="1"/>
            <a:ext cx="3925229" cy="6857999"/>
          </a:xfrm>
          <a:prstGeom prst="rect">
            <a:avLst/>
          </a:prstGeom>
          <a:solidFill>
            <a:srgbClr val="201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1855D40-5BE3-0EA8-CA1F-BF4F526EF0B6}"/>
              </a:ext>
            </a:extLst>
          </p:cNvPr>
          <p:cNvSpPr txBox="1">
            <a:spLocks/>
          </p:cNvSpPr>
          <p:nvPr/>
        </p:nvSpPr>
        <p:spPr>
          <a:xfrm>
            <a:off x="197999" y="95841"/>
            <a:ext cx="3428070" cy="2268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marL="742950" indent="-742950" algn="l" defTabSz="914400" eaLnBrk="1" latinLnBrk="0" hangingPunct="1">
              <a:lnSpc>
                <a:spcPct val="90000"/>
              </a:lnSpc>
              <a:spcBef>
                <a:spcPct val="0"/>
              </a:spcBef>
              <a:buAutoNum type="arabicPeriod"/>
            </a:pPr>
            <a:endParaRPr lang="ar-SA" sz="4000" dirty="0">
              <a:solidFill>
                <a:schemeClr val="bg1"/>
              </a:solidFill>
              <a:latin typeface="Aharoni" panose="02010803020104030203" pitchFamily="2" charset="-79"/>
            </a:endParaRPr>
          </a:p>
          <a:p>
            <a:pPr algn="ctr"/>
            <a:r>
              <a:rPr lang="en" b="0" i="0" u="none" strike="noStrike" dirty="0">
                <a:solidFill>
                  <a:schemeClr val="bg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 Reason for Choosing KNN &amp; Logistic Regression</a:t>
            </a:r>
            <a:r>
              <a:rPr lang="en-US" sz="4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endParaRPr lang="ar-SA" sz="4400" b="0" i="0" u="none" strike="noStrike" dirty="0">
              <a:solidFill>
                <a:schemeClr val="bg1"/>
              </a:solidFill>
              <a:effectLst/>
              <a:latin typeface="Aharoni" panose="02010803020104030203" pitchFamily="2" charset="-79"/>
            </a:endParaRPr>
          </a:p>
          <a:p>
            <a:pPr algn="l" defTabSz="914400" eaLnBrk="1" latinLnBrk="0" hangingPunct="1">
              <a:lnSpc>
                <a:spcPct val="90000"/>
              </a:lnSpc>
              <a:spcBef>
                <a:spcPct val="0"/>
              </a:spcBef>
            </a:pPr>
            <a:endParaRPr lang="en-US" sz="28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6BC2AA12-4F7F-897A-65F6-EFFAEE2B7B6D}"/>
              </a:ext>
            </a:extLst>
          </p:cNvPr>
          <p:cNvSpPr txBox="1"/>
          <p:nvPr/>
        </p:nvSpPr>
        <p:spPr>
          <a:xfrm>
            <a:off x="4682026" y="1705810"/>
            <a:ext cx="737142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 eaLnBrk="1" latinLnBrk="0" hangingPunct="1"/>
            <a:r>
              <a:rPr lang="en" sz="3200" b="1" i="0" dirty="0">
                <a:solidFill>
                  <a:srgbClr val="20123B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The KNN &amp; Logistic Regression models are easy to understand and does not require assumptions about data distribution, making it suitable as a baseline model or for use with small datasets and simple projects.</a:t>
            </a:r>
            <a:endParaRPr lang="en" sz="3200" b="1" dirty="0">
              <a:solidFill>
                <a:srgbClr val="20123B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7" name="صورة 6" descr="صورة تحتوي على قصاصة فنية, لقطة شاشة, الرسومات, رمز&#10;&#10;تم إنشاء الوصف تلقائياً">
            <a:extLst>
              <a:ext uri="{FF2B5EF4-FFF2-40B4-BE49-F238E27FC236}">
                <a16:creationId xmlns:a16="http://schemas.microsoft.com/office/drawing/2014/main" id="{83A5B1B6-A49E-2F0A-299D-9F5D9BD3AF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56" y="2223893"/>
            <a:ext cx="3166955" cy="316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700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1">
            <a:extLst>
              <a:ext uri="{FF2B5EF4-FFF2-40B4-BE49-F238E27FC236}">
                <a16:creationId xmlns:a16="http://schemas.microsoft.com/office/drawing/2014/main" id="{D01352FC-A127-B85F-C6F2-A8F60C9B0FE8}"/>
              </a:ext>
            </a:extLst>
          </p:cNvPr>
          <p:cNvSpPr/>
          <p:nvPr/>
        </p:nvSpPr>
        <p:spPr>
          <a:xfrm>
            <a:off x="361951" y="0"/>
            <a:ext cx="757402" cy="6857999"/>
          </a:xfrm>
          <a:prstGeom prst="rect">
            <a:avLst/>
          </a:prstGeom>
          <a:pattFill prst="ltDnDiag">
            <a:fgClr>
              <a:srgbClr val="412E3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4078E67-5115-932D-7A44-A7CFB960F53E}"/>
              </a:ext>
            </a:extLst>
          </p:cNvPr>
          <p:cNvSpPr/>
          <p:nvPr/>
        </p:nvSpPr>
        <p:spPr>
          <a:xfrm>
            <a:off x="1" y="1"/>
            <a:ext cx="715324" cy="6857999"/>
          </a:xfrm>
          <a:prstGeom prst="rect">
            <a:avLst/>
          </a:prstGeom>
          <a:solidFill>
            <a:srgbClr val="201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1855D40-5BE3-0EA8-CA1F-BF4F526EF0B6}"/>
              </a:ext>
            </a:extLst>
          </p:cNvPr>
          <p:cNvSpPr txBox="1">
            <a:spLocks/>
          </p:cNvSpPr>
          <p:nvPr/>
        </p:nvSpPr>
        <p:spPr>
          <a:xfrm>
            <a:off x="3232225" y="-42712"/>
            <a:ext cx="7937008" cy="2268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 defTabSz="914400" eaLnBrk="1" latinLnBrk="0" hangingPunct="1">
              <a:lnSpc>
                <a:spcPct val="90000"/>
              </a:lnSpc>
              <a:spcBef>
                <a:spcPct val="0"/>
              </a:spcBef>
            </a:pPr>
            <a:r>
              <a:rPr lang="en" sz="7200" dirty="0">
                <a:solidFill>
                  <a:srgbClr val="20123B"/>
                </a:solidFill>
                <a:latin typeface="Aharoni" panose="02010803020104030203" pitchFamily="2" charset="-79"/>
              </a:rPr>
              <a:t>Data </a:t>
            </a:r>
            <a:r>
              <a:rPr lang="en" sz="7200" dirty="0" err="1">
                <a:solidFill>
                  <a:srgbClr val="20123B"/>
                </a:solidFill>
                <a:latin typeface="Aharoni" panose="02010803020104030203" pitchFamily="2" charset="-79"/>
              </a:rPr>
              <a:t>Splittin</a:t>
            </a:r>
            <a:r>
              <a:rPr lang="en-US" sz="7200" dirty="0">
                <a:solidFill>
                  <a:srgbClr val="20123B"/>
                </a:solidFill>
                <a:latin typeface="Aharoni" panose="02010803020104030203" pitchFamily="2" charset="-79"/>
              </a:rPr>
              <a:t>g</a:t>
            </a:r>
            <a:endParaRPr lang="en-US" sz="5400" dirty="0">
              <a:solidFill>
                <a:srgbClr val="20123B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" name="صورة 2" descr="صورة تحتوي على الرسومات, دائرة, لقطة شاشة, التصميم&#10;&#10;تم إنشاء الوصف تلقائياً">
            <a:extLst>
              <a:ext uri="{FF2B5EF4-FFF2-40B4-BE49-F238E27FC236}">
                <a16:creationId xmlns:a16="http://schemas.microsoft.com/office/drawing/2014/main" id="{7D3F8873-BFD6-8C13-656D-32F2641F9B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917" y="960182"/>
            <a:ext cx="6545165" cy="6545165"/>
          </a:xfrm>
          <a:prstGeom prst="rect">
            <a:avLst/>
          </a:prstGeom>
        </p:spPr>
      </p:pic>
      <p:sp>
        <p:nvSpPr>
          <p:cNvPr id="9" name="مربع نص 8">
            <a:extLst>
              <a:ext uri="{FF2B5EF4-FFF2-40B4-BE49-F238E27FC236}">
                <a16:creationId xmlns:a16="http://schemas.microsoft.com/office/drawing/2014/main" id="{A4365D90-1A8D-D2CA-FF01-38F5ADB97194}"/>
              </a:ext>
            </a:extLst>
          </p:cNvPr>
          <p:cNvSpPr txBox="1"/>
          <p:nvPr/>
        </p:nvSpPr>
        <p:spPr>
          <a:xfrm>
            <a:off x="3404697" y="2782138"/>
            <a:ext cx="1592973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GB" sz="2400" dirty="0">
                <a:latin typeface="Chalkboard SE" panose="03050602040202020205" pitchFamily="66" charset="0"/>
              </a:rPr>
              <a:t>70 % </a:t>
            </a:r>
          </a:p>
          <a:p>
            <a:pPr algn="ctr"/>
            <a:r>
              <a:rPr lang="en-GB" sz="2400" dirty="0">
                <a:latin typeface="Chalkboard SE" panose="03050602040202020205" pitchFamily="66" charset="0"/>
              </a:rPr>
              <a:t>TRAIN</a:t>
            </a:r>
          </a:p>
        </p:txBody>
      </p: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1187C9F8-6794-6F73-92E2-D609A4D55BCC}"/>
              </a:ext>
            </a:extLst>
          </p:cNvPr>
          <p:cNvSpPr txBox="1"/>
          <p:nvPr/>
        </p:nvSpPr>
        <p:spPr>
          <a:xfrm>
            <a:off x="7750725" y="2782137"/>
            <a:ext cx="1592973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GB" sz="2400" dirty="0">
                <a:latin typeface="Chalkboard SE" panose="03050602040202020205" pitchFamily="66" charset="0"/>
              </a:rPr>
              <a:t>30 % </a:t>
            </a:r>
          </a:p>
          <a:p>
            <a:pPr algn="ctr"/>
            <a:r>
              <a:rPr lang="en-GB" sz="2400" dirty="0">
                <a:latin typeface="Chalkboard SE" panose="03050602040202020205" pitchFamily="66" charset="0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808860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1">
            <a:extLst>
              <a:ext uri="{FF2B5EF4-FFF2-40B4-BE49-F238E27FC236}">
                <a16:creationId xmlns:a16="http://schemas.microsoft.com/office/drawing/2014/main" id="{D01352FC-A127-B85F-C6F2-A8F60C9B0FE8}"/>
              </a:ext>
            </a:extLst>
          </p:cNvPr>
          <p:cNvSpPr/>
          <p:nvPr/>
        </p:nvSpPr>
        <p:spPr>
          <a:xfrm>
            <a:off x="361951" y="0"/>
            <a:ext cx="757402" cy="6857999"/>
          </a:xfrm>
          <a:prstGeom prst="rect">
            <a:avLst/>
          </a:prstGeom>
          <a:pattFill prst="ltDnDiag">
            <a:fgClr>
              <a:srgbClr val="412E3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4078E67-5115-932D-7A44-A7CFB960F53E}"/>
              </a:ext>
            </a:extLst>
          </p:cNvPr>
          <p:cNvSpPr/>
          <p:nvPr/>
        </p:nvSpPr>
        <p:spPr>
          <a:xfrm>
            <a:off x="1" y="1"/>
            <a:ext cx="715324" cy="6857999"/>
          </a:xfrm>
          <a:prstGeom prst="rect">
            <a:avLst/>
          </a:prstGeom>
          <a:solidFill>
            <a:srgbClr val="201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1855D40-5BE3-0EA8-CA1F-BF4F526EF0B6}"/>
              </a:ext>
            </a:extLst>
          </p:cNvPr>
          <p:cNvSpPr txBox="1">
            <a:spLocks/>
          </p:cNvSpPr>
          <p:nvPr/>
        </p:nvSpPr>
        <p:spPr>
          <a:xfrm>
            <a:off x="3108117" y="228882"/>
            <a:ext cx="7937008" cy="2268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 defTabSz="914400" eaLnBrk="1" latinLnBrk="0" hangingPunct="1">
              <a:lnSpc>
                <a:spcPct val="90000"/>
              </a:lnSpc>
              <a:spcBef>
                <a:spcPct val="0"/>
              </a:spcBef>
            </a:pPr>
            <a:r>
              <a:rPr lang="en-US" sz="7200" dirty="0">
                <a:solidFill>
                  <a:srgbClr val="20123B"/>
                </a:solidFill>
                <a:latin typeface="Aharoni" panose="02010803020104030203" pitchFamily="2" charset="-79"/>
              </a:rPr>
              <a:t>A</a:t>
            </a:r>
            <a:r>
              <a:rPr lang="en-GB" sz="7200" dirty="0" err="1">
                <a:solidFill>
                  <a:srgbClr val="20123B"/>
                </a:solidFill>
              </a:rPr>
              <a:t>ccuracy</a:t>
            </a:r>
            <a:r>
              <a:rPr lang="en-GB" sz="7200" dirty="0">
                <a:solidFill>
                  <a:srgbClr val="20123B"/>
                </a:solidFill>
              </a:rPr>
              <a:t>: KNN</a:t>
            </a:r>
            <a:r>
              <a:rPr lang="ar-SA" sz="7200" dirty="0">
                <a:solidFill>
                  <a:srgbClr val="20123B"/>
                </a:solidFill>
              </a:rPr>
              <a:t> </a:t>
            </a:r>
            <a:endParaRPr lang="en-US" sz="5400" dirty="0">
              <a:solidFill>
                <a:srgbClr val="20123B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15" name="جدول 14">
            <a:extLst>
              <a:ext uri="{FF2B5EF4-FFF2-40B4-BE49-F238E27FC236}">
                <a16:creationId xmlns:a16="http://schemas.microsoft.com/office/drawing/2014/main" id="{37924A17-2734-729D-BACE-0F89C0154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631913"/>
              </p:ext>
            </p:extLst>
          </p:nvPr>
        </p:nvGraphicFramePr>
        <p:xfrm>
          <a:off x="2268482" y="2005559"/>
          <a:ext cx="8128000" cy="2497869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52301442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50632221"/>
                    </a:ext>
                  </a:extLst>
                </a:gridCol>
              </a:tblGrid>
              <a:tr h="547375">
                <a:tc>
                  <a:txBody>
                    <a:bodyPr/>
                    <a:lstStyle/>
                    <a:p>
                      <a:pPr algn="ctr"/>
                      <a:r>
                        <a:rPr lang="ar-SA" sz="20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0.8728</a:t>
                      </a:r>
                      <a:endParaRPr lang="en-GB" sz="2000" dirty="0"/>
                    </a:p>
                  </a:txBody>
                  <a:tcPr>
                    <a:solidFill>
                      <a:srgbClr val="20123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28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rPr>
                        <a:t>Accuracy</a:t>
                      </a:r>
                      <a:endParaRPr lang="en-GB" sz="28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>
                    <a:solidFill>
                      <a:srgbClr val="20123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801743"/>
                  </a:ext>
                </a:extLst>
              </a:tr>
              <a:tr h="452153">
                <a:tc>
                  <a:txBody>
                    <a:bodyPr/>
                    <a:lstStyle/>
                    <a:p>
                      <a:pPr algn="ctr"/>
                      <a:r>
                        <a:rPr lang="ar-SA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0.8092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" sz="2800" b="0" i="0" u="none" strike="noStrike" kern="1200" dirty="0">
                          <a:solidFill>
                            <a:srgbClr val="20123B"/>
                          </a:solidFill>
                          <a:effectLst/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rPr>
                        <a:t>Precision</a:t>
                      </a:r>
                      <a:endParaRPr lang="en-GB" sz="2800" b="0" i="0" u="none" strike="noStrike" kern="1200" dirty="0">
                        <a:solidFill>
                          <a:srgbClr val="20123B"/>
                        </a:solidFill>
                        <a:effectLst/>
                        <a:latin typeface="Aharoni" panose="02010803020104030203" pitchFamily="2" charset="-79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352204"/>
                  </a:ext>
                </a:extLst>
              </a:tr>
              <a:tr h="510851">
                <a:tc>
                  <a:txBody>
                    <a:bodyPr/>
                    <a:lstStyle/>
                    <a:p>
                      <a:pPr algn="ctr"/>
                      <a:r>
                        <a:rPr lang="ar-SA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0.8556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" sz="2800" b="0" i="0" u="none" strike="noStrike" kern="1200" dirty="0">
                          <a:solidFill>
                            <a:srgbClr val="20123B"/>
                          </a:solidFill>
                          <a:effectLst/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rPr>
                        <a:t>Recall</a:t>
                      </a:r>
                      <a:endParaRPr lang="en-GB" sz="2800" b="0" i="0" u="none" strike="noStrike" kern="1200" dirty="0">
                        <a:solidFill>
                          <a:srgbClr val="20123B"/>
                        </a:solidFill>
                        <a:effectLst/>
                        <a:latin typeface="Aharoni" panose="02010803020104030203" pitchFamily="2" charset="-79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59696"/>
                  </a:ext>
                </a:extLst>
              </a:tr>
              <a:tr h="914174">
                <a:tc>
                  <a:txBody>
                    <a:bodyPr/>
                    <a:lstStyle/>
                    <a:p>
                      <a:pPr algn="ctr"/>
                      <a:r>
                        <a:rPr lang="ar-SA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0.8318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" sz="2800" b="0" i="0" u="none" strike="noStrike" kern="1200" dirty="0">
                          <a:solidFill>
                            <a:srgbClr val="20123B"/>
                          </a:solidFill>
                          <a:effectLst/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rPr>
                        <a:t>F1-score</a:t>
                      </a:r>
                      <a:endParaRPr lang="en-GB" sz="2800" b="0" i="0" u="none" strike="noStrike" kern="1200" dirty="0">
                        <a:solidFill>
                          <a:srgbClr val="20123B"/>
                        </a:solidFill>
                        <a:effectLst/>
                        <a:latin typeface="Aharoni" panose="02010803020104030203" pitchFamily="2" charset="-79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643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281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</TotalTime>
  <Words>992</Words>
  <Application>Microsoft Macintosh PowerPoint</Application>
  <PresentationFormat>شاشة عريضة</PresentationFormat>
  <Paragraphs>156</Paragraphs>
  <Slides>12</Slides>
  <Notes>12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8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12</vt:i4>
      </vt:variant>
    </vt:vector>
  </HeadingPairs>
  <TitlesOfParts>
    <vt:vector size="21" baseType="lpstr">
      <vt:lpstr>-webkit-standard</vt:lpstr>
      <vt:lpstr>Aharoni</vt:lpstr>
      <vt:lpstr>Arial</vt:lpstr>
      <vt:lpstr>Calibri</vt:lpstr>
      <vt:lpstr>Chalkboard SE</vt:lpstr>
      <vt:lpstr>Segoe UI</vt:lpstr>
      <vt:lpstr>Segoe UI Light</vt:lpstr>
      <vt:lpstr>zeitung</vt:lpstr>
      <vt:lpstr>Office Theme</vt:lpstr>
      <vt:lpstr>Reem Al-balawi  , Waleed Al Ikhwan , Ziyad Qutub   </vt:lpstr>
      <vt:lpstr>عرض تقديمي في PowerPoint</vt:lpstr>
      <vt:lpstr>عرض تقديمي في PowerPoint</vt:lpstr>
      <vt:lpstr>Exploratory Data Analysis (EDA)</vt:lpstr>
      <vt:lpstr>Numerical Data Analysis Using Visualizations</vt:lpstr>
      <vt:lpstr> Box Plot 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goals PPT template</dc:title>
  <dc:creator>it 24slides5</dc:creator>
  <cp:lastModifiedBy>Reem A. Ali Albalawi</cp:lastModifiedBy>
  <cp:revision>18</cp:revision>
  <dcterms:created xsi:type="dcterms:W3CDTF">2021-08-09T09:36:45Z</dcterms:created>
  <dcterms:modified xsi:type="dcterms:W3CDTF">2024-08-07T14:33:43Z</dcterms:modified>
</cp:coreProperties>
</file>