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30251400" cy="42786300"/>
  <p:notesSz cx="6858000" cy="9144000"/>
  <p:embeddedFontLst>
    <p:embeddedFont>
      <p:font typeface="Times New Roman Bold" charset="1" panose="02030802070405020303"/>
      <p:regular r:id="rId7"/>
    </p:embeddedFont>
    <p:embeddedFont>
      <p:font typeface="Arimo" charset="1" panose="020B0604020202020204"/>
      <p:regular r:id="rId8"/>
    </p:embeddedFont>
    <p:embeddedFont>
      <p:font typeface="Arial Bold" charset="1" panose="020B0802020202020204"/>
      <p:regular r:id="rId9"/>
    </p:embeddedFont>
    <p:embeddedFont>
      <p:font typeface="Arial" charset="1" panose="020B0502020202020204"/>
      <p:regular r:id="rId10"/>
    </p:embeddedFont>
    <p:embeddedFont>
      <p:font typeface="Arimo Bold" charset="1" panose="020B0704020202020204"/>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black screen with a black background  Description automatically generated"/>
          <p:cNvSpPr/>
          <p:nvPr/>
        </p:nvSpPr>
        <p:spPr>
          <a:xfrm flipH="false" flipV="false" rot="0">
            <a:off x="0" y="17047"/>
            <a:ext cx="30267275" cy="42760144"/>
          </a:xfrm>
          <a:custGeom>
            <a:avLst/>
            <a:gdLst/>
            <a:ahLst/>
            <a:cxnLst/>
            <a:rect r="r" b="b" t="t" l="l"/>
            <a:pathLst>
              <a:path h="42760144" w="30267275">
                <a:moveTo>
                  <a:pt x="0" y="0"/>
                </a:moveTo>
                <a:lnTo>
                  <a:pt x="30267275" y="0"/>
                </a:lnTo>
                <a:lnTo>
                  <a:pt x="30267275" y="42760144"/>
                </a:lnTo>
                <a:lnTo>
                  <a:pt x="0" y="42760144"/>
                </a:lnTo>
                <a:lnTo>
                  <a:pt x="0" y="0"/>
                </a:lnTo>
                <a:close/>
              </a:path>
            </a:pathLst>
          </a:custGeom>
          <a:blipFill>
            <a:blip r:embed="rId2"/>
            <a:stretch>
              <a:fillRect l="-7" t="0" r="-7" b="0"/>
            </a:stretch>
          </a:blipFill>
        </p:spPr>
      </p:sp>
      <p:grpSp>
        <p:nvGrpSpPr>
          <p:cNvPr name="Group 3" id="3"/>
          <p:cNvGrpSpPr/>
          <p:nvPr/>
        </p:nvGrpSpPr>
        <p:grpSpPr>
          <a:xfrm rot="0">
            <a:off x="1176624" y="8617303"/>
            <a:ext cx="4859022" cy="1218407"/>
            <a:chOff x="0" y="0"/>
            <a:chExt cx="6478696" cy="1624543"/>
          </a:xfrm>
        </p:grpSpPr>
        <p:grpSp>
          <p:nvGrpSpPr>
            <p:cNvPr name="Group 4" id="4"/>
            <p:cNvGrpSpPr/>
            <p:nvPr/>
          </p:nvGrpSpPr>
          <p:grpSpPr>
            <a:xfrm rot="0">
              <a:off x="0" y="0"/>
              <a:ext cx="6478696" cy="1624543"/>
              <a:chOff x="0" y="0"/>
              <a:chExt cx="6478696" cy="1624543"/>
            </a:xfrm>
          </p:grpSpPr>
          <p:sp>
            <p:nvSpPr>
              <p:cNvPr name="Freeform 5" id="5"/>
              <p:cNvSpPr/>
              <p:nvPr/>
            </p:nvSpPr>
            <p:spPr>
              <a:xfrm flipH="false" flipV="false" rot="0">
                <a:off x="0" y="0"/>
                <a:ext cx="6478651" cy="1624523"/>
              </a:xfrm>
              <a:custGeom>
                <a:avLst/>
                <a:gdLst/>
                <a:ahLst/>
                <a:cxnLst/>
                <a:rect r="r" b="b" t="t" l="l"/>
                <a:pathLst>
                  <a:path h="1624523" w="6478651">
                    <a:moveTo>
                      <a:pt x="310388" y="0"/>
                    </a:moveTo>
                    <a:lnTo>
                      <a:pt x="6478651" y="0"/>
                    </a:lnTo>
                    <a:lnTo>
                      <a:pt x="6478651" y="1353769"/>
                    </a:lnTo>
                    <a:cubicBezTo>
                      <a:pt x="6478651" y="1503326"/>
                      <a:pt x="6339713" y="1624523"/>
                      <a:pt x="6168263" y="1624523"/>
                    </a:cubicBezTo>
                    <a:lnTo>
                      <a:pt x="0" y="1624523"/>
                    </a:lnTo>
                    <a:lnTo>
                      <a:pt x="0" y="270754"/>
                    </a:lnTo>
                    <a:cubicBezTo>
                      <a:pt x="0" y="121197"/>
                      <a:pt x="138938" y="0"/>
                      <a:pt x="310388" y="0"/>
                    </a:cubicBezTo>
                    <a:close/>
                  </a:path>
                </a:pathLst>
              </a:custGeom>
              <a:solidFill>
                <a:srgbClr val="22275E"/>
              </a:solidFill>
            </p:spPr>
          </p:sp>
        </p:grpSp>
        <p:sp>
          <p:nvSpPr>
            <p:cNvPr name="TextBox 6" id="6"/>
            <p:cNvSpPr txBox="true"/>
            <p:nvPr/>
          </p:nvSpPr>
          <p:spPr>
            <a:xfrm rot="0">
              <a:off x="4573" y="139171"/>
              <a:ext cx="6234856" cy="1231900"/>
            </a:xfrm>
            <a:prstGeom prst="rect">
              <a:avLst/>
            </a:prstGeom>
          </p:spPr>
          <p:txBody>
            <a:bodyPr anchor="t" rtlCol="false" tIns="0" lIns="0" bIns="0" rIns="0">
              <a:spAutoFit/>
            </a:bodyPr>
            <a:lstStyle/>
            <a:p>
              <a:pPr algn="ctr">
                <a:lnSpc>
                  <a:spcPts val="6600"/>
                </a:lnSpc>
              </a:pPr>
              <a:r>
                <a:rPr lang="en-US" sz="5500" b="true">
                  <a:solidFill>
                    <a:srgbClr val="FFFFFF"/>
                  </a:solidFill>
                  <a:latin typeface="Times New Roman Bold"/>
                  <a:ea typeface="Times New Roman Bold"/>
                  <a:cs typeface="Times New Roman Bold"/>
                  <a:sym typeface="Times New Roman Bold"/>
                </a:rPr>
                <a:t>Abstract:</a:t>
              </a:r>
            </a:p>
          </p:txBody>
        </p:sp>
      </p:grpSp>
      <p:grpSp>
        <p:nvGrpSpPr>
          <p:cNvPr name="Group 7" id="7"/>
          <p:cNvGrpSpPr/>
          <p:nvPr/>
        </p:nvGrpSpPr>
        <p:grpSpPr>
          <a:xfrm rot="0">
            <a:off x="15417165" y="17586847"/>
            <a:ext cx="6422921" cy="1218407"/>
            <a:chOff x="0" y="0"/>
            <a:chExt cx="8563895" cy="1624543"/>
          </a:xfrm>
        </p:grpSpPr>
        <p:grpSp>
          <p:nvGrpSpPr>
            <p:cNvPr name="Group 8" id="8"/>
            <p:cNvGrpSpPr/>
            <p:nvPr/>
          </p:nvGrpSpPr>
          <p:grpSpPr>
            <a:xfrm rot="0">
              <a:off x="0" y="0"/>
              <a:ext cx="8563895" cy="1624543"/>
              <a:chOff x="0" y="0"/>
              <a:chExt cx="8563895" cy="1624543"/>
            </a:xfrm>
          </p:grpSpPr>
          <p:sp>
            <p:nvSpPr>
              <p:cNvPr name="Freeform 9" id="9"/>
              <p:cNvSpPr/>
              <p:nvPr/>
            </p:nvSpPr>
            <p:spPr>
              <a:xfrm flipH="false" flipV="false" rot="0">
                <a:off x="0" y="0"/>
                <a:ext cx="8563864" cy="1624523"/>
              </a:xfrm>
              <a:custGeom>
                <a:avLst/>
                <a:gdLst/>
                <a:ahLst/>
                <a:cxnLst/>
                <a:rect r="r" b="b" t="t" l="l"/>
                <a:pathLst>
                  <a:path h="1624523" w="8563864">
                    <a:moveTo>
                      <a:pt x="310388" y="0"/>
                    </a:moveTo>
                    <a:lnTo>
                      <a:pt x="8563864" y="0"/>
                    </a:lnTo>
                    <a:lnTo>
                      <a:pt x="8563864" y="1353769"/>
                    </a:lnTo>
                    <a:cubicBezTo>
                      <a:pt x="8563864" y="1503326"/>
                      <a:pt x="8424926" y="1624523"/>
                      <a:pt x="8253476" y="1624523"/>
                    </a:cubicBezTo>
                    <a:lnTo>
                      <a:pt x="0" y="1624523"/>
                    </a:lnTo>
                    <a:lnTo>
                      <a:pt x="0" y="270754"/>
                    </a:lnTo>
                    <a:cubicBezTo>
                      <a:pt x="0" y="121197"/>
                      <a:pt x="138938" y="0"/>
                      <a:pt x="310388" y="0"/>
                    </a:cubicBezTo>
                    <a:close/>
                  </a:path>
                </a:pathLst>
              </a:custGeom>
              <a:solidFill>
                <a:srgbClr val="22275E"/>
              </a:solidFill>
            </p:spPr>
          </p:sp>
        </p:grpSp>
        <p:sp>
          <p:nvSpPr>
            <p:cNvPr name="TextBox 10" id="10"/>
            <p:cNvSpPr txBox="true"/>
            <p:nvPr/>
          </p:nvSpPr>
          <p:spPr>
            <a:xfrm rot="0">
              <a:off x="816115" y="139171"/>
              <a:ext cx="6931664" cy="1231900"/>
            </a:xfrm>
            <a:prstGeom prst="rect">
              <a:avLst/>
            </a:prstGeom>
          </p:spPr>
          <p:txBody>
            <a:bodyPr anchor="t" rtlCol="false" tIns="0" lIns="0" bIns="0" rIns="0">
              <a:spAutoFit/>
            </a:bodyPr>
            <a:lstStyle/>
            <a:p>
              <a:pPr algn="ctr">
                <a:lnSpc>
                  <a:spcPts val="6600"/>
                </a:lnSpc>
              </a:pPr>
              <a:r>
                <a:rPr lang="en-US" sz="5500" b="true">
                  <a:solidFill>
                    <a:srgbClr val="FFFFFF"/>
                  </a:solidFill>
                  <a:latin typeface="Times New Roman Bold"/>
                  <a:ea typeface="Times New Roman Bold"/>
                  <a:cs typeface="Times New Roman Bold"/>
                  <a:sym typeface="Times New Roman Bold"/>
                </a:rPr>
                <a:t>Main Results: </a:t>
              </a:r>
            </a:p>
          </p:txBody>
        </p:sp>
      </p:grpSp>
      <p:grpSp>
        <p:nvGrpSpPr>
          <p:cNvPr name="Group 11" id="11"/>
          <p:cNvGrpSpPr/>
          <p:nvPr/>
        </p:nvGrpSpPr>
        <p:grpSpPr>
          <a:xfrm rot="0">
            <a:off x="15417165" y="36270928"/>
            <a:ext cx="6718434" cy="1569660"/>
            <a:chOff x="0" y="0"/>
            <a:chExt cx="8957912" cy="2092880"/>
          </a:xfrm>
        </p:grpSpPr>
        <p:grpSp>
          <p:nvGrpSpPr>
            <p:cNvPr name="Group 12" id="12"/>
            <p:cNvGrpSpPr/>
            <p:nvPr/>
          </p:nvGrpSpPr>
          <p:grpSpPr>
            <a:xfrm rot="0">
              <a:off x="111498" y="0"/>
              <a:ext cx="8846415" cy="2092880"/>
              <a:chOff x="0" y="0"/>
              <a:chExt cx="8846415" cy="2092880"/>
            </a:xfrm>
          </p:grpSpPr>
          <p:sp>
            <p:nvSpPr>
              <p:cNvPr name="Freeform 13" id="13"/>
              <p:cNvSpPr/>
              <p:nvPr/>
            </p:nvSpPr>
            <p:spPr>
              <a:xfrm flipH="false" flipV="false" rot="0">
                <a:off x="0" y="0"/>
                <a:ext cx="8846423" cy="2092960"/>
              </a:xfrm>
              <a:custGeom>
                <a:avLst/>
                <a:gdLst/>
                <a:ahLst/>
                <a:cxnLst/>
                <a:rect r="r" b="b" t="t" l="l"/>
                <a:pathLst>
                  <a:path h="2092960" w="8846423">
                    <a:moveTo>
                      <a:pt x="286017" y="0"/>
                    </a:moveTo>
                    <a:lnTo>
                      <a:pt x="8846423" y="0"/>
                    </a:lnTo>
                    <a:lnTo>
                      <a:pt x="8846423" y="1744091"/>
                    </a:lnTo>
                    <a:cubicBezTo>
                      <a:pt x="8846423" y="1936750"/>
                      <a:pt x="8718355" y="2092960"/>
                      <a:pt x="8560405" y="2092960"/>
                    </a:cubicBezTo>
                    <a:lnTo>
                      <a:pt x="0" y="2092960"/>
                    </a:lnTo>
                    <a:lnTo>
                      <a:pt x="0" y="348869"/>
                    </a:lnTo>
                    <a:cubicBezTo>
                      <a:pt x="0" y="156210"/>
                      <a:pt x="128067" y="0"/>
                      <a:pt x="286017" y="0"/>
                    </a:cubicBezTo>
                    <a:close/>
                  </a:path>
                </a:pathLst>
              </a:custGeom>
              <a:solidFill>
                <a:srgbClr val="22275E"/>
              </a:solidFill>
            </p:spPr>
          </p:sp>
        </p:grpSp>
        <p:sp>
          <p:nvSpPr>
            <p:cNvPr name="TextBox 14" id="14"/>
            <p:cNvSpPr txBox="true"/>
            <p:nvPr/>
          </p:nvSpPr>
          <p:spPr>
            <a:xfrm rot="0">
              <a:off x="0" y="264695"/>
              <a:ext cx="8644617" cy="1231900"/>
            </a:xfrm>
            <a:prstGeom prst="rect">
              <a:avLst/>
            </a:prstGeom>
          </p:spPr>
          <p:txBody>
            <a:bodyPr anchor="t" rtlCol="false" tIns="0" lIns="0" bIns="0" rIns="0">
              <a:spAutoFit/>
            </a:bodyPr>
            <a:lstStyle/>
            <a:p>
              <a:pPr algn="ctr">
                <a:lnSpc>
                  <a:spcPts val="6600"/>
                </a:lnSpc>
              </a:pPr>
              <a:r>
                <a:rPr lang="en-US" sz="5500" b="true">
                  <a:solidFill>
                    <a:srgbClr val="FFFFFF"/>
                  </a:solidFill>
                  <a:latin typeface="Times New Roman Bold"/>
                  <a:ea typeface="Times New Roman Bold"/>
                  <a:cs typeface="Times New Roman Bold"/>
                  <a:sym typeface="Times New Roman Bold"/>
                </a:rPr>
                <a:t>Recommendations:</a:t>
              </a:r>
            </a:p>
          </p:txBody>
        </p:sp>
      </p:grpSp>
      <p:grpSp>
        <p:nvGrpSpPr>
          <p:cNvPr name="Group 15" id="15"/>
          <p:cNvGrpSpPr/>
          <p:nvPr/>
        </p:nvGrpSpPr>
        <p:grpSpPr>
          <a:xfrm rot="0">
            <a:off x="1229491" y="23444325"/>
            <a:ext cx="6422921" cy="1218407"/>
            <a:chOff x="0" y="0"/>
            <a:chExt cx="8563895" cy="1624543"/>
          </a:xfrm>
        </p:grpSpPr>
        <p:grpSp>
          <p:nvGrpSpPr>
            <p:cNvPr name="Group 16" id="16"/>
            <p:cNvGrpSpPr/>
            <p:nvPr/>
          </p:nvGrpSpPr>
          <p:grpSpPr>
            <a:xfrm rot="0">
              <a:off x="0" y="0"/>
              <a:ext cx="8563895" cy="1624543"/>
              <a:chOff x="0" y="0"/>
              <a:chExt cx="8563895" cy="1624543"/>
            </a:xfrm>
          </p:grpSpPr>
          <p:sp>
            <p:nvSpPr>
              <p:cNvPr name="Freeform 17" id="17"/>
              <p:cNvSpPr/>
              <p:nvPr/>
            </p:nvSpPr>
            <p:spPr>
              <a:xfrm flipH="false" flipV="false" rot="0">
                <a:off x="0" y="0"/>
                <a:ext cx="8563864" cy="1624523"/>
              </a:xfrm>
              <a:custGeom>
                <a:avLst/>
                <a:gdLst/>
                <a:ahLst/>
                <a:cxnLst/>
                <a:rect r="r" b="b" t="t" l="l"/>
                <a:pathLst>
                  <a:path h="1624523" w="8563864">
                    <a:moveTo>
                      <a:pt x="310388" y="0"/>
                    </a:moveTo>
                    <a:lnTo>
                      <a:pt x="8563864" y="0"/>
                    </a:lnTo>
                    <a:lnTo>
                      <a:pt x="8563864" y="1353769"/>
                    </a:lnTo>
                    <a:cubicBezTo>
                      <a:pt x="8563864" y="1503326"/>
                      <a:pt x="8424926" y="1624523"/>
                      <a:pt x="8253476" y="1624523"/>
                    </a:cubicBezTo>
                    <a:lnTo>
                      <a:pt x="0" y="1624523"/>
                    </a:lnTo>
                    <a:lnTo>
                      <a:pt x="0" y="270754"/>
                    </a:lnTo>
                    <a:cubicBezTo>
                      <a:pt x="0" y="121197"/>
                      <a:pt x="138938" y="0"/>
                      <a:pt x="310388" y="0"/>
                    </a:cubicBezTo>
                    <a:close/>
                  </a:path>
                </a:pathLst>
              </a:custGeom>
              <a:solidFill>
                <a:srgbClr val="22275E"/>
              </a:solidFill>
            </p:spPr>
          </p:sp>
        </p:grpSp>
        <p:sp>
          <p:nvSpPr>
            <p:cNvPr name="TextBox 18" id="18"/>
            <p:cNvSpPr txBox="true"/>
            <p:nvPr/>
          </p:nvSpPr>
          <p:spPr>
            <a:xfrm rot="0">
              <a:off x="945441" y="139171"/>
              <a:ext cx="6673012" cy="1231900"/>
            </a:xfrm>
            <a:prstGeom prst="rect">
              <a:avLst/>
            </a:prstGeom>
          </p:spPr>
          <p:txBody>
            <a:bodyPr anchor="t" rtlCol="false" tIns="0" lIns="0" bIns="0" rIns="0">
              <a:spAutoFit/>
            </a:bodyPr>
            <a:lstStyle/>
            <a:p>
              <a:pPr algn="l">
                <a:lnSpc>
                  <a:spcPts val="6600"/>
                </a:lnSpc>
              </a:pPr>
              <a:r>
                <a:rPr lang="en-US" sz="5500" b="true">
                  <a:solidFill>
                    <a:srgbClr val="FFFFFF"/>
                  </a:solidFill>
                  <a:latin typeface="Times New Roman Bold"/>
                  <a:ea typeface="Times New Roman Bold"/>
                  <a:cs typeface="Times New Roman Bold"/>
                  <a:sym typeface="Times New Roman Bold"/>
                </a:rPr>
                <a:t>Methodology:</a:t>
              </a:r>
            </a:p>
          </p:txBody>
        </p:sp>
      </p:grpSp>
      <p:grpSp>
        <p:nvGrpSpPr>
          <p:cNvPr name="Group 19" id="19"/>
          <p:cNvGrpSpPr/>
          <p:nvPr/>
        </p:nvGrpSpPr>
        <p:grpSpPr>
          <a:xfrm rot="0">
            <a:off x="1148049" y="15207810"/>
            <a:ext cx="5744965" cy="1396763"/>
            <a:chOff x="0" y="0"/>
            <a:chExt cx="7659953" cy="1862351"/>
          </a:xfrm>
        </p:grpSpPr>
        <p:grpSp>
          <p:nvGrpSpPr>
            <p:cNvPr name="Group 20" id="20"/>
            <p:cNvGrpSpPr/>
            <p:nvPr/>
          </p:nvGrpSpPr>
          <p:grpSpPr>
            <a:xfrm rot="0">
              <a:off x="103388" y="0"/>
              <a:ext cx="7453177" cy="1862351"/>
              <a:chOff x="0" y="0"/>
              <a:chExt cx="7453177" cy="1862351"/>
            </a:xfrm>
          </p:grpSpPr>
          <p:sp>
            <p:nvSpPr>
              <p:cNvPr name="Freeform 21" id="21"/>
              <p:cNvSpPr/>
              <p:nvPr/>
            </p:nvSpPr>
            <p:spPr>
              <a:xfrm flipH="false" flipV="false" rot="0">
                <a:off x="0" y="0"/>
                <a:ext cx="7453122" cy="1862328"/>
              </a:xfrm>
              <a:custGeom>
                <a:avLst/>
                <a:gdLst/>
                <a:ahLst/>
                <a:cxnLst/>
                <a:rect r="r" b="b" t="t" l="l"/>
                <a:pathLst>
                  <a:path h="1862328" w="7453122">
                    <a:moveTo>
                      <a:pt x="310388" y="0"/>
                    </a:moveTo>
                    <a:lnTo>
                      <a:pt x="7453122" y="0"/>
                    </a:lnTo>
                    <a:lnTo>
                      <a:pt x="7453122" y="1551940"/>
                    </a:lnTo>
                    <a:cubicBezTo>
                      <a:pt x="7453122" y="1723390"/>
                      <a:pt x="7314184" y="1862328"/>
                      <a:pt x="7142734" y="1862328"/>
                    </a:cubicBezTo>
                    <a:lnTo>
                      <a:pt x="0" y="1862328"/>
                    </a:lnTo>
                    <a:lnTo>
                      <a:pt x="0" y="310388"/>
                    </a:lnTo>
                    <a:cubicBezTo>
                      <a:pt x="0" y="138938"/>
                      <a:pt x="138938" y="0"/>
                      <a:pt x="310388" y="0"/>
                    </a:cubicBezTo>
                    <a:close/>
                  </a:path>
                </a:pathLst>
              </a:custGeom>
              <a:solidFill>
                <a:srgbClr val="22275E"/>
              </a:solidFill>
            </p:spPr>
          </p:sp>
        </p:grpSp>
        <p:sp>
          <p:nvSpPr>
            <p:cNvPr name="TextBox 22" id="22"/>
            <p:cNvSpPr txBox="true"/>
            <p:nvPr/>
          </p:nvSpPr>
          <p:spPr>
            <a:xfrm rot="0">
              <a:off x="0" y="139171"/>
              <a:ext cx="7659953" cy="1231900"/>
            </a:xfrm>
            <a:prstGeom prst="rect">
              <a:avLst/>
            </a:prstGeom>
          </p:spPr>
          <p:txBody>
            <a:bodyPr anchor="t" rtlCol="false" tIns="0" lIns="0" bIns="0" rIns="0">
              <a:spAutoFit/>
            </a:bodyPr>
            <a:lstStyle/>
            <a:p>
              <a:pPr algn="ctr">
                <a:lnSpc>
                  <a:spcPts val="6600"/>
                </a:lnSpc>
              </a:pPr>
              <a:r>
                <a:rPr lang="en-US" sz="5500" b="true">
                  <a:solidFill>
                    <a:srgbClr val="FFFFFF"/>
                  </a:solidFill>
                  <a:latin typeface="Times New Roman Bold"/>
                  <a:ea typeface="Times New Roman Bold"/>
                  <a:cs typeface="Times New Roman Bold"/>
                  <a:sym typeface="Times New Roman Bold"/>
                </a:rPr>
                <a:t>Introduction:</a:t>
              </a:r>
            </a:p>
          </p:txBody>
        </p:sp>
      </p:grpSp>
      <p:grpSp>
        <p:nvGrpSpPr>
          <p:cNvPr name="Group 23" id="23"/>
          <p:cNvGrpSpPr/>
          <p:nvPr/>
        </p:nvGrpSpPr>
        <p:grpSpPr>
          <a:xfrm rot="0">
            <a:off x="1268063" y="29196632"/>
            <a:ext cx="4634482" cy="1218407"/>
            <a:chOff x="0" y="0"/>
            <a:chExt cx="6179309" cy="1624543"/>
          </a:xfrm>
        </p:grpSpPr>
        <p:grpSp>
          <p:nvGrpSpPr>
            <p:cNvPr name="Group 24" id="24"/>
            <p:cNvGrpSpPr/>
            <p:nvPr/>
          </p:nvGrpSpPr>
          <p:grpSpPr>
            <a:xfrm rot="0">
              <a:off x="0" y="0"/>
              <a:ext cx="6179309" cy="1624543"/>
              <a:chOff x="0" y="0"/>
              <a:chExt cx="6179309" cy="1624543"/>
            </a:xfrm>
          </p:grpSpPr>
          <p:sp>
            <p:nvSpPr>
              <p:cNvPr name="Freeform 25" id="25"/>
              <p:cNvSpPr/>
              <p:nvPr/>
            </p:nvSpPr>
            <p:spPr>
              <a:xfrm flipH="false" flipV="false" rot="0">
                <a:off x="0" y="0"/>
                <a:ext cx="6179312" cy="1624523"/>
              </a:xfrm>
              <a:custGeom>
                <a:avLst/>
                <a:gdLst/>
                <a:ahLst/>
                <a:cxnLst/>
                <a:rect r="r" b="b" t="t" l="l"/>
                <a:pathLst>
                  <a:path h="1624523" w="6179312">
                    <a:moveTo>
                      <a:pt x="310388" y="0"/>
                    </a:moveTo>
                    <a:lnTo>
                      <a:pt x="6179312" y="0"/>
                    </a:lnTo>
                    <a:lnTo>
                      <a:pt x="6179312" y="1353769"/>
                    </a:lnTo>
                    <a:cubicBezTo>
                      <a:pt x="6179312" y="1503326"/>
                      <a:pt x="6040374" y="1624523"/>
                      <a:pt x="5868924" y="1624523"/>
                    </a:cubicBezTo>
                    <a:lnTo>
                      <a:pt x="0" y="1624523"/>
                    </a:lnTo>
                    <a:lnTo>
                      <a:pt x="0" y="270754"/>
                    </a:lnTo>
                    <a:cubicBezTo>
                      <a:pt x="0" y="121197"/>
                      <a:pt x="138938" y="0"/>
                      <a:pt x="310388" y="0"/>
                    </a:cubicBezTo>
                    <a:close/>
                  </a:path>
                </a:pathLst>
              </a:custGeom>
              <a:solidFill>
                <a:srgbClr val="22275E"/>
              </a:solidFill>
            </p:spPr>
          </p:sp>
        </p:grpSp>
        <p:sp>
          <p:nvSpPr>
            <p:cNvPr name="TextBox 26" id="26"/>
            <p:cNvSpPr txBox="true"/>
            <p:nvPr/>
          </p:nvSpPr>
          <p:spPr>
            <a:xfrm rot="0">
              <a:off x="121920" y="139171"/>
              <a:ext cx="5935469" cy="1231900"/>
            </a:xfrm>
            <a:prstGeom prst="rect">
              <a:avLst/>
            </a:prstGeom>
          </p:spPr>
          <p:txBody>
            <a:bodyPr anchor="t" rtlCol="false" tIns="0" lIns="0" bIns="0" rIns="0">
              <a:spAutoFit/>
            </a:bodyPr>
            <a:lstStyle/>
            <a:p>
              <a:pPr algn="ctr">
                <a:lnSpc>
                  <a:spcPts val="6600"/>
                </a:lnSpc>
              </a:pPr>
              <a:r>
                <a:rPr lang="en-US" sz="5500" b="true">
                  <a:solidFill>
                    <a:srgbClr val="FFFFFF"/>
                  </a:solidFill>
                  <a:latin typeface="Times New Roman Bold"/>
                  <a:ea typeface="Times New Roman Bold"/>
                  <a:cs typeface="Times New Roman Bold"/>
                  <a:sym typeface="Times New Roman Bold"/>
                </a:rPr>
                <a:t>Objectives: </a:t>
              </a:r>
            </a:p>
          </p:txBody>
        </p:sp>
      </p:grpSp>
      <p:grpSp>
        <p:nvGrpSpPr>
          <p:cNvPr name="Group 27" id="27"/>
          <p:cNvGrpSpPr/>
          <p:nvPr/>
        </p:nvGrpSpPr>
        <p:grpSpPr>
          <a:xfrm rot="0">
            <a:off x="1268063" y="34929889"/>
            <a:ext cx="7321894" cy="1406693"/>
            <a:chOff x="0" y="0"/>
            <a:chExt cx="9762525" cy="1875591"/>
          </a:xfrm>
        </p:grpSpPr>
        <p:grpSp>
          <p:nvGrpSpPr>
            <p:cNvPr name="Group 28" id="28"/>
            <p:cNvGrpSpPr/>
            <p:nvPr/>
          </p:nvGrpSpPr>
          <p:grpSpPr>
            <a:xfrm rot="0">
              <a:off x="0" y="0"/>
              <a:ext cx="9762525" cy="1875591"/>
              <a:chOff x="0" y="0"/>
              <a:chExt cx="9762525" cy="1875591"/>
            </a:xfrm>
          </p:grpSpPr>
          <p:sp>
            <p:nvSpPr>
              <p:cNvPr name="Freeform 29" id="29"/>
              <p:cNvSpPr/>
              <p:nvPr/>
            </p:nvSpPr>
            <p:spPr>
              <a:xfrm flipH="false" flipV="false" rot="0">
                <a:off x="0" y="0"/>
                <a:ext cx="9762490" cy="1875671"/>
              </a:xfrm>
              <a:custGeom>
                <a:avLst/>
                <a:gdLst/>
                <a:ahLst/>
                <a:cxnLst/>
                <a:rect r="r" b="b" t="t" l="l"/>
                <a:pathLst>
                  <a:path h="1875671" w="9762490">
                    <a:moveTo>
                      <a:pt x="348869" y="0"/>
                    </a:moveTo>
                    <a:lnTo>
                      <a:pt x="9762490" y="0"/>
                    </a:lnTo>
                    <a:lnTo>
                      <a:pt x="9762490" y="1563014"/>
                    </a:lnTo>
                    <a:cubicBezTo>
                      <a:pt x="9762490" y="1735671"/>
                      <a:pt x="9606280" y="1875671"/>
                      <a:pt x="9413622" y="1875671"/>
                    </a:cubicBezTo>
                    <a:lnTo>
                      <a:pt x="0" y="1875671"/>
                    </a:lnTo>
                    <a:lnTo>
                      <a:pt x="0" y="312648"/>
                    </a:lnTo>
                    <a:cubicBezTo>
                      <a:pt x="0" y="139992"/>
                      <a:pt x="156210" y="0"/>
                      <a:pt x="348869" y="0"/>
                    </a:cubicBezTo>
                    <a:close/>
                  </a:path>
                </a:pathLst>
              </a:custGeom>
              <a:solidFill>
                <a:srgbClr val="22275E"/>
              </a:solidFill>
            </p:spPr>
          </p:sp>
        </p:grpSp>
        <p:sp>
          <p:nvSpPr>
            <p:cNvPr name="TextBox 30" id="30"/>
            <p:cNvSpPr txBox="true"/>
            <p:nvPr/>
          </p:nvSpPr>
          <p:spPr>
            <a:xfrm rot="0">
              <a:off x="121920" y="264695"/>
              <a:ext cx="9621909" cy="1231900"/>
            </a:xfrm>
            <a:prstGeom prst="rect">
              <a:avLst/>
            </a:prstGeom>
          </p:spPr>
          <p:txBody>
            <a:bodyPr anchor="t" rtlCol="false" tIns="0" lIns="0" bIns="0" rIns="0">
              <a:spAutoFit/>
            </a:bodyPr>
            <a:lstStyle/>
            <a:p>
              <a:pPr algn="ctr">
                <a:lnSpc>
                  <a:spcPts val="6600"/>
                </a:lnSpc>
              </a:pPr>
              <a:r>
                <a:rPr lang="en-US" sz="5500" b="true">
                  <a:solidFill>
                    <a:srgbClr val="FFFFFF"/>
                  </a:solidFill>
                  <a:latin typeface="Times New Roman Bold"/>
                  <a:ea typeface="Times New Roman Bold"/>
                  <a:cs typeface="Times New Roman Bold"/>
                  <a:sym typeface="Times New Roman Bold"/>
                </a:rPr>
                <a:t>Technologies Used:</a:t>
              </a:r>
            </a:p>
          </p:txBody>
        </p:sp>
      </p:grpSp>
      <p:grpSp>
        <p:nvGrpSpPr>
          <p:cNvPr name="Group 31" id="31"/>
          <p:cNvGrpSpPr/>
          <p:nvPr/>
        </p:nvGrpSpPr>
        <p:grpSpPr>
          <a:xfrm rot="0">
            <a:off x="15417622" y="30515966"/>
            <a:ext cx="5626549" cy="1218407"/>
            <a:chOff x="0" y="0"/>
            <a:chExt cx="7502065" cy="1624543"/>
          </a:xfrm>
        </p:grpSpPr>
        <p:grpSp>
          <p:nvGrpSpPr>
            <p:cNvPr name="Group 32" id="32"/>
            <p:cNvGrpSpPr/>
            <p:nvPr/>
          </p:nvGrpSpPr>
          <p:grpSpPr>
            <a:xfrm rot="0">
              <a:off x="0" y="0"/>
              <a:ext cx="7502065" cy="1624543"/>
              <a:chOff x="0" y="0"/>
              <a:chExt cx="7502065" cy="1624543"/>
            </a:xfrm>
          </p:grpSpPr>
          <p:sp>
            <p:nvSpPr>
              <p:cNvPr name="Freeform 33" id="33"/>
              <p:cNvSpPr/>
              <p:nvPr/>
            </p:nvSpPr>
            <p:spPr>
              <a:xfrm flipH="false" flipV="false" rot="0">
                <a:off x="0" y="0"/>
                <a:ext cx="7502017" cy="1624523"/>
              </a:xfrm>
              <a:custGeom>
                <a:avLst/>
                <a:gdLst/>
                <a:ahLst/>
                <a:cxnLst/>
                <a:rect r="r" b="b" t="t" l="l"/>
                <a:pathLst>
                  <a:path h="1624523" w="7502017">
                    <a:moveTo>
                      <a:pt x="310388" y="0"/>
                    </a:moveTo>
                    <a:lnTo>
                      <a:pt x="7502017" y="0"/>
                    </a:lnTo>
                    <a:lnTo>
                      <a:pt x="7502017" y="1353769"/>
                    </a:lnTo>
                    <a:cubicBezTo>
                      <a:pt x="7502017" y="1503326"/>
                      <a:pt x="7363079" y="1624523"/>
                      <a:pt x="7191629" y="1624523"/>
                    </a:cubicBezTo>
                    <a:lnTo>
                      <a:pt x="0" y="1624523"/>
                    </a:lnTo>
                    <a:lnTo>
                      <a:pt x="0" y="270754"/>
                    </a:lnTo>
                    <a:cubicBezTo>
                      <a:pt x="0" y="121197"/>
                      <a:pt x="138938" y="0"/>
                      <a:pt x="310388" y="0"/>
                    </a:cubicBezTo>
                    <a:close/>
                  </a:path>
                </a:pathLst>
              </a:custGeom>
              <a:solidFill>
                <a:srgbClr val="22275E"/>
              </a:solidFill>
            </p:spPr>
          </p:sp>
        </p:grpSp>
        <p:sp>
          <p:nvSpPr>
            <p:cNvPr name="TextBox 34" id="34"/>
            <p:cNvSpPr txBox="true"/>
            <p:nvPr/>
          </p:nvSpPr>
          <p:spPr>
            <a:xfrm rot="0">
              <a:off x="121921" y="139171"/>
              <a:ext cx="7258224" cy="1231900"/>
            </a:xfrm>
            <a:prstGeom prst="rect">
              <a:avLst/>
            </a:prstGeom>
          </p:spPr>
          <p:txBody>
            <a:bodyPr anchor="t" rtlCol="false" tIns="0" lIns="0" bIns="0" rIns="0">
              <a:spAutoFit/>
            </a:bodyPr>
            <a:lstStyle/>
            <a:p>
              <a:pPr algn="ctr">
                <a:lnSpc>
                  <a:spcPts val="6600"/>
                </a:lnSpc>
              </a:pPr>
              <a:r>
                <a:rPr lang="en-US" sz="5500" b="true">
                  <a:solidFill>
                    <a:srgbClr val="FFFFFF"/>
                  </a:solidFill>
                  <a:latin typeface="Times New Roman Bold"/>
                  <a:ea typeface="Times New Roman Bold"/>
                  <a:cs typeface="Times New Roman Bold"/>
                  <a:sym typeface="Times New Roman Bold"/>
                </a:rPr>
                <a:t>Conclusion:</a:t>
              </a:r>
            </a:p>
          </p:txBody>
        </p:sp>
      </p:grpSp>
      <p:sp>
        <p:nvSpPr>
          <p:cNvPr name="Freeform 35" id="35"/>
          <p:cNvSpPr/>
          <p:nvPr/>
        </p:nvSpPr>
        <p:spPr>
          <a:xfrm flipH="false" flipV="false" rot="0">
            <a:off x="15417622" y="24129729"/>
            <a:ext cx="6515586" cy="5766294"/>
          </a:xfrm>
          <a:custGeom>
            <a:avLst/>
            <a:gdLst/>
            <a:ahLst/>
            <a:cxnLst/>
            <a:rect r="r" b="b" t="t" l="l"/>
            <a:pathLst>
              <a:path h="5766294" w="6515586">
                <a:moveTo>
                  <a:pt x="0" y="0"/>
                </a:moveTo>
                <a:lnTo>
                  <a:pt x="6515587" y="0"/>
                </a:lnTo>
                <a:lnTo>
                  <a:pt x="6515587" y="5766293"/>
                </a:lnTo>
                <a:lnTo>
                  <a:pt x="0" y="5766293"/>
                </a:lnTo>
                <a:lnTo>
                  <a:pt x="0" y="0"/>
                </a:lnTo>
                <a:close/>
              </a:path>
            </a:pathLst>
          </a:custGeom>
          <a:blipFill>
            <a:blip r:embed="rId3"/>
            <a:stretch>
              <a:fillRect l="0" t="0" r="0" b="0"/>
            </a:stretch>
          </a:blipFill>
        </p:spPr>
      </p:sp>
      <p:sp>
        <p:nvSpPr>
          <p:cNvPr name="Freeform 36" id="36"/>
          <p:cNvSpPr/>
          <p:nvPr/>
        </p:nvSpPr>
        <p:spPr>
          <a:xfrm flipH="false" flipV="false" rot="0">
            <a:off x="22450785" y="24129729"/>
            <a:ext cx="6580649" cy="5766294"/>
          </a:xfrm>
          <a:custGeom>
            <a:avLst/>
            <a:gdLst/>
            <a:ahLst/>
            <a:cxnLst/>
            <a:rect r="r" b="b" t="t" l="l"/>
            <a:pathLst>
              <a:path h="5766294" w="6580649">
                <a:moveTo>
                  <a:pt x="0" y="0"/>
                </a:moveTo>
                <a:lnTo>
                  <a:pt x="6580649" y="0"/>
                </a:lnTo>
                <a:lnTo>
                  <a:pt x="6580649" y="5766293"/>
                </a:lnTo>
                <a:lnTo>
                  <a:pt x="0" y="5766293"/>
                </a:lnTo>
                <a:lnTo>
                  <a:pt x="0" y="0"/>
                </a:lnTo>
                <a:close/>
              </a:path>
            </a:pathLst>
          </a:custGeom>
          <a:blipFill>
            <a:blip r:embed="rId4"/>
            <a:stretch>
              <a:fillRect l="0" t="0" r="0" b="0"/>
            </a:stretch>
          </a:blipFill>
        </p:spPr>
      </p:sp>
      <p:grpSp>
        <p:nvGrpSpPr>
          <p:cNvPr name="Group 37" id="37"/>
          <p:cNvGrpSpPr/>
          <p:nvPr/>
        </p:nvGrpSpPr>
        <p:grpSpPr>
          <a:xfrm rot="0">
            <a:off x="15417165" y="8617304"/>
            <a:ext cx="7359815" cy="1218407"/>
            <a:chOff x="0" y="0"/>
            <a:chExt cx="9813087" cy="1624543"/>
          </a:xfrm>
        </p:grpSpPr>
        <p:sp>
          <p:nvSpPr>
            <p:cNvPr name="Freeform 38" id="38"/>
            <p:cNvSpPr/>
            <p:nvPr/>
          </p:nvSpPr>
          <p:spPr>
            <a:xfrm flipH="false" flipV="false" rot="0">
              <a:off x="0" y="0"/>
              <a:ext cx="9813052" cy="1624523"/>
            </a:xfrm>
            <a:custGeom>
              <a:avLst/>
              <a:gdLst/>
              <a:ahLst/>
              <a:cxnLst/>
              <a:rect r="r" b="b" t="t" l="l"/>
              <a:pathLst>
                <a:path h="1624523" w="9813052">
                  <a:moveTo>
                    <a:pt x="355663" y="0"/>
                  </a:moveTo>
                  <a:lnTo>
                    <a:pt x="9813052" y="0"/>
                  </a:lnTo>
                  <a:lnTo>
                    <a:pt x="9813052" y="1353769"/>
                  </a:lnTo>
                  <a:cubicBezTo>
                    <a:pt x="9813052" y="1503326"/>
                    <a:pt x="9653847" y="1624523"/>
                    <a:pt x="9457389" y="1624523"/>
                  </a:cubicBezTo>
                  <a:lnTo>
                    <a:pt x="0" y="1624523"/>
                  </a:lnTo>
                  <a:lnTo>
                    <a:pt x="0" y="270754"/>
                  </a:lnTo>
                  <a:cubicBezTo>
                    <a:pt x="0" y="121197"/>
                    <a:pt x="159205" y="0"/>
                    <a:pt x="355663" y="0"/>
                  </a:cubicBezTo>
                  <a:close/>
                </a:path>
              </a:pathLst>
            </a:custGeom>
            <a:solidFill>
              <a:srgbClr val="22275E"/>
            </a:solidFill>
          </p:spPr>
        </p:sp>
      </p:grpSp>
      <p:sp>
        <p:nvSpPr>
          <p:cNvPr name="Freeform 39" id="39"/>
          <p:cNvSpPr/>
          <p:nvPr/>
        </p:nvSpPr>
        <p:spPr>
          <a:xfrm flipH="false" flipV="false" rot="0">
            <a:off x="15417622" y="10045260"/>
            <a:ext cx="11496902" cy="7170111"/>
          </a:xfrm>
          <a:custGeom>
            <a:avLst/>
            <a:gdLst/>
            <a:ahLst/>
            <a:cxnLst/>
            <a:rect r="r" b="b" t="t" l="l"/>
            <a:pathLst>
              <a:path h="7170111" w="11496902">
                <a:moveTo>
                  <a:pt x="0" y="0"/>
                </a:moveTo>
                <a:lnTo>
                  <a:pt x="11496903" y="0"/>
                </a:lnTo>
                <a:lnTo>
                  <a:pt x="11496903" y="7170112"/>
                </a:lnTo>
                <a:lnTo>
                  <a:pt x="0" y="7170112"/>
                </a:lnTo>
                <a:lnTo>
                  <a:pt x="0" y="0"/>
                </a:lnTo>
                <a:close/>
              </a:path>
            </a:pathLst>
          </a:custGeom>
          <a:blipFill>
            <a:blip r:embed="rId5"/>
            <a:stretch>
              <a:fillRect l="-4892" t="-16259" r="-2105" b="-12414"/>
            </a:stretch>
          </a:blipFill>
        </p:spPr>
      </p:sp>
      <p:sp>
        <p:nvSpPr>
          <p:cNvPr name="TextBox 40" id="40"/>
          <p:cNvSpPr txBox="true"/>
          <p:nvPr/>
        </p:nvSpPr>
        <p:spPr>
          <a:xfrm rot="0">
            <a:off x="24895320" y="3994536"/>
            <a:ext cx="4295335" cy="1219200"/>
          </a:xfrm>
          <a:prstGeom prst="rect">
            <a:avLst/>
          </a:prstGeom>
        </p:spPr>
        <p:txBody>
          <a:bodyPr anchor="t" rtlCol="false" tIns="0" lIns="0" bIns="0" rIns="0">
            <a:spAutoFit/>
          </a:bodyPr>
          <a:lstStyle/>
          <a:p>
            <a:pPr algn="ctr">
              <a:lnSpc>
                <a:spcPts val="8519"/>
              </a:lnSpc>
            </a:pPr>
            <a:r>
              <a:rPr lang="en-US" sz="7099" b="true">
                <a:solidFill>
                  <a:srgbClr val="000000"/>
                </a:solidFill>
                <a:latin typeface="Times New Roman Bold"/>
                <a:ea typeface="Times New Roman Bold"/>
                <a:cs typeface="Times New Roman Bold"/>
                <a:sym typeface="Times New Roman Bold"/>
              </a:rPr>
              <a:t>AIS301-7</a:t>
            </a:r>
          </a:p>
        </p:txBody>
      </p:sp>
      <p:sp>
        <p:nvSpPr>
          <p:cNvPr name="TextBox 41" id="41"/>
          <p:cNvSpPr txBox="true"/>
          <p:nvPr/>
        </p:nvSpPr>
        <p:spPr>
          <a:xfrm rot="0">
            <a:off x="1229491" y="6300160"/>
            <a:ext cx="27801943" cy="1819275"/>
          </a:xfrm>
          <a:prstGeom prst="rect">
            <a:avLst/>
          </a:prstGeom>
        </p:spPr>
        <p:txBody>
          <a:bodyPr anchor="t" rtlCol="false" tIns="0" lIns="0" bIns="0" rIns="0">
            <a:spAutoFit/>
          </a:bodyPr>
          <a:lstStyle/>
          <a:p>
            <a:pPr algn="ctr">
              <a:lnSpc>
                <a:spcPts val="12720"/>
              </a:lnSpc>
            </a:pPr>
            <a:r>
              <a:rPr lang="en-US" sz="10600" b="true">
                <a:solidFill>
                  <a:srgbClr val="22275E"/>
                </a:solidFill>
                <a:latin typeface="Times New Roman Bold"/>
                <a:ea typeface="Times New Roman Bold"/>
                <a:cs typeface="Times New Roman Bold"/>
                <a:sym typeface="Times New Roman Bold"/>
              </a:rPr>
              <a:t>Language Learning for Grammar Feedback</a:t>
            </a:r>
          </a:p>
        </p:txBody>
      </p:sp>
      <p:sp>
        <p:nvSpPr>
          <p:cNvPr name="TextBox 42" id="42"/>
          <p:cNvSpPr txBox="true"/>
          <p:nvPr/>
        </p:nvSpPr>
        <p:spPr>
          <a:xfrm rot="0">
            <a:off x="1268063" y="9978586"/>
            <a:ext cx="12908104" cy="5048250"/>
          </a:xfrm>
          <a:prstGeom prst="rect">
            <a:avLst/>
          </a:prstGeom>
        </p:spPr>
        <p:txBody>
          <a:bodyPr anchor="t" rtlCol="false" tIns="0" lIns="0" bIns="0" rIns="0">
            <a:spAutoFit/>
          </a:bodyPr>
          <a:lstStyle/>
          <a:p>
            <a:pPr algn="just">
              <a:lnSpc>
                <a:spcPts val="3600"/>
              </a:lnSpc>
            </a:pPr>
            <a:r>
              <a:rPr lang="en-US" sz="3000">
                <a:solidFill>
                  <a:srgbClr val="000000"/>
                </a:solidFill>
                <a:latin typeface="Arimo"/>
                <a:ea typeface="Arimo"/>
                <a:cs typeface="Arimo"/>
                <a:sym typeface="Arimo"/>
              </a:rPr>
              <a:t>This project introduces a grammar correction system that improves writing proficiency with real-time feedback on grammatical errors. It integrates three seq2seq models—T5, GECToR, and Coedit—with a BERT-based classifier to validate corrections. An ensemble strategy selects the most reliable output by evaluating multiple predictions with classification confidence scores. Trained on a large dataset of incorrect and corrected sentences, the system effectively corrects subject-verb agreement, verb tense errors, and preposition misuse. Its user-friendly design delivers personalized feedback for efficient grammar learning. The project demonstrates scalable NLP solutions, with future enhancements including multilingual support, domain-specific fine-tuning, and data diversity expansion.</a:t>
            </a:r>
          </a:p>
        </p:txBody>
      </p:sp>
      <p:sp>
        <p:nvSpPr>
          <p:cNvPr name="TextBox 43" id="43"/>
          <p:cNvSpPr txBox="true"/>
          <p:nvPr/>
        </p:nvSpPr>
        <p:spPr>
          <a:xfrm rot="0">
            <a:off x="1268063" y="24843707"/>
            <a:ext cx="12908104" cy="4133850"/>
          </a:xfrm>
          <a:prstGeom prst="rect">
            <a:avLst/>
          </a:prstGeom>
        </p:spPr>
        <p:txBody>
          <a:bodyPr anchor="t" rtlCol="false" tIns="0" lIns="0" bIns="0" rIns="0">
            <a:spAutoFit/>
          </a:bodyPr>
          <a:lstStyle/>
          <a:p>
            <a:pPr algn="just">
              <a:lnSpc>
                <a:spcPts val="3600"/>
              </a:lnSpc>
            </a:pPr>
            <a:r>
              <a:rPr lang="en-US" sz="3000">
                <a:solidFill>
                  <a:srgbClr val="000000"/>
                </a:solidFill>
                <a:latin typeface="Arimo"/>
                <a:ea typeface="Arimo"/>
                <a:cs typeface="Arimo"/>
                <a:sym typeface="Arimo"/>
              </a:rPr>
              <a:t>This project developed a grammar correction system using an ensemble of three seq2seq models (T5, GECToR, and Coedit) and a BERT classification model. The dataset consisted of incorrect sentence-correction pairs, preprocessed for tokenization and labeling. Each seq2seq model was fine-tuned on the dataset to correct grammar errors, while the BERT model validated the corrections. An ensemble strategy combined model outputs in six sequences, and the best correction was chosen based on classification scores. This approach achieved a final accuracy of 96%, leveraging the strengths of each model for optimal performance.</a:t>
            </a:r>
          </a:p>
        </p:txBody>
      </p:sp>
      <p:sp>
        <p:nvSpPr>
          <p:cNvPr name="TextBox 44" id="44"/>
          <p:cNvSpPr txBox="true"/>
          <p:nvPr/>
        </p:nvSpPr>
        <p:spPr>
          <a:xfrm rot="0">
            <a:off x="15417622" y="18948129"/>
            <a:ext cx="13773033" cy="4886325"/>
          </a:xfrm>
          <a:prstGeom prst="rect">
            <a:avLst/>
          </a:prstGeom>
        </p:spPr>
        <p:txBody>
          <a:bodyPr anchor="t" rtlCol="false" tIns="0" lIns="0" bIns="0" rIns="0">
            <a:spAutoFit/>
          </a:bodyPr>
          <a:lstStyle/>
          <a:p>
            <a:pPr algn="just">
              <a:lnSpc>
                <a:spcPts val="3840"/>
              </a:lnSpc>
            </a:pPr>
            <a:r>
              <a:rPr lang="en-US" sz="3200">
                <a:solidFill>
                  <a:srgbClr val="000000"/>
                </a:solidFill>
                <a:latin typeface="Arimo"/>
                <a:ea typeface="Arimo"/>
                <a:cs typeface="Arimo"/>
                <a:sym typeface="Arimo"/>
              </a:rPr>
              <a:t>The results of this project highlight the effectiveness of combining multiple models for grammar correction. The T5 model achieved 85% accuracy, excelling in fluent corrections. The GECToR model reached 72% accuracy, addressing grammar errors but struggling with sentence restructuring. Coedit showed 70% accuracy, maintaining fluency but performing less on complex issues. The BERT classification model excelled with 90% accuracy and a 92% F1 score in validating corrections. Using an ensemble strategy, the final system achieved a 96% accuracy by selecting the best correction from different model combinations. These results demonstrate the power of model integration for effective grammar correction.</a:t>
            </a:r>
          </a:p>
        </p:txBody>
      </p:sp>
      <p:sp>
        <p:nvSpPr>
          <p:cNvPr name="TextBox 45" id="45"/>
          <p:cNvSpPr txBox="true"/>
          <p:nvPr/>
        </p:nvSpPr>
        <p:spPr>
          <a:xfrm rot="0">
            <a:off x="15417622" y="38148888"/>
            <a:ext cx="13613812" cy="2809875"/>
          </a:xfrm>
          <a:prstGeom prst="rect">
            <a:avLst/>
          </a:prstGeom>
        </p:spPr>
        <p:txBody>
          <a:bodyPr anchor="t" rtlCol="false" tIns="0" lIns="0" bIns="0" rIns="0">
            <a:spAutoFit/>
          </a:bodyPr>
          <a:lstStyle/>
          <a:p>
            <a:pPr algn="just" marL="361951" indent="-180975" lvl="1">
              <a:lnSpc>
                <a:spcPts val="3600"/>
              </a:lnSpc>
              <a:buFont typeface="Arial"/>
              <a:buChar char="•"/>
            </a:pPr>
            <a:r>
              <a:rPr lang="en-US" b="true" sz="3000">
                <a:solidFill>
                  <a:srgbClr val="000000"/>
                </a:solidFill>
                <a:latin typeface="Arial Bold"/>
                <a:ea typeface="Arial Bold"/>
                <a:cs typeface="Arial Bold"/>
                <a:sym typeface="Arial Bold"/>
              </a:rPr>
              <a:t>Expand Training Data: </a:t>
            </a:r>
            <a:r>
              <a:rPr lang="en-US" sz="3000">
                <a:solidFill>
                  <a:srgbClr val="000000"/>
                </a:solidFill>
                <a:latin typeface="Arial"/>
                <a:ea typeface="Arial"/>
                <a:cs typeface="Arial"/>
                <a:sym typeface="Arial"/>
              </a:rPr>
              <a:t>Use larger and more diverse datasets to improve model performance on complex sentences.  </a:t>
            </a:r>
          </a:p>
          <a:p>
            <a:pPr algn="just" marL="361951" indent="-180975" lvl="1">
              <a:lnSpc>
                <a:spcPts val="3600"/>
              </a:lnSpc>
              <a:buFont typeface="Arial"/>
              <a:buChar char="•"/>
            </a:pPr>
            <a:r>
              <a:rPr lang="en-US" b="true" sz="3000">
                <a:solidFill>
                  <a:srgbClr val="000000"/>
                </a:solidFill>
                <a:latin typeface="Arial Bold"/>
                <a:ea typeface="Arial Bold"/>
                <a:cs typeface="Arial Bold"/>
                <a:sym typeface="Arial Bold"/>
              </a:rPr>
              <a:t>Domain-Specific Tuning: </a:t>
            </a:r>
            <a:r>
              <a:rPr lang="en-US" sz="3000">
                <a:solidFill>
                  <a:srgbClr val="000000"/>
                </a:solidFill>
                <a:latin typeface="Arial"/>
                <a:ea typeface="Arial"/>
                <a:cs typeface="Arial"/>
                <a:sym typeface="Arial"/>
              </a:rPr>
              <a:t>Fine-tune models for specific use cases like academic or business language.  </a:t>
            </a:r>
          </a:p>
          <a:p>
            <a:pPr algn="just" marL="361951" indent="-180975" lvl="1">
              <a:lnSpc>
                <a:spcPts val="3600"/>
              </a:lnSpc>
              <a:buFont typeface="Arial"/>
              <a:buChar char="•"/>
            </a:pPr>
            <a:r>
              <a:rPr lang="en-US" b="true" sz="3000">
                <a:solidFill>
                  <a:srgbClr val="000000"/>
                </a:solidFill>
                <a:latin typeface="Arial Bold"/>
                <a:ea typeface="Arial Bold"/>
                <a:cs typeface="Arial Bold"/>
                <a:sym typeface="Arial Bold"/>
              </a:rPr>
              <a:t>Add Multilingual Support: </a:t>
            </a:r>
            <a:r>
              <a:rPr lang="en-US" sz="3000">
                <a:solidFill>
                  <a:srgbClr val="000000"/>
                </a:solidFill>
                <a:latin typeface="Arial"/>
                <a:ea typeface="Arial"/>
                <a:cs typeface="Arial"/>
                <a:sym typeface="Arial"/>
              </a:rPr>
              <a:t>Extend the system to handle multiple languages for broader applications.</a:t>
            </a:r>
          </a:p>
        </p:txBody>
      </p:sp>
      <p:sp>
        <p:nvSpPr>
          <p:cNvPr name="TextBox 46" id="46"/>
          <p:cNvSpPr txBox="true"/>
          <p:nvPr/>
        </p:nvSpPr>
        <p:spPr>
          <a:xfrm rot="0">
            <a:off x="1268063" y="16776023"/>
            <a:ext cx="12908104" cy="6419850"/>
          </a:xfrm>
          <a:prstGeom prst="rect">
            <a:avLst/>
          </a:prstGeom>
        </p:spPr>
        <p:txBody>
          <a:bodyPr anchor="t" rtlCol="false" tIns="0" lIns="0" bIns="0" rIns="0">
            <a:spAutoFit/>
          </a:bodyPr>
          <a:lstStyle/>
          <a:p>
            <a:pPr algn="just">
              <a:lnSpc>
                <a:spcPts val="3600"/>
              </a:lnSpc>
            </a:pPr>
            <a:r>
              <a:rPr lang="en-US" sz="3000">
                <a:solidFill>
                  <a:srgbClr val="000000"/>
                </a:solidFill>
                <a:latin typeface="Arimo"/>
                <a:ea typeface="Arimo"/>
                <a:cs typeface="Arimo"/>
                <a:sym typeface="Arimo"/>
              </a:rPr>
              <a:t>The Language Learning for Grammar Feedback project aims to develop an intelligent, real-time grammar correction system using state-of-the-art machine learning models. This solution addresses common grammar issues such as subject-verb agreement, verb tense errors, and preposition misuse. By combining three advanced sequence-to-sequence models—T5, GECToR, and Coedit—with a BERT-based classification model, the system delivers more accurate corrections through an ensemble strategy. This approach evaluates multiple corrections, assigns confidence scores using classification, and selects the most reliable output to ensure precise feedback.  </a:t>
            </a:r>
          </a:p>
          <a:p>
            <a:pPr algn="just">
              <a:lnSpc>
                <a:spcPts val="3600"/>
              </a:lnSpc>
            </a:pPr>
            <a:r>
              <a:rPr lang="en-US" sz="3000">
                <a:solidFill>
                  <a:srgbClr val="000000"/>
                </a:solidFill>
                <a:latin typeface="Arimo"/>
                <a:ea typeface="Arimo"/>
                <a:cs typeface="Arimo"/>
                <a:sym typeface="Arimo"/>
              </a:rPr>
              <a:t>The system was trained on a diverse dataset of incorrect and corrected sentences, combining the strengths of T5 for fluency, GECToR for explicit error correction, and Coedit for grammar refinement, while a BERT classifier validates the outputs for reliability. </a:t>
            </a:r>
          </a:p>
        </p:txBody>
      </p:sp>
      <p:sp>
        <p:nvSpPr>
          <p:cNvPr name="TextBox 47" id="47"/>
          <p:cNvSpPr txBox="true"/>
          <p:nvPr/>
        </p:nvSpPr>
        <p:spPr>
          <a:xfrm rot="0">
            <a:off x="1268063" y="30557914"/>
            <a:ext cx="12908104" cy="4133850"/>
          </a:xfrm>
          <a:prstGeom prst="rect">
            <a:avLst/>
          </a:prstGeom>
        </p:spPr>
        <p:txBody>
          <a:bodyPr anchor="t" rtlCol="false" tIns="0" lIns="0" bIns="0" rIns="0">
            <a:spAutoFit/>
          </a:bodyPr>
          <a:lstStyle/>
          <a:p>
            <a:pPr algn="just">
              <a:lnSpc>
                <a:spcPts val="3600"/>
              </a:lnSpc>
            </a:pPr>
            <a:r>
              <a:rPr lang="en-US" sz="3000">
                <a:solidFill>
                  <a:srgbClr val="000000"/>
                </a:solidFill>
                <a:latin typeface="Arimo"/>
                <a:ea typeface="Arimo"/>
                <a:cs typeface="Arimo"/>
                <a:sym typeface="Arimo"/>
              </a:rPr>
              <a:t>The objective of this project is to create an advanced grammar correction system that improves sentence accuracy. By integrating three seq2seq models—T5, GECToR, and Coedit—with a BERT classification model, the system leverages their individual strengths. An ensemble strategy is employed to combine the outputs of these models, selecting the best correction based on classification scores. This approach aims to address common grammar issues like subject-verb agreement, sentence restructuring, and preposition misuse. The ultimate goal is to achieve high accuracy and fluency in the corrected sentences.</a:t>
            </a:r>
          </a:p>
        </p:txBody>
      </p:sp>
      <p:sp>
        <p:nvSpPr>
          <p:cNvPr name="TextBox 48" id="48"/>
          <p:cNvSpPr txBox="true"/>
          <p:nvPr/>
        </p:nvSpPr>
        <p:spPr>
          <a:xfrm rot="0">
            <a:off x="1268063" y="36517557"/>
            <a:ext cx="12908104" cy="5505450"/>
          </a:xfrm>
          <a:prstGeom prst="rect">
            <a:avLst/>
          </a:prstGeom>
        </p:spPr>
        <p:txBody>
          <a:bodyPr anchor="t" rtlCol="false" tIns="0" lIns="0" bIns="0" rIns="0">
            <a:spAutoFit/>
          </a:bodyPr>
          <a:lstStyle/>
          <a:p>
            <a:pPr algn="l" marL="361951" indent="-180975" lvl="1">
              <a:lnSpc>
                <a:spcPts val="3600"/>
              </a:lnSpc>
              <a:buFont typeface="Arial"/>
              <a:buChar char="•"/>
            </a:pPr>
            <a:r>
              <a:rPr lang="en-US" b="true" sz="3000">
                <a:solidFill>
                  <a:srgbClr val="000000"/>
                </a:solidFill>
                <a:latin typeface="Arimo Bold"/>
                <a:ea typeface="Arimo Bold"/>
                <a:cs typeface="Arimo Bold"/>
                <a:sym typeface="Arimo Bold"/>
              </a:rPr>
              <a:t>T5 (Text-to-Text Transfer Transformer): </a:t>
            </a:r>
            <a:r>
              <a:rPr lang="en-US" sz="3000">
                <a:solidFill>
                  <a:srgbClr val="000000"/>
                </a:solidFill>
                <a:latin typeface="Arimo"/>
                <a:ea typeface="Arimo"/>
                <a:cs typeface="Arimo"/>
                <a:sym typeface="Arimo"/>
              </a:rPr>
              <a:t>A seq2seq model for generating corrected sentences.</a:t>
            </a:r>
          </a:p>
          <a:p>
            <a:pPr algn="l" marL="361951" indent="-180975" lvl="1">
              <a:lnSpc>
                <a:spcPts val="3600"/>
              </a:lnSpc>
              <a:buFont typeface="Arial"/>
              <a:buChar char="•"/>
            </a:pPr>
            <a:r>
              <a:rPr lang="en-US" b="true" sz="3000">
                <a:solidFill>
                  <a:srgbClr val="000000"/>
                </a:solidFill>
                <a:latin typeface="Arimo Bold"/>
                <a:ea typeface="Arimo Bold"/>
                <a:cs typeface="Arimo Bold"/>
                <a:sym typeface="Arimo Bold"/>
              </a:rPr>
              <a:t>GECToR (Grammar Error Correction Transformer): </a:t>
            </a:r>
            <a:r>
              <a:rPr lang="en-US" sz="3000">
                <a:solidFill>
                  <a:srgbClr val="000000"/>
                </a:solidFill>
                <a:latin typeface="Arimo"/>
                <a:ea typeface="Arimo"/>
                <a:cs typeface="Arimo"/>
                <a:sym typeface="Arimo"/>
              </a:rPr>
              <a:t>A seq2seq model specifically designed for grammar error correction.</a:t>
            </a:r>
          </a:p>
          <a:p>
            <a:pPr algn="l" marL="361951" indent="-180975" lvl="1">
              <a:lnSpc>
                <a:spcPts val="3600"/>
              </a:lnSpc>
              <a:buFont typeface="Arial"/>
              <a:buChar char="•"/>
            </a:pPr>
            <a:r>
              <a:rPr lang="en-US" b="true" sz="3000">
                <a:solidFill>
                  <a:srgbClr val="000000"/>
                </a:solidFill>
                <a:latin typeface="Arimo Bold"/>
                <a:ea typeface="Arimo Bold"/>
                <a:cs typeface="Arimo Bold"/>
                <a:sym typeface="Arimo Bold"/>
              </a:rPr>
              <a:t>Coedit (Collaborative Editing Transformer): </a:t>
            </a:r>
            <a:r>
              <a:rPr lang="en-US" sz="3000">
                <a:solidFill>
                  <a:srgbClr val="000000"/>
                </a:solidFill>
                <a:latin typeface="Arimo"/>
                <a:ea typeface="Arimo"/>
                <a:cs typeface="Arimo"/>
                <a:sym typeface="Arimo"/>
              </a:rPr>
              <a:t>A seq2seq model for improving sentence fluency while correcting grammar.</a:t>
            </a:r>
          </a:p>
          <a:p>
            <a:pPr algn="l" marL="361951" indent="-180975" lvl="1">
              <a:lnSpc>
                <a:spcPts val="3600"/>
              </a:lnSpc>
              <a:buFont typeface="Arial"/>
              <a:buChar char="•"/>
            </a:pPr>
            <a:r>
              <a:rPr lang="en-US" b="true" sz="3000">
                <a:solidFill>
                  <a:srgbClr val="000000"/>
                </a:solidFill>
                <a:latin typeface="Arimo Bold"/>
                <a:ea typeface="Arimo Bold"/>
                <a:cs typeface="Arimo Bold"/>
                <a:sym typeface="Arimo Bold"/>
              </a:rPr>
              <a:t>BERT (Bidirectional Encoder Representations from Transformers): </a:t>
            </a:r>
            <a:r>
              <a:rPr lang="en-US" sz="3000">
                <a:solidFill>
                  <a:srgbClr val="000000"/>
                </a:solidFill>
                <a:latin typeface="Arimo"/>
                <a:ea typeface="Arimo"/>
                <a:cs typeface="Arimo"/>
                <a:sym typeface="Arimo"/>
              </a:rPr>
              <a:t>Used as a classifier to validate the grammatical correctness of the outputs.</a:t>
            </a:r>
          </a:p>
          <a:p>
            <a:pPr algn="l" marL="361951" indent="-180975" lvl="1">
              <a:lnSpc>
                <a:spcPts val="3600"/>
              </a:lnSpc>
              <a:buFont typeface="Arial"/>
              <a:buChar char="•"/>
            </a:pPr>
            <a:r>
              <a:rPr lang="en-US" b="true" sz="3000">
                <a:solidFill>
                  <a:srgbClr val="000000"/>
                </a:solidFill>
                <a:latin typeface="Arimo Bold"/>
                <a:ea typeface="Arimo Bold"/>
                <a:cs typeface="Arimo Bold"/>
                <a:sym typeface="Arimo Bold"/>
              </a:rPr>
              <a:t>HuggingFace Transformers: </a:t>
            </a:r>
            <a:r>
              <a:rPr lang="en-US" sz="3000">
                <a:solidFill>
                  <a:srgbClr val="000000"/>
                </a:solidFill>
                <a:latin typeface="Arimo"/>
                <a:ea typeface="Arimo"/>
                <a:cs typeface="Arimo"/>
                <a:sym typeface="Arimo"/>
              </a:rPr>
              <a:t>For fine-tuning and training the models.</a:t>
            </a:r>
          </a:p>
          <a:p>
            <a:pPr algn="l" marL="361951" indent="-180975" lvl="1">
              <a:lnSpc>
                <a:spcPts val="3600"/>
              </a:lnSpc>
              <a:buFont typeface="Arial"/>
              <a:buChar char="•"/>
            </a:pPr>
            <a:r>
              <a:rPr lang="en-US" b="true" sz="3000">
                <a:solidFill>
                  <a:srgbClr val="000000"/>
                </a:solidFill>
                <a:latin typeface="Arimo Bold"/>
                <a:ea typeface="Arimo Bold"/>
                <a:cs typeface="Arimo Bold"/>
                <a:sym typeface="Arimo Bold"/>
              </a:rPr>
              <a:t>Python: </a:t>
            </a:r>
            <a:r>
              <a:rPr lang="en-US" sz="3000">
                <a:solidFill>
                  <a:srgbClr val="000000"/>
                </a:solidFill>
                <a:latin typeface="Arimo"/>
                <a:ea typeface="Arimo"/>
                <a:cs typeface="Arimo"/>
                <a:sym typeface="Arimo"/>
              </a:rPr>
              <a:t>The primary programming language for implementation and model training.</a:t>
            </a:r>
          </a:p>
        </p:txBody>
      </p:sp>
      <p:sp>
        <p:nvSpPr>
          <p:cNvPr name="TextBox 49" id="49"/>
          <p:cNvSpPr txBox="true"/>
          <p:nvPr/>
        </p:nvSpPr>
        <p:spPr>
          <a:xfrm rot="0">
            <a:off x="15417622" y="32020123"/>
            <a:ext cx="13613812" cy="3914775"/>
          </a:xfrm>
          <a:prstGeom prst="rect">
            <a:avLst/>
          </a:prstGeom>
        </p:spPr>
        <p:txBody>
          <a:bodyPr anchor="t" rtlCol="false" tIns="0" lIns="0" bIns="0" rIns="0">
            <a:spAutoFit/>
          </a:bodyPr>
          <a:lstStyle/>
          <a:p>
            <a:pPr algn="just">
              <a:lnSpc>
                <a:spcPts val="3840"/>
              </a:lnSpc>
            </a:pPr>
            <a:r>
              <a:rPr lang="en-US" sz="3200">
                <a:solidFill>
                  <a:srgbClr val="000000"/>
                </a:solidFill>
                <a:latin typeface="Arimo"/>
                <a:ea typeface="Arimo"/>
                <a:cs typeface="Arimo"/>
                <a:sym typeface="Arimo"/>
              </a:rPr>
              <a:t>This project successfully developed a high-accuracy grammar correction system by integrating multiple NLP models with an ensemble strategy. By combining T5, GECToR, Coedit, and BERT, the system achieved a 96% accuracy, improving sentence fluency and correctness. The results demonstrate the effectiveness of leveraging model diversity and validation layers to tackle complex grammar correction tasks. This approach provides a strong foundation for creating reliable, scalable grammar correction tools for real-world applications.</a:t>
            </a:r>
          </a:p>
        </p:txBody>
      </p:sp>
      <p:sp>
        <p:nvSpPr>
          <p:cNvPr name="TextBox 50" id="50"/>
          <p:cNvSpPr txBox="true"/>
          <p:nvPr/>
        </p:nvSpPr>
        <p:spPr>
          <a:xfrm rot="0">
            <a:off x="6650212" y="5775362"/>
            <a:ext cx="16960502"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Reem Hussin . Mohanned Mahmoud . Ibrahim Alaa . Mahmoud Essa . Abdelrahman Ahmed</a:t>
            </a:r>
          </a:p>
        </p:txBody>
      </p:sp>
      <p:sp>
        <p:nvSpPr>
          <p:cNvPr name="TextBox 51" id="51"/>
          <p:cNvSpPr txBox="true"/>
          <p:nvPr/>
        </p:nvSpPr>
        <p:spPr>
          <a:xfrm rot="0">
            <a:off x="15614452" y="8693107"/>
            <a:ext cx="6965240" cy="952500"/>
          </a:xfrm>
          <a:prstGeom prst="rect">
            <a:avLst/>
          </a:prstGeom>
        </p:spPr>
        <p:txBody>
          <a:bodyPr anchor="t" rtlCol="false" tIns="0" lIns="0" bIns="0" rIns="0">
            <a:spAutoFit/>
          </a:bodyPr>
          <a:lstStyle/>
          <a:p>
            <a:pPr algn="ctr">
              <a:lnSpc>
                <a:spcPts val="6600"/>
              </a:lnSpc>
            </a:pPr>
            <a:r>
              <a:rPr lang="en-US" sz="5500" b="true">
                <a:solidFill>
                  <a:srgbClr val="FFFFFF"/>
                </a:solidFill>
                <a:latin typeface="Times New Roman Bold"/>
                <a:ea typeface="Times New Roman Bold"/>
                <a:cs typeface="Times New Roman Bold"/>
                <a:sym typeface="Times New Roman Bold"/>
              </a:rPr>
              <a:t>Architecture Diagram:</a:t>
            </a:r>
          </a:p>
        </p:txBody>
      </p:sp>
      <p:grpSp>
        <p:nvGrpSpPr>
          <p:cNvPr name="Group 52" id="52"/>
          <p:cNvGrpSpPr/>
          <p:nvPr/>
        </p:nvGrpSpPr>
        <p:grpSpPr>
          <a:xfrm rot="0">
            <a:off x="26343891" y="8617303"/>
            <a:ext cx="2687543" cy="2687543"/>
            <a:chOff x="0" y="0"/>
            <a:chExt cx="3583390" cy="3583390"/>
          </a:xfrm>
        </p:grpSpPr>
        <p:sp>
          <p:nvSpPr>
            <p:cNvPr name="Freeform 53" id="53"/>
            <p:cNvSpPr/>
            <p:nvPr/>
          </p:nvSpPr>
          <p:spPr>
            <a:xfrm flipH="false" flipV="false" rot="0">
              <a:off x="0" y="0"/>
              <a:ext cx="3583390" cy="3583390"/>
            </a:xfrm>
            <a:custGeom>
              <a:avLst/>
              <a:gdLst/>
              <a:ahLst/>
              <a:cxnLst/>
              <a:rect r="r" b="b" t="t" l="l"/>
              <a:pathLst>
                <a:path h="3583390" w="3583390">
                  <a:moveTo>
                    <a:pt x="0" y="0"/>
                  </a:moveTo>
                  <a:lnTo>
                    <a:pt x="3583390" y="0"/>
                  </a:lnTo>
                  <a:lnTo>
                    <a:pt x="3583390" y="3583390"/>
                  </a:lnTo>
                  <a:lnTo>
                    <a:pt x="0" y="3583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DAGbhnCLews</dc:identifier>
  <dcterms:modified xsi:type="dcterms:W3CDTF">2011-08-01T06:04:30Z</dcterms:modified>
  <cp:revision>1</cp:revision>
  <dc:title>Poster_Machine.pptx</dc:title>
</cp:coreProperties>
</file>