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7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9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57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7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0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8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2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4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E5BD-EEA2-4244-869A-845D129B9D4F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3D17-8537-42A2-92E9-83E57C919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5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D939-7CD8-4689-A8DD-16E5D440C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953" y="672649"/>
            <a:ext cx="9144000" cy="910623"/>
          </a:xfrm>
        </p:spPr>
        <p:txBody>
          <a:bodyPr>
            <a:normAutofit/>
          </a:bodyPr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DBMS COURSE PROJECT</a:t>
            </a:r>
            <a:endParaRPr lang="en-GB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5FE5-7EE4-485B-B139-99C5CBE8B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5433"/>
            <a:ext cx="9144000" cy="34023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32E3B-AED5-4A9D-9791-6BFC4E95F29E}"/>
              </a:ext>
            </a:extLst>
          </p:cNvPr>
          <p:cNvSpPr txBox="1"/>
          <p:nvPr/>
        </p:nvSpPr>
        <p:spPr>
          <a:xfrm>
            <a:off x="3460959" y="2848461"/>
            <a:ext cx="986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HELPING HANDS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6C81E-7DE0-491D-954A-22EAFC5EE5CF}"/>
              </a:ext>
            </a:extLst>
          </p:cNvPr>
          <p:cNvSpPr txBox="1"/>
          <p:nvPr/>
        </p:nvSpPr>
        <p:spPr>
          <a:xfrm>
            <a:off x="6338656" y="4672486"/>
            <a:ext cx="530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Submitted by :-</a:t>
            </a:r>
          </a:p>
          <a:p>
            <a:pPr marL="342900" indent="-342900">
              <a:buAutoNum type="arabicPeriod"/>
            </a:pPr>
            <a:r>
              <a:rPr lang="en-US" sz="2800" dirty="0" err="1"/>
              <a:t>Nileena</a:t>
            </a:r>
            <a:r>
              <a:rPr lang="en-US" sz="2800" dirty="0"/>
              <a:t> P C           B160213CS</a:t>
            </a:r>
          </a:p>
          <a:p>
            <a:pPr marL="342900" indent="-342900">
              <a:buAutoNum type="arabicPeriod"/>
            </a:pPr>
            <a:r>
              <a:rPr lang="en-US" sz="2800" dirty="0"/>
              <a:t>Reema </a:t>
            </a:r>
            <a:r>
              <a:rPr lang="en-US" sz="2800" dirty="0" err="1"/>
              <a:t>Sebi</a:t>
            </a:r>
            <a:r>
              <a:rPr lang="en-US" sz="2800" dirty="0"/>
              <a:t>           B160229CS       </a:t>
            </a:r>
          </a:p>
          <a:p>
            <a:pPr marL="342900" indent="-342900">
              <a:buAutoNum type="arabicPeriod"/>
            </a:pPr>
            <a:r>
              <a:rPr lang="en-US" sz="2800" dirty="0"/>
              <a:t>Vignesh Krishnan   B160104CS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0439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C34-876F-4ABD-99D8-ADD6489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RELATION: ORGS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177F-10A8-485B-A120-24278E21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733013"/>
            <a:ext cx="9613861" cy="2203175"/>
          </a:xfrm>
        </p:spPr>
        <p:txBody>
          <a:bodyPr/>
          <a:lstStyle/>
          <a:p>
            <a:r>
              <a:rPr lang="en-US" dirty="0"/>
              <a:t>The details of the ORGANISATIONS are inserted into this table during registration. </a:t>
            </a:r>
          </a:p>
          <a:p>
            <a:r>
              <a:rPr lang="en-US" dirty="0"/>
              <a:t>Username acts as the only primary key.</a:t>
            </a:r>
          </a:p>
          <a:p>
            <a:r>
              <a:rPr lang="en-US" dirty="0"/>
              <a:t>The relation is in 3-NF 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3D702A-484B-4A44-888D-587A46B4D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28571"/>
              </p:ext>
            </p:extLst>
          </p:nvPr>
        </p:nvGraphicFramePr>
        <p:xfrm>
          <a:off x="1027522" y="2754147"/>
          <a:ext cx="9962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148">
                  <a:extLst>
                    <a:ext uri="{9D8B030D-6E8A-4147-A177-3AD203B41FA5}">
                      <a16:colId xmlns:a16="http://schemas.microsoft.com/office/drawing/2014/main" val="2538813703"/>
                    </a:ext>
                  </a:extLst>
                </a:gridCol>
                <a:gridCol w="1423148">
                  <a:extLst>
                    <a:ext uri="{9D8B030D-6E8A-4147-A177-3AD203B41FA5}">
                      <a16:colId xmlns:a16="http://schemas.microsoft.com/office/drawing/2014/main" val="892597244"/>
                    </a:ext>
                  </a:extLst>
                </a:gridCol>
                <a:gridCol w="1423148">
                  <a:extLst>
                    <a:ext uri="{9D8B030D-6E8A-4147-A177-3AD203B41FA5}">
                      <a16:colId xmlns:a16="http://schemas.microsoft.com/office/drawing/2014/main" val="2319171715"/>
                    </a:ext>
                  </a:extLst>
                </a:gridCol>
                <a:gridCol w="1829698">
                  <a:extLst>
                    <a:ext uri="{9D8B030D-6E8A-4147-A177-3AD203B41FA5}">
                      <a16:colId xmlns:a16="http://schemas.microsoft.com/office/drawing/2014/main" val="3797370610"/>
                    </a:ext>
                  </a:extLst>
                </a:gridCol>
                <a:gridCol w="1016598">
                  <a:extLst>
                    <a:ext uri="{9D8B030D-6E8A-4147-A177-3AD203B41FA5}">
                      <a16:colId xmlns:a16="http://schemas.microsoft.com/office/drawing/2014/main" val="126326916"/>
                    </a:ext>
                  </a:extLst>
                </a:gridCol>
                <a:gridCol w="1423148">
                  <a:extLst>
                    <a:ext uri="{9D8B030D-6E8A-4147-A177-3AD203B41FA5}">
                      <a16:colId xmlns:a16="http://schemas.microsoft.com/office/drawing/2014/main" val="1478864008"/>
                    </a:ext>
                  </a:extLst>
                </a:gridCol>
                <a:gridCol w="1423148">
                  <a:extLst>
                    <a:ext uri="{9D8B030D-6E8A-4147-A177-3AD203B41FA5}">
                      <a16:colId xmlns:a16="http://schemas.microsoft.com/office/drawing/2014/main" val="3723670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OPHONE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9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591B-B0B3-4B2C-A387-2A65DC85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RELATION:BLOODREQUESTS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AA79-EBC3-4D45-9459-2B67321D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77" y="4377182"/>
            <a:ext cx="9613861" cy="1545997"/>
          </a:xfrm>
        </p:spPr>
        <p:txBody>
          <a:bodyPr/>
          <a:lstStyle/>
          <a:p>
            <a:r>
              <a:rPr lang="en-US" dirty="0"/>
              <a:t>The details of those who have requested for blood are stored. </a:t>
            </a:r>
          </a:p>
          <a:p>
            <a:r>
              <a:rPr lang="en-US" dirty="0"/>
              <a:t>Username acts as a foreign key referring to the primary key in DETAILS or ORGS table.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136A6B-FB57-42B4-99C7-0F66033E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18384"/>
              </p:ext>
            </p:extLst>
          </p:nvPr>
        </p:nvGraphicFramePr>
        <p:xfrm>
          <a:off x="612741" y="2920254"/>
          <a:ext cx="9613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10">
                  <a:extLst>
                    <a:ext uri="{9D8B030D-6E8A-4147-A177-3AD203B41FA5}">
                      <a16:colId xmlns:a16="http://schemas.microsoft.com/office/drawing/2014/main" val="2384765750"/>
                    </a:ext>
                  </a:extLst>
                </a:gridCol>
                <a:gridCol w="1602310">
                  <a:extLst>
                    <a:ext uri="{9D8B030D-6E8A-4147-A177-3AD203B41FA5}">
                      <a16:colId xmlns:a16="http://schemas.microsoft.com/office/drawing/2014/main" val="175907185"/>
                    </a:ext>
                  </a:extLst>
                </a:gridCol>
                <a:gridCol w="1602310">
                  <a:extLst>
                    <a:ext uri="{9D8B030D-6E8A-4147-A177-3AD203B41FA5}">
                      <a16:colId xmlns:a16="http://schemas.microsoft.com/office/drawing/2014/main" val="1748147354"/>
                    </a:ext>
                  </a:extLst>
                </a:gridCol>
                <a:gridCol w="1602310">
                  <a:extLst>
                    <a:ext uri="{9D8B030D-6E8A-4147-A177-3AD203B41FA5}">
                      <a16:colId xmlns:a16="http://schemas.microsoft.com/office/drawing/2014/main" val="3776569112"/>
                    </a:ext>
                  </a:extLst>
                </a:gridCol>
                <a:gridCol w="1602310">
                  <a:extLst>
                    <a:ext uri="{9D8B030D-6E8A-4147-A177-3AD203B41FA5}">
                      <a16:colId xmlns:a16="http://schemas.microsoft.com/office/drawing/2014/main" val="4212297281"/>
                    </a:ext>
                  </a:extLst>
                </a:gridCol>
                <a:gridCol w="1602310">
                  <a:extLst>
                    <a:ext uri="{9D8B030D-6E8A-4147-A177-3AD203B41FA5}">
                      <a16:colId xmlns:a16="http://schemas.microsoft.com/office/drawing/2014/main" val="273198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Blood_group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B79B-4CAC-46CD-B718-33C239D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RELATION: FUNDRAISER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F01B5F-6C4F-4D1F-890B-B69FB1573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265695"/>
              </p:ext>
            </p:extLst>
          </p:nvPr>
        </p:nvGraphicFramePr>
        <p:xfrm>
          <a:off x="765141" y="2818403"/>
          <a:ext cx="106617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53">
                  <a:extLst>
                    <a:ext uri="{9D8B030D-6E8A-4147-A177-3AD203B41FA5}">
                      <a16:colId xmlns:a16="http://schemas.microsoft.com/office/drawing/2014/main" val="2000247564"/>
                    </a:ext>
                  </a:extLst>
                </a:gridCol>
                <a:gridCol w="2097463">
                  <a:extLst>
                    <a:ext uri="{9D8B030D-6E8A-4147-A177-3AD203B41FA5}">
                      <a16:colId xmlns:a16="http://schemas.microsoft.com/office/drawing/2014/main" val="3927012122"/>
                    </a:ext>
                  </a:extLst>
                </a:gridCol>
                <a:gridCol w="1847654">
                  <a:extLst>
                    <a:ext uri="{9D8B030D-6E8A-4147-A177-3AD203B41FA5}">
                      <a16:colId xmlns:a16="http://schemas.microsoft.com/office/drawing/2014/main" val="760605375"/>
                    </a:ext>
                  </a:extLst>
                </a:gridCol>
                <a:gridCol w="1385742">
                  <a:extLst>
                    <a:ext uri="{9D8B030D-6E8A-4147-A177-3AD203B41FA5}">
                      <a16:colId xmlns:a16="http://schemas.microsoft.com/office/drawing/2014/main" val="2289920017"/>
                    </a:ext>
                  </a:extLst>
                </a:gridCol>
                <a:gridCol w="1776953">
                  <a:extLst>
                    <a:ext uri="{9D8B030D-6E8A-4147-A177-3AD203B41FA5}">
                      <a16:colId xmlns:a16="http://schemas.microsoft.com/office/drawing/2014/main" val="2183448658"/>
                    </a:ext>
                  </a:extLst>
                </a:gridCol>
                <a:gridCol w="1776953">
                  <a:extLst>
                    <a:ext uri="{9D8B030D-6E8A-4147-A177-3AD203B41FA5}">
                      <a16:colId xmlns:a16="http://schemas.microsoft.com/office/drawing/2014/main" val="1618102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Fundraisername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Fdeadline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144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690C9A-438A-48B6-A092-E46621D82B36}"/>
              </a:ext>
            </a:extLst>
          </p:cNvPr>
          <p:cNvSpPr txBox="1"/>
          <p:nvPr/>
        </p:nvSpPr>
        <p:spPr>
          <a:xfrm>
            <a:off x="838986" y="3912124"/>
            <a:ext cx="104260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details of the fundraiser </a:t>
            </a:r>
            <a:r>
              <a:rPr lang="en-US" sz="2400" dirty="0" err="1"/>
              <a:t>programmes</a:t>
            </a:r>
            <a:r>
              <a:rPr lang="en-US" sz="2400" dirty="0"/>
              <a:t> are stored.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Fundraisername</a:t>
            </a:r>
            <a:r>
              <a:rPr lang="en-US" sz="2400" dirty="0"/>
              <a:t> acts as the single primary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Username acts as a foreign key referring to the primary key in DETAILS or ORGS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relation is in 3-NF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16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3917-23F7-4E9A-9A2E-489FE9B3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: DONATIONS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6AAFF3-A963-4D92-AF66-A1E9DAC79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609"/>
              </p:ext>
            </p:extLst>
          </p:nvPr>
        </p:nvGraphicFramePr>
        <p:xfrm>
          <a:off x="680283" y="2856372"/>
          <a:ext cx="9613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9060974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13691680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40944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Fundraisername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87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94BE61-68DE-46A7-96AB-F8C17DD2EBE7}"/>
              </a:ext>
            </a:extLst>
          </p:cNvPr>
          <p:cNvSpPr txBox="1"/>
          <p:nvPr/>
        </p:nvSpPr>
        <p:spPr>
          <a:xfrm>
            <a:off x="1366887" y="3817856"/>
            <a:ext cx="8738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relation stores the details of the donations done by logged in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Username and fundraisers acts as foreign key.</a:t>
            </a:r>
          </a:p>
        </p:txBody>
      </p:sp>
    </p:spTree>
    <p:extLst>
      <p:ext uri="{BB962C8B-B14F-4D97-AF65-F5344CB8AC3E}">
        <p14:creationId xmlns:p14="http://schemas.microsoft.com/office/powerpoint/2010/main" val="7359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95FD-C3AB-4C3C-9423-D3A3C01B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: CAMPAIGNS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96483-D49B-48CB-8BD1-DBF8F6A4D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002753"/>
              </p:ext>
            </p:extLst>
          </p:nvPr>
        </p:nvGraphicFramePr>
        <p:xfrm>
          <a:off x="794159" y="2600751"/>
          <a:ext cx="9613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17">
                  <a:extLst>
                    <a:ext uri="{9D8B030D-6E8A-4147-A177-3AD203B41FA5}">
                      <a16:colId xmlns:a16="http://schemas.microsoft.com/office/drawing/2014/main" val="3394859112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2582588456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3306578460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594191280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270131947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318886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cdeadline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233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497841-587B-482F-834E-201B00F2294C}"/>
              </a:ext>
            </a:extLst>
          </p:cNvPr>
          <p:cNvSpPr txBox="1"/>
          <p:nvPr/>
        </p:nvSpPr>
        <p:spPr>
          <a:xfrm>
            <a:off x="1618268" y="3738176"/>
            <a:ext cx="8371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relation has the details of the on going social campaigns</a:t>
            </a:r>
            <a:r>
              <a:rPr lang="en-GB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GB" sz="2400" dirty="0"/>
              <a:t>name is the primary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GB" sz="2400" dirty="0" err="1"/>
              <a:t>sername</a:t>
            </a:r>
            <a:r>
              <a:rPr lang="en-GB" sz="2400" dirty="0"/>
              <a:t> acts as a foreign 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5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B240-47BB-497E-80A0-6759E26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: VOLUNTEERS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45A96-7DB5-492E-902F-0E9D5CD23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167360"/>
              </p:ext>
            </p:extLst>
          </p:nvPr>
        </p:nvGraphicFramePr>
        <p:xfrm>
          <a:off x="681038" y="2336800"/>
          <a:ext cx="9613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572738118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05001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3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4FD8E9-6BB5-42D0-AF91-57017C9198D4}"/>
              </a:ext>
            </a:extLst>
          </p:cNvPr>
          <p:cNvSpPr txBox="1"/>
          <p:nvPr/>
        </p:nvSpPr>
        <p:spPr>
          <a:xfrm>
            <a:off x="1055801" y="3685881"/>
            <a:ext cx="9106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table is to store the data of the volunteers who have signed up for various social service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Username and </a:t>
            </a:r>
            <a:r>
              <a:rPr lang="en-US" sz="2400" dirty="0" err="1"/>
              <a:t>cname</a:t>
            </a:r>
            <a:r>
              <a:rPr lang="en-US" sz="2400" dirty="0"/>
              <a:t> are foreign keys.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4607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7834-F94C-4355-8C9A-79565AE5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: MESSAGES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3E09F-C02F-4C10-A028-7A9BE072E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603161"/>
              </p:ext>
            </p:extLst>
          </p:nvPr>
        </p:nvGraphicFramePr>
        <p:xfrm>
          <a:off x="681038" y="2336800"/>
          <a:ext cx="9613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16720762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11287673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99717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49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A933FF-EC77-4016-8A88-8D3AD2F2DDF1}"/>
              </a:ext>
            </a:extLst>
          </p:cNvPr>
          <p:cNvSpPr txBox="1"/>
          <p:nvPr/>
        </p:nvSpPr>
        <p:spPr>
          <a:xfrm>
            <a:off x="1697620" y="3667026"/>
            <a:ext cx="75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relation is used to store the messages that the guest users can send to the admin.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09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591B-1A92-4A50-90C7-227AB15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b="1" dirty="0"/>
              <a:t>OBJECTIVE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6080-4C2C-4E28-AD24-FF225024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create a user friendly website that can contribute to a number of social causes.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various schemes we have included are Blood Donation,</a:t>
            </a:r>
          </a:p>
          <a:p>
            <a:pPr marL="0" indent="0">
              <a:buNone/>
            </a:pPr>
            <a:r>
              <a:rPr lang="en-US" dirty="0"/>
              <a:t>   Charitable Donations to social activities and also publicizing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socially relevant events by putting them up on our website.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DFB2-26D5-4861-919A-B4AC5D1E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/>
              <a:t>INSPIRATION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DB34-77AB-4A3F-910A-ACE62BBC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Every day in our lives, we read about and observe many socially significant events happening in our society.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of us would have wanted to be a part of at least some of these events.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As a student of a primary engineering institution like NITC, we feel that we can give back to the society through a technical initiative.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have created a website called ‘Helping Hands’ to ease the process of blood donations and funding charities and through this, create a big network of donors and philanthropists who are interested in giving back to the society.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72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5AD8-4269-48AB-906D-27A2E055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5D9E-6033-4ECF-B604-05A7F39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28EF-2A48-4E4C-A129-59A706243A65}"/>
              </a:ext>
            </a:extLst>
          </p:cNvPr>
          <p:cNvSpPr txBox="1"/>
          <p:nvPr/>
        </p:nvSpPr>
        <p:spPr>
          <a:xfrm>
            <a:off x="3902696" y="3013501"/>
            <a:ext cx="378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ER DIAGRAM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562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4800-4E0A-45E7-9E30-25F12E20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EAAEB7-8918-4590-81F6-B352ED3BC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038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446-72CE-478E-852C-1F3CCD81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DATABASE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9B10-AA29-453F-9A97-6E952B08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3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 Relations  :-   </a:t>
            </a:r>
          </a:p>
          <a:p>
            <a:r>
              <a:rPr lang="en-US" dirty="0"/>
              <a:t>Details – Database containing all the information of the logged in individuals.</a:t>
            </a:r>
          </a:p>
          <a:p>
            <a:r>
              <a:rPr lang="en-US" dirty="0"/>
              <a:t>Orgs- Database containing all the information of the logged in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dirty="0"/>
              <a:t>Fundraiser- Database that has the details of requests for fund raising.</a:t>
            </a:r>
          </a:p>
          <a:p>
            <a:r>
              <a:rPr lang="en-US" dirty="0" err="1"/>
              <a:t>Bloodrequests</a:t>
            </a:r>
            <a:r>
              <a:rPr lang="en-US" dirty="0"/>
              <a:t> – Database that has details of requests for blood donation.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3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156A-B5D0-43FA-A002-45399A2C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7C06-BD5D-42B3-9A26-56C08DF1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Campaigns – Database that has details of the campaigns that are being held which requires volunteers.</a:t>
            </a:r>
          </a:p>
          <a:p>
            <a:r>
              <a:rPr lang="en-US" dirty="0"/>
              <a:t>Donations – Database that contains details of donations by various users </a:t>
            </a:r>
          </a:p>
          <a:p>
            <a:r>
              <a:rPr lang="en-US" dirty="0"/>
              <a:t>Volunteers – Database that contains details of volunteers who have registered for various social campaigns</a:t>
            </a:r>
          </a:p>
          <a:p>
            <a:r>
              <a:rPr lang="en-US" dirty="0"/>
              <a:t>Messages – Database that contains all the messages and reviews by the guest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BF91-5C0D-4404-831C-21A59C9F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149-CE3C-4013-B9B4-B916727B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986E9-EDB2-4C8A-A6E6-8AA258648462}"/>
              </a:ext>
            </a:extLst>
          </p:cNvPr>
          <p:cNvSpPr txBox="1"/>
          <p:nvPr/>
        </p:nvSpPr>
        <p:spPr>
          <a:xfrm>
            <a:off x="2537401" y="2941163"/>
            <a:ext cx="7605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 RELATIONAL  SCHEMA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15976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7C8D-1734-4155-9B8A-D5D95C3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RELATION: DETAILS                    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5237-16A4-41E5-963E-2D5133DD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8593"/>
            <a:ext cx="12113440" cy="4450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6B150-1CE0-4B84-A813-27924ECE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71136"/>
              </p:ext>
            </p:extLst>
          </p:nvPr>
        </p:nvGraphicFramePr>
        <p:xfrm>
          <a:off x="39280" y="2456050"/>
          <a:ext cx="12113440" cy="52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92">
                  <a:extLst>
                    <a:ext uri="{9D8B030D-6E8A-4147-A177-3AD203B41FA5}">
                      <a16:colId xmlns:a16="http://schemas.microsoft.com/office/drawing/2014/main" val="1876106720"/>
                    </a:ext>
                  </a:extLst>
                </a:gridCol>
                <a:gridCol w="1161391">
                  <a:extLst>
                    <a:ext uri="{9D8B030D-6E8A-4147-A177-3AD203B41FA5}">
                      <a16:colId xmlns:a16="http://schemas.microsoft.com/office/drawing/2014/main" val="2868403694"/>
                    </a:ext>
                  </a:extLst>
                </a:gridCol>
                <a:gridCol w="786750">
                  <a:extLst>
                    <a:ext uri="{9D8B030D-6E8A-4147-A177-3AD203B41FA5}">
                      <a16:colId xmlns:a16="http://schemas.microsoft.com/office/drawing/2014/main" val="3933903137"/>
                    </a:ext>
                  </a:extLst>
                </a:gridCol>
                <a:gridCol w="833580">
                  <a:extLst>
                    <a:ext uri="{9D8B030D-6E8A-4147-A177-3AD203B41FA5}">
                      <a16:colId xmlns:a16="http://schemas.microsoft.com/office/drawing/2014/main" val="2366414361"/>
                    </a:ext>
                  </a:extLst>
                </a:gridCol>
                <a:gridCol w="927240">
                  <a:extLst>
                    <a:ext uri="{9D8B030D-6E8A-4147-A177-3AD203B41FA5}">
                      <a16:colId xmlns:a16="http://schemas.microsoft.com/office/drawing/2014/main" val="773487960"/>
                    </a:ext>
                  </a:extLst>
                </a:gridCol>
                <a:gridCol w="768017">
                  <a:extLst>
                    <a:ext uri="{9D8B030D-6E8A-4147-A177-3AD203B41FA5}">
                      <a16:colId xmlns:a16="http://schemas.microsoft.com/office/drawing/2014/main" val="1522718314"/>
                    </a:ext>
                  </a:extLst>
                </a:gridCol>
                <a:gridCol w="945972">
                  <a:extLst>
                    <a:ext uri="{9D8B030D-6E8A-4147-A177-3AD203B41FA5}">
                      <a16:colId xmlns:a16="http://schemas.microsoft.com/office/drawing/2014/main" val="1012897300"/>
                    </a:ext>
                  </a:extLst>
                </a:gridCol>
                <a:gridCol w="1152026">
                  <a:extLst>
                    <a:ext uri="{9D8B030D-6E8A-4147-A177-3AD203B41FA5}">
                      <a16:colId xmlns:a16="http://schemas.microsoft.com/office/drawing/2014/main" val="1296208862"/>
                    </a:ext>
                  </a:extLst>
                </a:gridCol>
                <a:gridCol w="1620329">
                  <a:extLst>
                    <a:ext uri="{9D8B030D-6E8A-4147-A177-3AD203B41FA5}">
                      <a16:colId xmlns:a16="http://schemas.microsoft.com/office/drawing/2014/main" val="3713789748"/>
                    </a:ext>
                  </a:extLst>
                </a:gridCol>
                <a:gridCol w="785704">
                  <a:extLst>
                    <a:ext uri="{9D8B030D-6E8A-4147-A177-3AD203B41FA5}">
                      <a16:colId xmlns:a16="http://schemas.microsoft.com/office/drawing/2014/main" val="1520018202"/>
                    </a:ext>
                  </a:extLst>
                </a:gridCol>
                <a:gridCol w="676303">
                  <a:extLst>
                    <a:ext uri="{9D8B030D-6E8A-4147-A177-3AD203B41FA5}">
                      <a16:colId xmlns:a16="http://schemas.microsoft.com/office/drawing/2014/main" val="2046378507"/>
                    </a:ext>
                  </a:extLst>
                </a:gridCol>
                <a:gridCol w="613679">
                  <a:extLst>
                    <a:ext uri="{9D8B030D-6E8A-4147-A177-3AD203B41FA5}">
                      <a16:colId xmlns:a16="http://schemas.microsoft.com/office/drawing/2014/main" val="1883636615"/>
                    </a:ext>
                  </a:extLst>
                </a:gridCol>
                <a:gridCol w="681057">
                  <a:extLst>
                    <a:ext uri="{9D8B030D-6E8A-4147-A177-3AD203B41FA5}">
                      <a16:colId xmlns:a16="http://schemas.microsoft.com/office/drawing/2014/main" val="1880739567"/>
                    </a:ext>
                  </a:extLst>
                </a:gridCol>
              </a:tblGrid>
              <a:tr h="524673">
                <a:tc>
                  <a:txBody>
                    <a:bodyPr/>
                    <a:lstStyle/>
                    <a:p>
                      <a:r>
                        <a:rPr lang="en-US" sz="1400" u="sng" dirty="0"/>
                        <a:t>username</a:t>
                      </a:r>
                      <a:endParaRPr lang="en-GB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BLOOD GROUP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63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B1A42D-71A2-4F4B-A984-F275478A0F9E}"/>
              </a:ext>
            </a:extLst>
          </p:cNvPr>
          <p:cNvSpPr txBox="1"/>
          <p:nvPr/>
        </p:nvSpPr>
        <p:spPr>
          <a:xfrm>
            <a:off x="273376" y="3796863"/>
            <a:ext cx="10840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details of the </a:t>
            </a:r>
            <a:r>
              <a:rPr lang="en-US" sz="2800" dirty="0" err="1"/>
              <a:t>indviduals</a:t>
            </a:r>
            <a:r>
              <a:rPr lang="en-US" sz="2800" dirty="0"/>
              <a:t> are inserted into this table during registration. </a:t>
            </a:r>
          </a:p>
          <a:p>
            <a:r>
              <a:rPr lang="en-US" sz="2800" dirty="0"/>
              <a:t>Username acts as the only primary key.</a:t>
            </a:r>
          </a:p>
          <a:p>
            <a:r>
              <a:rPr lang="en-US" sz="2800" dirty="0"/>
              <a:t>The relation is in 3-NF 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60866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490</TotalTime>
  <Words>591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Adobe Devanagari</vt:lpstr>
      <vt:lpstr>Arial</vt:lpstr>
      <vt:lpstr>Trebuchet MS</vt:lpstr>
      <vt:lpstr>Berlin</vt:lpstr>
      <vt:lpstr>DBMS COURSE PROJECT</vt:lpstr>
      <vt:lpstr>                           OBJECTIVE</vt:lpstr>
      <vt:lpstr>                         INSPIRATION</vt:lpstr>
      <vt:lpstr>PowerPoint Presentation</vt:lpstr>
      <vt:lpstr>                                </vt:lpstr>
      <vt:lpstr>                        DATABASE</vt:lpstr>
      <vt:lpstr>PowerPoint Presentation</vt:lpstr>
      <vt:lpstr>PowerPoint Presentation</vt:lpstr>
      <vt:lpstr>RELATION: DETAILS                      </vt:lpstr>
      <vt:lpstr>RELATION: ORGS</vt:lpstr>
      <vt:lpstr>RELATION:BLOODREQUESTS</vt:lpstr>
      <vt:lpstr>RELATION: FUNDRAISER</vt:lpstr>
      <vt:lpstr>RELATION : DONATIONS</vt:lpstr>
      <vt:lpstr>RELATION : CAMPAIGNS</vt:lpstr>
      <vt:lpstr>RELATION : VOLUNTEERS</vt:lpstr>
      <vt:lpstr>RELATION :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COURSE PROJECT</dc:title>
  <dc:creator>Vignesh Krishnan</dc:creator>
  <cp:lastModifiedBy>Vignesh Krishnan</cp:lastModifiedBy>
  <cp:revision>23</cp:revision>
  <dcterms:created xsi:type="dcterms:W3CDTF">2018-10-23T09:06:55Z</dcterms:created>
  <dcterms:modified xsi:type="dcterms:W3CDTF">2018-10-27T05:23:35Z</dcterms:modified>
</cp:coreProperties>
</file>