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65" r:id="rId9"/>
    <p:sldId id="266" r:id="rId10"/>
    <p:sldId id="271" r:id="rId11"/>
    <p:sldId id="261" r:id="rId12"/>
    <p:sldId id="267" r:id="rId13"/>
    <p:sldId id="272" r:id="rId14"/>
    <p:sldId id="263" r:id="rId15"/>
    <p:sldId id="262" r:id="rId16"/>
    <p:sldId id="273" r:id="rId17"/>
    <p:sldId id="274" r:id="rId18"/>
    <p:sldId id="275" r:id="rId19"/>
    <p:sldId id="276" r:id="rId20"/>
    <p:sldId id="268"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7528-B768-455C-9B7F-C0C3F72C8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10832-D5EA-4B44-9A31-D4AD898F1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7F054-1208-41AA-8EDD-CAF1FE3D5D07}"/>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5EA6E0E9-9DBE-4C03-86BC-60CC399D5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6BE84-B82B-4BE7-A008-CA76D4FB7ED8}"/>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244576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1565-63B1-4BD0-8EE5-9161666CF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40AD2-B30B-41FB-A7F6-4616A536B6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DFD98-CD60-4206-A463-B236AA1B9841}"/>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BAD9E51E-4FB4-4881-85C4-D85EEAD77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58457-9BF8-4520-B344-686F664E0787}"/>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382482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DCB28-DBDF-49AD-8C29-1EC702727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5E7AC9-54DB-4F35-8639-474A9D551E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D0FA3-C33A-4B03-B804-CD583CCF7E30}"/>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BE222C11-64AE-4BBD-8067-6ED118E42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1DCA2-05FC-4560-A842-29334D71BF8D}"/>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267249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06DD-F77D-4AC7-86BF-813A3AB63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1F5C5-8880-44C3-BADC-2162C3B21F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C2E4B-DCB8-45D7-B5AB-D7D705326552}"/>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4C5B9728-9CB2-4D8D-8135-68BD46D35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E6ECB-E60D-4D37-91EB-7BAE2582F46E}"/>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313207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29E7-737E-4CF8-8CAD-CC56D3EE2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0AF7AE-8918-4FAD-BF84-50E65FAEF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D426A3-92CE-4693-9ADB-211C96C1B761}"/>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F695DAAF-7DEB-4FE6-8F34-EDEAAAF94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86EB5-1ECD-47E3-BF9F-AB6EA4614284}"/>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411627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5508-58AB-4FC3-BC5C-B0231C6B4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7DDB0-48C9-48AE-B7E9-D1B2846B6F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AB54A-4B6E-4405-9F62-00D8F9E87D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52668E-D31C-4D5B-8040-A0BD969C5B94}"/>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6" name="Footer Placeholder 5">
            <a:extLst>
              <a:ext uri="{FF2B5EF4-FFF2-40B4-BE49-F238E27FC236}">
                <a16:creationId xmlns:a16="http://schemas.microsoft.com/office/drawing/2014/main" id="{641B2107-C6D7-425F-B8E5-8FE4F5C6E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F4CEE-0C4A-4EE5-8973-1BE0993DFF0A}"/>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425286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20B9-CCB5-4956-AE93-BFB7344B42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FCDBA-B935-4B42-ACBB-07D47C6B8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031855-3208-4974-95B1-DD162B0C96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52483C-8DFD-4179-98C6-9ECA9178D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A40DF1-3F9B-4AA4-8F2B-33A8277118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CC9A4-CE6A-434A-9A04-164BC8178946}"/>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8" name="Footer Placeholder 7">
            <a:extLst>
              <a:ext uri="{FF2B5EF4-FFF2-40B4-BE49-F238E27FC236}">
                <a16:creationId xmlns:a16="http://schemas.microsoft.com/office/drawing/2014/main" id="{931448C4-640A-456A-AB78-271B7B586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E3A93-60FC-4350-85F1-8FB8B0BF3758}"/>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130716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A294-A8B5-42EC-8622-F65834EF3B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DF25F-F4B2-4630-BE36-47D1FEBDE2C7}"/>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4" name="Footer Placeholder 3">
            <a:extLst>
              <a:ext uri="{FF2B5EF4-FFF2-40B4-BE49-F238E27FC236}">
                <a16:creationId xmlns:a16="http://schemas.microsoft.com/office/drawing/2014/main" id="{1E1F946A-02B4-4F24-B9C9-739E6C41F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8A741-03C9-46EA-AF4F-949CE3403197}"/>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293724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2F2AE-D347-452B-B25B-71B85CD4B647}"/>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3" name="Footer Placeholder 2">
            <a:extLst>
              <a:ext uri="{FF2B5EF4-FFF2-40B4-BE49-F238E27FC236}">
                <a16:creationId xmlns:a16="http://schemas.microsoft.com/office/drawing/2014/main" id="{54B1C9F2-4BDE-40D9-BBE7-3319D1552A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0C396-80C9-415C-9C8D-B87CDD2B5620}"/>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258136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F556-60F7-4178-8CFC-1C34BD387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F5C46-B95E-46D2-8929-2C3386D94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22671-A02B-4727-B387-7C1B68F25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63FD56-0BEB-42F5-AB49-EEB36567D4C4}"/>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6" name="Footer Placeholder 5">
            <a:extLst>
              <a:ext uri="{FF2B5EF4-FFF2-40B4-BE49-F238E27FC236}">
                <a16:creationId xmlns:a16="http://schemas.microsoft.com/office/drawing/2014/main" id="{C13ADB6D-6109-4BD4-90DD-7731A5A36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AB2F3-2781-4F3A-BB3B-992BF69FDD2B}"/>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104974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A882-8568-452B-8A27-D5CDA35A4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FA07D-9344-4F24-BAAB-0EA13570C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4D080-9DD5-46A7-9C30-91D5361B2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014977-A0B1-466E-95DE-F69F610AEE5D}"/>
              </a:ext>
            </a:extLst>
          </p:cNvPr>
          <p:cNvSpPr>
            <a:spLocks noGrp="1"/>
          </p:cNvSpPr>
          <p:nvPr>
            <p:ph type="dt" sz="half" idx="10"/>
          </p:nvPr>
        </p:nvSpPr>
        <p:spPr/>
        <p:txBody>
          <a:bodyPr/>
          <a:lstStyle/>
          <a:p>
            <a:fld id="{2B5A9079-5818-44B4-ACAF-4F1DE7BC54AB}" type="datetimeFigureOut">
              <a:rPr lang="en-US" smtClean="0"/>
              <a:t>12/14/2018</a:t>
            </a:fld>
            <a:endParaRPr lang="en-US"/>
          </a:p>
        </p:txBody>
      </p:sp>
      <p:sp>
        <p:nvSpPr>
          <p:cNvPr id="6" name="Footer Placeholder 5">
            <a:extLst>
              <a:ext uri="{FF2B5EF4-FFF2-40B4-BE49-F238E27FC236}">
                <a16:creationId xmlns:a16="http://schemas.microsoft.com/office/drawing/2014/main" id="{08C5F39E-1007-4535-9A4C-8BCBDD182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37ED1-5AE7-4A82-A351-5839BF0A70FB}"/>
              </a:ext>
            </a:extLst>
          </p:cNvPr>
          <p:cNvSpPr>
            <a:spLocks noGrp="1"/>
          </p:cNvSpPr>
          <p:nvPr>
            <p:ph type="sldNum" sz="quarter" idx="12"/>
          </p:nvPr>
        </p:nvSpPr>
        <p:spPr/>
        <p:txBody>
          <a:bodyPr/>
          <a:lstStyle/>
          <a:p>
            <a:fld id="{BA551FDA-8C9B-408E-8311-78162CBFC31D}" type="slidenum">
              <a:rPr lang="en-US" smtClean="0"/>
              <a:t>‹#›</a:t>
            </a:fld>
            <a:endParaRPr lang="en-US"/>
          </a:p>
        </p:txBody>
      </p:sp>
    </p:spTree>
    <p:extLst>
      <p:ext uri="{BB962C8B-B14F-4D97-AF65-F5344CB8AC3E}">
        <p14:creationId xmlns:p14="http://schemas.microsoft.com/office/powerpoint/2010/main" val="229356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0CAB6-20D1-4EB5-A43C-5E370BAF0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91711B-6BEB-46AE-8887-609D8FCE0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3F078-EC14-4F2A-A240-086F553D6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A9079-5818-44B4-ACAF-4F1DE7BC54AB}" type="datetimeFigureOut">
              <a:rPr lang="en-US" smtClean="0"/>
              <a:t>12/14/2018</a:t>
            </a:fld>
            <a:endParaRPr lang="en-US"/>
          </a:p>
        </p:txBody>
      </p:sp>
      <p:sp>
        <p:nvSpPr>
          <p:cNvPr id="5" name="Footer Placeholder 4">
            <a:extLst>
              <a:ext uri="{FF2B5EF4-FFF2-40B4-BE49-F238E27FC236}">
                <a16:creationId xmlns:a16="http://schemas.microsoft.com/office/drawing/2014/main" id="{EB550051-9C42-42CD-BA08-8C1896C66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47B7F1-1613-4707-B501-0BEF63887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51FDA-8C9B-408E-8311-78162CBFC31D}" type="slidenum">
              <a:rPr lang="en-US" smtClean="0"/>
              <a:t>‹#›</a:t>
            </a:fld>
            <a:endParaRPr lang="en-US"/>
          </a:p>
        </p:txBody>
      </p:sp>
    </p:spTree>
    <p:extLst>
      <p:ext uri="{BB962C8B-B14F-4D97-AF65-F5344CB8AC3E}">
        <p14:creationId xmlns:p14="http://schemas.microsoft.com/office/powerpoint/2010/main" val="25756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anngtr.blogspot.com/2013/05/ventajas-y-desventajas.html"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Vote_with_check_for_v.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ylo-rouge-et-crayon-gris.fr/outils-pour-l-enseignant-1/travailler-en-ateliers-en-cycle-3/"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ommieonassis.blogspot.com/2012/05/teacher-appreciation-20-gift-ideas.html" TargetMode="Externa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oi.es/blogs/raularrabales/2012/03/06/gestion-integral-gestion-de-un-todo/"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de/erfindung-innovation-diagramm-idee-153341/"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FA93-E5AD-43FE-96DE-F3C56B02589B}"/>
              </a:ext>
            </a:extLst>
          </p:cNvPr>
          <p:cNvSpPr>
            <a:spLocks noGrp="1"/>
          </p:cNvSpPr>
          <p:nvPr>
            <p:ph type="ctrTitle"/>
          </p:nvPr>
        </p:nvSpPr>
        <p:spPr>
          <a:xfrm>
            <a:off x="1013732" y="650873"/>
            <a:ext cx="6766078" cy="4927601"/>
          </a:xfrm>
        </p:spPr>
        <p:txBody>
          <a:bodyPr anchor="ctr">
            <a:normAutofit/>
          </a:bodyPr>
          <a:lstStyle/>
          <a:p>
            <a:pPr algn="r"/>
            <a:r>
              <a:rPr lang="en-US" b="1" u="sng" dirty="0"/>
              <a:t>Application Engineering and Dev-Sec 04-Fall 2018</a:t>
            </a:r>
          </a:p>
        </p:txBody>
      </p:sp>
      <p:sp>
        <p:nvSpPr>
          <p:cNvPr id="12"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1ECB3DE-AB87-4842-8B3D-B9446B84EDFC}"/>
              </a:ext>
            </a:extLst>
          </p:cNvPr>
          <p:cNvSpPr>
            <a:spLocks noGrp="1"/>
          </p:cNvSpPr>
          <p:nvPr>
            <p:ph type="subTitle" idx="1"/>
          </p:nvPr>
        </p:nvSpPr>
        <p:spPr>
          <a:xfrm>
            <a:off x="8608953" y="1930398"/>
            <a:ext cx="3093963" cy="4927602"/>
          </a:xfrm>
        </p:spPr>
        <p:txBody>
          <a:bodyPr anchor="ctr">
            <a:normAutofit/>
          </a:bodyPr>
          <a:lstStyle/>
          <a:p>
            <a:pPr algn="l"/>
            <a:r>
              <a:rPr lang="en-US" sz="3600" b="1" u="sng" dirty="0">
                <a:solidFill>
                  <a:srgbClr val="FFFFFF"/>
                </a:solidFill>
              </a:rPr>
              <a:t>Final Project presentation</a:t>
            </a:r>
          </a:p>
          <a:p>
            <a:pPr algn="l"/>
            <a:r>
              <a:rPr lang="en-US" sz="3600" b="1" u="sng" dirty="0">
                <a:solidFill>
                  <a:srgbClr val="FFFFFF"/>
                </a:solidFill>
              </a:rPr>
              <a:t>Online Voting System</a:t>
            </a:r>
          </a:p>
          <a:p>
            <a:pPr algn="l"/>
            <a:endParaRPr lang="en-US" sz="3600" b="1" u="sng" dirty="0">
              <a:solidFill>
                <a:srgbClr val="FFFFFF"/>
              </a:solidFill>
            </a:endParaRPr>
          </a:p>
          <a:p>
            <a:pPr algn="l"/>
            <a:endParaRPr lang="en-US" sz="3600" b="1" u="sng" dirty="0">
              <a:solidFill>
                <a:srgbClr val="FFFFFF"/>
              </a:solidFill>
            </a:endParaRPr>
          </a:p>
          <a:p>
            <a:pPr algn="l"/>
            <a:r>
              <a:rPr lang="en-US" sz="2000" dirty="0">
                <a:solidFill>
                  <a:srgbClr val="FFFFFF"/>
                </a:solidFill>
              </a:rPr>
              <a:t>-Dimple </a:t>
            </a:r>
            <a:r>
              <a:rPr lang="en-US" sz="2000" dirty="0" err="1">
                <a:solidFill>
                  <a:srgbClr val="FFFFFF"/>
                </a:solidFill>
              </a:rPr>
              <a:t>Zatkia</a:t>
            </a:r>
            <a:r>
              <a:rPr lang="en-US" sz="2000" dirty="0">
                <a:solidFill>
                  <a:srgbClr val="FFFFFF"/>
                </a:solidFill>
              </a:rPr>
              <a:t> (001474071)</a:t>
            </a:r>
          </a:p>
          <a:p>
            <a:pPr algn="l"/>
            <a:r>
              <a:rPr lang="en-US" sz="2000" dirty="0">
                <a:solidFill>
                  <a:srgbClr val="FFFFFF"/>
                </a:solidFill>
              </a:rPr>
              <a:t>-Reema Mehta (001495588)</a:t>
            </a:r>
          </a:p>
          <a:p>
            <a:pPr algn="l"/>
            <a:r>
              <a:rPr lang="en-US" sz="2000" dirty="0">
                <a:solidFill>
                  <a:srgbClr val="FFFFFF"/>
                </a:solidFill>
              </a:rPr>
              <a:t>-Aesha Shah (001495716)</a:t>
            </a:r>
          </a:p>
        </p:txBody>
      </p:sp>
    </p:spTree>
    <p:extLst>
      <p:ext uri="{BB962C8B-B14F-4D97-AF65-F5344CB8AC3E}">
        <p14:creationId xmlns:p14="http://schemas.microsoft.com/office/powerpoint/2010/main" val="21323214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87648B-0166-4E0D-AFCA-A201C359C4F2}"/>
              </a:ext>
            </a:extLst>
          </p:cNvPr>
          <p:cNvPicPr>
            <a:picLocks noChangeAspect="1"/>
          </p:cNvPicPr>
          <p:nvPr/>
        </p:nvPicPr>
        <p:blipFill>
          <a:blip r:embed="rId2"/>
          <a:stretch>
            <a:fillRect/>
          </a:stretch>
        </p:blipFill>
        <p:spPr>
          <a:xfrm>
            <a:off x="985261" y="0"/>
            <a:ext cx="10221478" cy="6858000"/>
          </a:xfrm>
          <a:prstGeom prst="rect">
            <a:avLst/>
          </a:prstGeom>
        </p:spPr>
      </p:pic>
    </p:spTree>
    <p:extLst>
      <p:ext uri="{BB962C8B-B14F-4D97-AF65-F5344CB8AC3E}">
        <p14:creationId xmlns:p14="http://schemas.microsoft.com/office/powerpoint/2010/main" val="28300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637B2-1789-4036-AA3E-D20542EDABA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Screenshots </a:t>
            </a:r>
          </a:p>
        </p:txBody>
      </p:sp>
      <p:sp>
        <p:nvSpPr>
          <p:cNvPr id="3" name="Content Placeholder 2">
            <a:extLst>
              <a:ext uri="{FF2B5EF4-FFF2-40B4-BE49-F238E27FC236}">
                <a16:creationId xmlns:a16="http://schemas.microsoft.com/office/drawing/2014/main" id="{82865958-02D9-4671-B1E3-B8B54445F439}"/>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1700">
                <a:solidFill>
                  <a:srgbClr val="FF8F00"/>
                </a:solidFill>
              </a:rPr>
              <a:t>Graphs shown here are results of vote count and respective enterprises as well as the candidates.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F8719E3-6C36-4395-A228-8C1222FF5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2596836"/>
            <a:ext cx="4627519" cy="3697691"/>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F2B00BA-93FB-43F9-B226-AE2E7F8B0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898" y="2596836"/>
            <a:ext cx="4640870" cy="3697691"/>
          </a:xfrm>
          <a:prstGeom prst="rect">
            <a:avLst/>
          </a:prstGeom>
        </p:spPr>
      </p:pic>
    </p:spTree>
    <p:extLst>
      <p:ext uri="{BB962C8B-B14F-4D97-AF65-F5344CB8AC3E}">
        <p14:creationId xmlns:p14="http://schemas.microsoft.com/office/powerpoint/2010/main" val="379417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E7075-A4EB-4D12-9518-DFF9F0B17E09}"/>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2800" dirty="0">
                <a:solidFill>
                  <a:srgbClr val="FFFFFF"/>
                </a:solidFill>
              </a:rPr>
              <a:t>Admin will manage the voters and candidates approval by which users will receive an email containing their initial login credentials.</a:t>
            </a:r>
          </a:p>
        </p:txBody>
      </p:sp>
      <p:pic>
        <p:nvPicPr>
          <p:cNvPr id="4" name="Picture 3">
            <a:extLst>
              <a:ext uri="{FF2B5EF4-FFF2-40B4-BE49-F238E27FC236}">
                <a16:creationId xmlns:a16="http://schemas.microsoft.com/office/drawing/2014/main" id="{4AA7F8FD-D8A3-4DB4-A702-830727358AF1}"/>
              </a:ext>
            </a:extLst>
          </p:cNvPr>
          <p:cNvPicPr>
            <a:picLocks noChangeAspect="1"/>
          </p:cNvPicPr>
          <p:nvPr/>
        </p:nvPicPr>
        <p:blipFill>
          <a:blip r:embed="rId2"/>
          <a:stretch>
            <a:fillRect/>
          </a:stretch>
        </p:blipFill>
        <p:spPr>
          <a:xfrm>
            <a:off x="378068" y="1019007"/>
            <a:ext cx="3433324" cy="2566905"/>
          </a:xfrm>
          <a:prstGeom prst="rect">
            <a:avLst/>
          </a:prstGeom>
        </p:spPr>
      </p:pic>
      <p:cxnSp>
        <p:nvCxnSpPr>
          <p:cNvPr id="16" name="Straight Connector 1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32BB2DA-399B-4352-B83C-D6F2AFB76693}"/>
              </a:ext>
            </a:extLst>
          </p:cNvPr>
          <p:cNvPicPr>
            <a:picLocks noChangeAspect="1"/>
          </p:cNvPicPr>
          <p:nvPr/>
        </p:nvPicPr>
        <p:blipFill>
          <a:blip r:embed="rId3"/>
          <a:stretch>
            <a:fillRect/>
          </a:stretch>
        </p:blipFill>
        <p:spPr>
          <a:xfrm>
            <a:off x="4397587" y="473660"/>
            <a:ext cx="3423916" cy="3657600"/>
          </a:xfrm>
          <a:prstGeom prst="rect">
            <a:avLst/>
          </a:prstGeom>
        </p:spPr>
      </p:pic>
      <p:cxnSp>
        <p:nvCxnSpPr>
          <p:cNvPr id="18" name="Straight Connector 1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D075F02-088C-4A1A-B983-E879BA78D6BB}"/>
              </a:ext>
            </a:extLst>
          </p:cNvPr>
          <p:cNvPicPr>
            <a:picLocks noChangeAspect="1"/>
          </p:cNvPicPr>
          <p:nvPr/>
        </p:nvPicPr>
        <p:blipFill>
          <a:blip r:embed="rId4"/>
          <a:stretch>
            <a:fillRect/>
          </a:stretch>
        </p:blipFill>
        <p:spPr>
          <a:xfrm>
            <a:off x="8529716" y="473660"/>
            <a:ext cx="3423917" cy="3657600"/>
          </a:xfrm>
          <a:prstGeom prst="rect">
            <a:avLst/>
          </a:prstGeom>
        </p:spPr>
      </p:pic>
      <p:sp>
        <p:nvSpPr>
          <p:cNvPr id="9" name="Content Placeholder 8">
            <a:extLst>
              <a:ext uri="{FF2B5EF4-FFF2-40B4-BE49-F238E27FC236}">
                <a16:creationId xmlns:a16="http://schemas.microsoft.com/office/drawing/2014/main" id="{C11F62A2-93BC-47AB-B256-0AF3D917B9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966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3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83F00FD3-B2AB-446A-A8D9-55631E7A6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149" y="643467"/>
            <a:ext cx="7791701" cy="5571066"/>
          </a:xfrm>
          <a:prstGeom prst="rect">
            <a:avLst/>
          </a:prstGeom>
        </p:spPr>
      </p:pic>
    </p:spTree>
    <p:extLst>
      <p:ext uri="{BB962C8B-B14F-4D97-AF65-F5344CB8AC3E}">
        <p14:creationId xmlns:p14="http://schemas.microsoft.com/office/powerpoint/2010/main" val="419417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D13CC-804B-4756-A341-833A404C3FB4}"/>
              </a:ext>
            </a:extLst>
          </p:cNvPr>
          <p:cNvSpPr>
            <a:spLocks noGrp="1"/>
          </p:cNvSpPr>
          <p:nvPr>
            <p:ph idx="1"/>
          </p:nvPr>
        </p:nvSpPr>
        <p:spPr>
          <a:xfrm>
            <a:off x="438150" y="275208"/>
            <a:ext cx="11298130" cy="6211317"/>
          </a:xfrm>
        </p:spPr>
        <p:txBody>
          <a:bodyPr/>
          <a:lstStyle/>
          <a:p>
            <a:pPr marL="0" indent="0">
              <a:buNone/>
            </a:pPr>
            <a:r>
              <a:rPr lang="en-US" dirty="0"/>
              <a:t>Email functionality and its working</a:t>
            </a:r>
          </a:p>
          <a:p>
            <a:pPr marL="0" indent="0">
              <a:buNone/>
            </a:pPr>
            <a:endParaRPr lang="en-US" dirty="0"/>
          </a:p>
        </p:txBody>
      </p:sp>
      <p:pic>
        <p:nvPicPr>
          <p:cNvPr id="11" name="Picture 10">
            <a:extLst>
              <a:ext uri="{FF2B5EF4-FFF2-40B4-BE49-F238E27FC236}">
                <a16:creationId xmlns:a16="http://schemas.microsoft.com/office/drawing/2014/main" id="{2E89402C-2018-4D9A-B7BA-B06709230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374" y="1029810"/>
            <a:ext cx="4306501" cy="2988783"/>
          </a:xfrm>
          <a:prstGeom prst="rect">
            <a:avLst/>
          </a:prstGeom>
        </p:spPr>
      </p:pic>
      <p:pic>
        <p:nvPicPr>
          <p:cNvPr id="10" name="Picture 9">
            <a:extLst>
              <a:ext uri="{FF2B5EF4-FFF2-40B4-BE49-F238E27FC236}">
                <a16:creationId xmlns:a16="http://schemas.microsoft.com/office/drawing/2014/main" id="{3E60F2F2-AB4A-4E6C-A5E7-C6FFC06FD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49" y="1029810"/>
            <a:ext cx="6607021" cy="5456715"/>
          </a:xfrm>
          <a:prstGeom prst="rect">
            <a:avLst/>
          </a:prstGeom>
        </p:spPr>
      </p:pic>
    </p:spTree>
    <p:extLst>
      <p:ext uri="{BB962C8B-B14F-4D97-AF65-F5344CB8AC3E}">
        <p14:creationId xmlns:p14="http://schemas.microsoft.com/office/powerpoint/2010/main" val="417679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61CF5-508E-44BF-ACA2-2CE1DBD902C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Screenshots</a:t>
            </a:r>
          </a:p>
        </p:txBody>
      </p:sp>
      <p:sp>
        <p:nvSpPr>
          <p:cNvPr id="3" name="Content Placeholder 2">
            <a:extLst>
              <a:ext uri="{FF2B5EF4-FFF2-40B4-BE49-F238E27FC236}">
                <a16:creationId xmlns:a16="http://schemas.microsoft.com/office/drawing/2014/main" id="{41F670B7-6D60-4047-809A-B8D26A21C85B}"/>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F8FF4A"/>
                </a:solidFill>
              </a:rPr>
              <a:t>Block chain is encrypting State ID and storing it in a Algorithm</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53FBAEE-643E-4658-A993-2B7AF971E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761582"/>
            <a:ext cx="5455917" cy="3328108"/>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37867A7-B310-43ED-8972-DE4E23C70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423112"/>
            <a:ext cx="5455917" cy="2005048"/>
          </a:xfrm>
          <a:prstGeom prst="rect">
            <a:avLst/>
          </a:prstGeom>
        </p:spPr>
      </p:pic>
    </p:spTree>
    <p:extLst>
      <p:ext uri="{BB962C8B-B14F-4D97-AF65-F5344CB8AC3E}">
        <p14:creationId xmlns:p14="http://schemas.microsoft.com/office/powerpoint/2010/main" val="419756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2CEFC-53AF-43F5-AEC0-F5C464CEC15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Voter Login and work area</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8A0C55-76DD-4684-A2FC-656F0FFDC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758" y="2596834"/>
            <a:ext cx="5455917" cy="3657601"/>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2AEE1DB1-5DE9-46F5-937C-1522FAF9FB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882" y="2596835"/>
            <a:ext cx="5455917" cy="3657600"/>
          </a:xfrm>
          <a:prstGeom prst="rect">
            <a:avLst/>
          </a:prstGeom>
        </p:spPr>
      </p:pic>
    </p:spTree>
    <p:extLst>
      <p:ext uri="{BB962C8B-B14F-4D97-AF65-F5344CB8AC3E}">
        <p14:creationId xmlns:p14="http://schemas.microsoft.com/office/powerpoint/2010/main" val="58390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85DAA11-8616-4BE3-B67F-75B582DE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536" y="643467"/>
            <a:ext cx="8738927" cy="5571066"/>
          </a:xfrm>
          <a:prstGeom prst="rect">
            <a:avLst/>
          </a:prstGeom>
        </p:spPr>
      </p:pic>
    </p:spTree>
    <p:extLst>
      <p:ext uri="{BB962C8B-B14F-4D97-AF65-F5344CB8AC3E}">
        <p14:creationId xmlns:p14="http://schemas.microsoft.com/office/powerpoint/2010/main" val="332200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1A7A-A87F-4306-9006-E613002A2A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Candidate login and work area</a:t>
            </a:r>
          </a:p>
        </p:txBody>
      </p:sp>
      <p:pic>
        <p:nvPicPr>
          <p:cNvPr id="5" name="Content Placeholder 4">
            <a:extLst>
              <a:ext uri="{FF2B5EF4-FFF2-40B4-BE49-F238E27FC236}">
                <a16:creationId xmlns:a16="http://schemas.microsoft.com/office/drawing/2014/main" id="{22E350E8-580A-4CF5-A703-DBE3DC42A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498" y="1675227"/>
            <a:ext cx="7609003" cy="4394199"/>
          </a:xfrm>
          <a:prstGeom prst="rect">
            <a:avLst/>
          </a:prstGeom>
        </p:spPr>
      </p:pic>
    </p:spTree>
    <p:extLst>
      <p:ext uri="{BB962C8B-B14F-4D97-AF65-F5344CB8AC3E}">
        <p14:creationId xmlns:p14="http://schemas.microsoft.com/office/powerpoint/2010/main" val="167617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A9B6-409C-4970-A8F6-C2ABA0A967CE}"/>
              </a:ext>
            </a:extLst>
          </p:cNvPr>
          <p:cNvSpPr>
            <a:spLocks noGrp="1"/>
          </p:cNvSpPr>
          <p:nvPr>
            <p:ph type="title"/>
          </p:nvPr>
        </p:nvSpPr>
        <p:spPr>
          <a:xfrm>
            <a:off x="762001" y="803325"/>
            <a:ext cx="5314536" cy="1325563"/>
          </a:xfrm>
        </p:spPr>
        <p:txBody>
          <a:bodyPr>
            <a:normAutofit/>
          </a:bodyPr>
          <a:lstStyle/>
          <a:p>
            <a:r>
              <a:rPr lang="en-US" dirty="0"/>
              <a:t>Advantages	</a:t>
            </a:r>
          </a:p>
        </p:txBody>
      </p:sp>
      <p:sp>
        <p:nvSpPr>
          <p:cNvPr id="3" name="Content Placeholder 2">
            <a:extLst>
              <a:ext uri="{FF2B5EF4-FFF2-40B4-BE49-F238E27FC236}">
                <a16:creationId xmlns:a16="http://schemas.microsoft.com/office/drawing/2014/main" id="{6087812A-A9FB-4960-BFD2-0BDD683EE2D9}"/>
              </a:ext>
            </a:extLst>
          </p:cNvPr>
          <p:cNvSpPr>
            <a:spLocks noGrp="1"/>
          </p:cNvSpPr>
          <p:nvPr>
            <p:ph idx="1"/>
          </p:nvPr>
        </p:nvSpPr>
        <p:spPr>
          <a:xfrm>
            <a:off x="762000" y="2047875"/>
            <a:ext cx="5314543" cy="4410075"/>
          </a:xfrm>
        </p:spPr>
        <p:txBody>
          <a:bodyPr anchor="t">
            <a:normAutofit/>
          </a:bodyPr>
          <a:lstStyle/>
          <a:p>
            <a:pPr lvl="0" fontAlgn="base"/>
            <a:r>
              <a:rPr lang="en-US" sz="1800" dirty="0"/>
              <a:t>The Online Voting System shall reduce the time spends making long queues at the polling stations during voting. </a:t>
            </a:r>
          </a:p>
          <a:p>
            <a:pPr lvl="0" fontAlgn="base"/>
            <a:r>
              <a:rPr lang="en-US" sz="1800" dirty="0"/>
              <a:t>It shall also enable the voters to vote from any part of the globe since this is an online application available on the internet. Case of miscount.</a:t>
            </a:r>
          </a:p>
          <a:p>
            <a:pPr lvl="0" fontAlgn="base"/>
            <a:r>
              <a:rPr lang="en-US" sz="1800" dirty="0"/>
              <a:t>Cases of miscount shall also be solved. It is to make sure that the people vote is counted, for fairness in the elective positions.</a:t>
            </a:r>
          </a:p>
          <a:p>
            <a:pPr lvl="0" fontAlgn="base"/>
            <a:r>
              <a:rPr lang="en-US" sz="1800" dirty="0"/>
              <a:t>Less effort and less labor intensive, as the primary cost and focus primary on creating, managing and running a secure web voting portal.</a:t>
            </a:r>
          </a:p>
          <a:p>
            <a:pPr lvl="0" fontAlgn="base"/>
            <a:r>
              <a:rPr lang="en-US" sz="1800" dirty="0"/>
              <a:t>Increasing number of voters as individuals will find it easier and more convenient to vote, especially those abroad.</a:t>
            </a:r>
          </a:p>
          <a:p>
            <a:endParaRPr lang="en-US" sz="1500" dirty="0"/>
          </a:p>
        </p:txBody>
      </p:sp>
      <p:sp>
        <p:nvSpPr>
          <p:cNvPr id="16" name="Freeform: Shape 15">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688F757-4A50-47D9-B982-A4BAA11FAC9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320" r="2906"/>
          <a:stretch/>
        </p:blipFill>
        <p:spPr>
          <a:xfrm>
            <a:off x="6750141" y="-2008"/>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682977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79C3-FF61-4A9D-BDCD-AF14551E19F3}"/>
              </a:ext>
            </a:extLst>
          </p:cNvPr>
          <p:cNvSpPr>
            <a:spLocks noGrp="1"/>
          </p:cNvSpPr>
          <p:nvPr>
            <p:ph type="title"/>
          </p:nvPr>
        </p:nvSpPr>
        <p:spPr>
          <a:xfrm>
            <a:off x="6581509" y="181950"/>
            <a:ext cx="5006336" cy="1325563"/>
          </a:xfrm>
        </p:spPr>
        <p:txBody>
          <a:bodyPr>
            <a:normAutofit/>
          </a:bodyPr>
          <a:lstStyle/>
          <a:p>
            <a:r>
              <a:rPr lang="en-US" b="1" dirty="0"/>
              <a:t>Problem Statement</a:t>
            </a:r>
          </a:p>
        </p:txBody>
      </p:sp>
      <p:sp>
        <p:nvSpPr>
          <p:cNvPr id="13" name="Freeform: Shape 1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4">
            <a:extLst>
              <a:ext uri="{FF2B5EF4-FFF2-40B4-BE49-F238E27FC236}">
                <a16:creationId xmlns:a16="http://schemas.microsoft.com/office/drawing/2014/main" id="{E81C1CDC-5172-46A5-B9B0-AE183E7CD5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241" y="1346495"/>
            <a:ext cx="4131559" cy="2716500"/>
          </a:xfrm>
          <a:prstGeom prst="rect">
            <a:avLst/>
          </a:prstGeom>
        </p:spPr>
      </p:pic>
      <p:sp>
        <p:nvSpPr>
          <p:cNvPr id="10" name="Content Placeholder 9">
            <a:extLst>
              <a:ext uri="{FF2B5EF4-FFF2-40B4-BE49-F238E27FC236}">
                <a16:creationId xmlns:a16="http://schemas.microsoft.com/office/drawing/2014/main" id="{FD4F8BC5-2A43-49B5-B245-BA1529157FF7}"/>
              </a:ext>
            </a:extLst>
          </p:cNvPr>
          <p:cNvSpPr>
            <a:spLocks noGrp="1"/>
          </p:cNvSpPr>
          <p:nvPr>
            <p:ph idx="1"/>
          </p:nvPr>
        </p:nvSpPr>
        <p:spPr>
          <a:xfrm>
            <a:off x="6388396" y="1258472"/>
            <a:ext cx="5392562" cy="4707171"/>
          </a:xfrm>
        </p:spPr>
        <p:txBody>
          <a:bodyPr anchor="t">
            <a:noAutofit/>
          </a:bodyPr>
          <a:lstStyle/>
          <a:p>
            <a:pPr algn="just"/>
            <a:r>
              <a:rPr lang="en-US" sz="2200" dirty="0"/>
              <a:t>Online voting system is a system that facilitates the running of the elections as well as surveys online. System will provide online registration forms to the users before voting and makes the users to cast their vote online. System should be developed with high security and user friendly environment.</a:t>
            </a:r>
          </a:p>
          <a:p>
            <a:pPr algn="just"/>
            <a:r>
              <a:rPr lang="en-US" sz="2200" dirty="0"/>
              <a:t>System should be developed for use by everyone with a simple and self explanatory GUI. The main objective of this study is an important step towards streamlining this effort is to develop a framework and identify necessary properties that a secure and trusted online voting system must satisfy to reduce discovery redundancy.</a:t>
            </a:r>
          </a:p>
        </p:txBody>
      </p:sp>
    </p:spTree>
    <p:extLst>
      <p:ext uri="{BB962C8B-B14F-4D97-AF65-F5344CB8AC3E}">
        <p14:creationId xmlns:p14="http://schemas.microsoft.com/office/powerpoint/2010/main" val="28380757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AD1C-A57A-4C47-A864-011F74BFA9F7}"/>
              </a:ext>
            </a:extLst>
          </p:cNvPr>
          <p:cNvSpPr>
            <a:spLocks noGrp="1"/>
          </p:cNvSpPr>
          <p:nvPr>
            <p:ph type="title"/>
          </p:nvPr>
        </p:nvSpPr>
        <p:spPr>
          <a:xfrm>
            <a:off x="505823" y="358064"/>
            <a:ext cx="5277333" cy="1325563"/>
          </a:xfrm>
        </p:spPr>
        <p:txBody>
          <a:bodyPr vert="horz" lIns="91440" tIns="45720" rIns="91440" bIns="45720" rtlCol="0" anchor="ctr">
            <a:normAutofit/>
          </a:bodyPr>
          <a:lstStyle/>
          <a:p>
            <a:r>
              <a:rPr lang="en-US" b="1" u="sng" dirty="0"/>
              <a:t>Future scope</a:t>
            </a:r>
          </a:p>
        </p:txBody>
      </p:sp>
      <p:sp>
        <p:nvSpPr>
          <p:cNvPr id="7" name="TextBox 6">
            <a:extLst>
              <a:ext uri="{FF2B5EF4-FFF2-40B4-BE49-F238E27FC236}">
                <a16:creationId xmlns:a16="http://schemas.microsoft.com/office/drawing/2014/main" id="{E8692F84-F420-4FE1-A0A7-A6C3C697A711}"/>
              </a:ext>
            </a:extLst>
          </p:cNvPr>
          <p:cNvSpPr txBox="1"/>
          <p:nvPr/>
        </p:nvSpPr>
        <p:spPr>
          <a:xfrm>
            <a:off x="205199" y="1838158"/>
            <a:ext cx="5709826" cy="439119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dirty="0"/>
              <a:t>This application is just a prototype for the idea of e-voting and reducing manual electronic voting efforts in the system.</a:t>
            </a:r>
          </a:p>
          <a:p>
            <a:pPr marL="285750" indent="-228600">
              <a:lnSpc>
                <a:spcPct val="90000"/>
              </a:lnSpc>
              <a:spcAft>
                <a:spcPts val="600"/>
              </a:spcAft>
              <a:buFont typeface="Arial" panose="020B0604020202020204" pitchFamily="34" charset="0"/>
              <a:buChar char="•"/>
            </a:pPr>
            <a:r>
              <a:rPr lang="en-US" dirty="0"/>
              <a:t>Future scope can have high level of authentication which can include user detail verification </a:t>
            </a:r>
          </a:p>
          <a:p>
            <a:pPr marL="285750" indent="-228600">
              <a:lnSpc>
                <a:spcPct val="90000"/>
              </a:lnSpc>
              <a:spcAft>
                <a:spcPts val="600"/>
              </a:spcAft>
              <a:buFont typeface="Arial" panose="020B0604020202020204" pitchFamily="34" charset="0"/>
              <a:buChar char="•"/>
            </a:pPr>
            <a:r>
              <a:rPr lang="en-US" dirty="0"/>
              <a:t>There exist various methods to secure the Voting process. Our project used block chain to encrypt the data(state-id) and made it secure. In future more complex code can be used and made for hacking and related issues. It can be extended to more Security Using various level of Authentication and Verification. More Security and Privacy Issues can be maintained by using various aspects.</a:t>
            </a:r>
          </a:p>
          <a:p>
            <a:pPr marL="285750" indent="-228600">
              <a:lnSpc>
                <a:spcPct val="90000"/>
              </a:lnSpc>
              <a:spcAft>
                <a:spcPts val="600"/>
              </a:spcAft>
              <a:buFont typeface="Arial" panose="020B0604020202020204" pitchFamily="34" charset="0"/>
              <a:buChar char="•"/>
            </a:pPr>
            <a:r>
              <a:rPr lang="en-US" dirty="0"/>
              <a:t>By online voting system percentage of voting increases and cost and time of voting process is decreased. It is easy to use and it is less time consuming. </a:t>
            </a:r>
          </a:p>
        </p:txBody>
      </p:sp>
      <p:sp>
        <p:nvSpPr>
          <p:cNvPr id="12"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4A19187-DF0D-409E-A6DE-92D1A19A5B5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359" r="6741"/>
          <a:stretch/>
        </p:blipFill>
        <p:spPr>
          <a:xfrm>
            <a:off x="6893317"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41087863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854065-3675-4E6F-B5B6-F09FFAA298F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30825" y="643467"/>
            <a:ext cx="7330350" cy="5571066"/>
          </a:xfrm>
          <a:prstGeom prst="rect">
            <a:avLst/>
          </a:prstGeom>
        </p:spPr>
      </p:pic>
    </p:spTree>
    <p:extLst>
      <p:ext uri="{BB962C8B-B14F-4D97-AF65-F5344CB8AC3E}">
        <p14:creationId xmlns:p14="http://schemas.microsoft.com/office/powerpoint/2010/main" val="205646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4">
            <a:extLst>
              <a:ext uri="{FF2B5EF4-FFF2-40B4-BE49-F238E27FC236}">
                <a16:creationId xmlns:a16="http://schemas.microsoft.com/office/drawing/2014/main" id="{7BC32A59-611A-4C75-8925-6AD86CCFF765}"/>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919" b="20081"/>
          <a:stretch/>
        </p:blipFill>
        <p:spPr>
          <a:xfrm>
            <a:off x="20" y="10"/>
            <a:ext cx="12191980" cy="6857990"/>
          </a:xfrm>
          <a:prstGeom prst="rect">
            <a:avLst/>
          </a:prstGeom>
        </p:spPr>
      </p:pic>
      <p:sp>
        <p:nvSpPr>
          <p:cNvPr id="2" name="Title 1">
            <a:extLst>
              <a:ext uri="{FF2B5EF4-FFF2-40B4-BE49-F238E27FC236}">
                <a16:creationId xmlns:a16="http://schemas.microsoft.com/office/drawing/2014/main" id="{52368629-6E63-4458-91EE-3E1F554E2A19}"/>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Approach</a:t>
            </a:r>
          </a:p>
        </p:txBody>
      </p:sp>
      <p:sp>
        <p:nvSpPr>
          <p:cNvPr id="24" name="Content Placeholder 23">
            <a:extLst>
              <a:ext uri="{FF2B5EF4-FFF2-40B4-BE49-F238E27FC236}">
                <a16:creationId xmlns:a16="http://schemas.microsoft.com/office/drawing/2014/main" id="{94BD739B-E0CB-4CEA-AADE-ED0287D34452}"/>
              </a:ext>
            </a:extLst>
          </p:cNvPr>
          <p:cNvSpPr>
            <a:spLocks noGrp="1"/>
          </p:cNvSpPr>
          <p:nvPr>
            <p:ph idx="1"/>
          </p:nvPr>
        </p:nvSpPr>
        <p:spPr>
          <a:xfrm>
            <a:off x="838200" y="1690688"/>
            <a:ext cx="10515600" cy="4719638"/>
          </a:xfrm>
        </p:spPr>
        <p:txBody>
          <a:bodyPr>
            <a:normAutofit fontScale="92500" lnSpcReduction="20000"/>
          </a:bodyPr>
          <a:lstStyle/>
          <a:p>
            <a:pPr algn="just"/>
            <a:r>
              <a:rPr lang="en-US" dirty="0">
                <a:solidFill>
                  <a:srgbClr val="FFFFFF"/>
                </a:solidFill>
              </a:rPr>
              <a:t>Implementing the entire concept of online voting system in the ecosystem provided, we started off making a prototype using a simple GUI involving various regions/states as network of the ecosystem.</a:t>
            </a:r>
          </a:p>
          <a:p>
            <a:pPr algn="just"/>
            <a:r>
              <a:rPr lang="en-US" dirty="0">
                <a:solidFill>
                  <a:srgbClr val="FFFFFF"/>
                </a:solidFill>
              </a:rPr>
              <a:t>Enterprises being different parties involved in the voting criteria, users will be involved in two different ways and communicated as voter organization and candidate organization.</a:t>
            </a:r>
          </a:p>
          <a:p>
            <a:pPr algn="just"/>
            <a:r>
              <a:rPr lang="en-US" dirty="0">
                <a:solidFill>
                  <a:srgbClr val="FFFFFF"/>
                </a:solidFill>
              </a:rPr>
              <a:t>There will be one system admin handling all the networks, enterprises and organization while there is another admin organization which will handle voters and candidates respectively.</a:t>
            </a:r>
          </a:p>
          <a:p>
            <a:pPr algn="just"/>
            <a:r>
              <a:rPr lang="en-US" dirty="0">
                <a:solidFill>
                  <a:srgbClr val="FFFFFF"/>
                </a:solidFill>
              </a:rPr>
              <a:t>Users will be asked to provide details while registering and their identities will be authenticated and verified by the admin resulting in receiving an email with their initial credentials.</a:t>
            </a:r>
          </a:p>
          <a:p>
            <a:pPr algn="just"/>
            <a:r>
              <a:rPr lang="en-US" dirty="0">
                <a:solidFill>
                  <a:srgbClr val="FFFFFF"/>
                </a:solidFill>
              </a:rPr>
              <a:t>Using their initial credentials voters will be able to cast their vote and candidates will be able to view their respective profiles.</a:t>
            </a:r>
          </a:p>
        </p:txBody>
      </p:sp>
    </p:spTree>
    <p:extLst>
      <p:ext uri="{BB962C8B-B14F-4D97-AF65-F5344CB8AC3E}">
        <p14:creationId xmlns:p14="http://schemas.microsoft.com/office/powerpoint/2010/main" val="9879789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F93A5-B17A-48C3-B6DF-5888B7B21DF8}"/>
              </a:ext>
            </a:extLst>
          </p:cNvPr>
          <p:cNvPicPr>
            <a:picLocks noChangeAspect="1"/>
          </p:cNvPicPr>
          <p:nvPr/>
        </p:nvPicPr>
        <p:blipFill>
          <a:blip r:embed="rId2"/>
          <a:stretch>
            <a:fillRect/>
          </a:stretch>
        </p:blipFill>
        <p:spPr>
          <a:xfrm>
            <a:off x="3438525" y="0"/>
            <a:ext cx="8026365" cy="6858000"/>
          </a:xfrm>
          <a:prstGeom prst="rect">
            <a:avLst/>
          </a:prstGeom>
        </p:spPr>
      </p:pic>
      <p:sp>
        <p:nvSpPr>
          <p:cNvPr id="3" name="TextBox 2">
            <a:extLst>
              <a:ext uri="{FF2B5EF4-FFF2-40B4-BE49-F238E27FC236}">
                <a16:creationId xmlns:a16="http://schemas.microsoft.com/office/drawing/2014/main" id="{537366C2-8C50-46FB-990F-CA7183F0E71D}"/>
              </a:ext>
            </a:extLst>
          </p:cNvPr>
          <p:cNvSpPr txBox="1"/>
          <p:nvPr/>
        </p:nvSpPr>
        <p:spPr>
          <a:xfrm>
            <a:off x="1133475" y="200025"/>
            <a:ext cx="742949" cy="6740307"/>
          </a:xfrm>
          <a:prstGeom prst="rect">
            <a:avLst/>
          </a:prstGeom>
          <a:noFill/>
        </p:spPr>
        <p:txBody>
          <a:bodyPr wrap="square" rtlCol="0">
            <a:spAutoFit/>
          </a:bodyPr>
          <a:lstStyle/>
          <a:p>
            <a:pPr algn="ctr"/>
            <a:r>
              <a:rPr lang="en-US" sz="3600" b="1" dirty="0"/>
              <a:t>O</a:t>
            </a:r>
          </a:p>
          <a:p>
            <a:pPr algn="ctr"/>
            <a:r>
              <a:rPr lang="en-US" sz="3600" b="1" dirty="0"/>
              <a:t>B</a:t>
            </a:r>
          </a:p>
          <a:p>
            <a:pPr algn="ctr"/>
            <a:r>
              <a:rPr lang="en-US" sz="3600" b="1" dirty="0"/>
              <a:t>J</a:t>
            </a:r>
          </a:p>
          <a:p>
            <a:pPr algn="ctr"/>
            <a:r>
              <a:rPr lang="en-US" sz="3600" b="1" dirty="0"/>
              <a:t>E</a:t>
            </a:r>
          </a:p>
          <a:p>
            <a:pPr algn="ctr"/>
            <a:r>
              <a:rPr lang="en-US" sz="3600" b="1" dirty="0"/>
              <a:t>C</a:t>
            </a:r>
          </a:p>
          <a:p>
            <a:pPr algn="ctr"/>
            <a:r>
              <a:rPr lang="en-US" sz="3600" b="1" dirty="0"/>
              <a:t>T</a:t>
            </a:r>
          </a:p>
          <a:p>
            <a:pPr algn="ctr"/>
            <a:endParaRPr lang="en-US" sz="3600" b="1" dirty="0"/>
          </a:p>
          <a:p>
            <a:pPr algn="ctr"/>
            <a:r>
              <a:rPr lang="en-US" sz="3600" b="1" dirty="0"/>
              <a:t>M</a:t>
            </a:r>
          </a:p>
          <a:p>
            <a:pPr algn="ctr"/>
            <a:r>
              <a:rPr lang="en-US" sz="3600" b="1" dirty="0"/>
              <a:t>O</a:t>
            </a:r>
          </a:p>
          <a:p>
            <a:pPr algn="ctr"/>
            <a:r>
              <a:rPr lang="en-US" sz="3600" b="1" dirty="0"/>
              <a:t>D</a:t>
            </a:r>
          </a:p>
          <a:p>
            <a:pPr algn="ctr"/>
            <a:r>
              <a:rPr lang="en-US" sz="3600" b="1" dirty="0"/>
              <a:t>E</a:t>
            </a:r>
          </a:p>
          <a:p>
            <a:pPr algn="ctr"/>
            <a:r>
              <a:rPr lang="en-US" sz="3600" b="1" dirty="0"/>
              <a:t>L</a:t>
            </a:r>
          </a:p>
        </p:txBody>
      </p:sp>
    </p:spTree>
    <p:extLst>
      <p:ext uri="{BB962C8B-B14F-4D97-AF65-F5344CB8AC3E}">
        <p14:creationId xmlns:p14="http://schemas.microsoft.com/office/powerpoint/2010/main" val="307359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094AC1-8A12-411D-A6C9-AC59A8B74122}"/>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3892" r="-1" b="9701"/>
          <a:stretch/>
        </p:blipFill>
        <p:spPr>
          <a:xfrm>
            <a:off x="20" y="1"/>
            <a:ext cx="12191980" cy="6857999"/>
          </a:xfrm>
          <a:prstGeom prst="rect">
            <a:avLst/>
          </a:prstGeom>
        </p:spPr>
      </p:pic>
      <p:sp>
        <p:nvSpPr>
          <p:cNvPr id="2" name="Title 1">
            <a:extLst>
              <a:ext uri="{FF2B5EF4-FFF2-40B4-BE49-F238E27FC236}">
                <a16:creationId xmlns:a16="http://schemas.microsoft.com/office/drawing/2014/main" id="{518F2AD1-B558-4808-95F6-0B1075789701}"/>
              </a:ext>
            </a:extLst>
          </p:cNvPr>
          <p:cNvSpPr>
            <a:spLocks noGrp="1"/>
          </p:cNvSpPr>
          <p:nvPr>
            <p:ph type="ctrTitle"/>
          </p:nvPr>
        </p:nvSpPr>
        <p:spPr>
          <a:xfrm>
            <a:off x="1524000" y="85725"/>
            <a:ext cx="9144000" cy="992188"/>
          </a:xfrm>
        </p:spPr>
        <p:txBody>
          <a:bodyPr>
            <a:normAutofit/>
          </a:bodyPr>
          <a:lstStyle/>
          <a:p>
            <a:r>
              <a:rPr lang="en-US" dirty="0">
                <a:solidFill>
                  <a:srgbClr val="FFFFFF"/>
                </a:solidFill>
              </a:rPr>
              <a:t>Use cases</a:t>
            </a:r>
          </a:p>
        </p:txBody>
      </p:sp>
      <p:sp>
        <p:nvSpPr>
          <p:cNvPr id="3" name="Subtitle 2">
            <a:extLst>
              <a:ext uri="{FF2B5EF4-FFF2-40B4-BE49-F238E27FC236}">
                <a16:creationId xmlns:a16="http://schemas.microsoft.com/office/drawing/2014/main" id="{C33D6E82-CE10-4E02-BB20-90D010D1101F}"/>
              </a:ext>
            </a:extLst>
          </p:cNvPr>
          <p:cNvSpPr>
            <a:spLocks noGrp="1"/>
          </p:cNvSpPr>
          <p:nvPr>
            <p:ph type="subTitle" idx="1"/>
          </p:nvPr>
        </p:nvSpPr>
        <p:spPr>
          <a:xfrm>
            <a:off x="1524000" y="1276350"/>
            <a:ext cx="9144000" cy="5324475"/>
          </a:xfrm>
        </p:spPr>
        <p:txBody>
          <a:bodyPr>
            <a:normAutofit lnSpcReduction="10000"/>
          </a:bodyPr>
          <a:lstStyle/>
          <a:p>
            <a:pPr marL="342900" indent="-342900" algn="l">
              <a:buFont typeface="Arial" panose="020B0604020202020204" pitchFamily="34" charset="0"/>
              <a:buChar char="•"/>
            </a:pPr>
            <a:r>
              <a:rPr lang="en-US" dirty="0">
                <a:solidFill>
                  <a:srgbClr val="FFFFFF"/>
                </a:solidFill>
              </a:rPr>
              <a:t>Login case: On providing valid credentials; system admin, admin and respective users should be able to login and start working on their respective pages.</a:t>
            </a:r>
          </a:p>
          <a:p>
            <a:pPr marL="342900" indent="-342900" algn="l">
              <a:buFont typeface="Arial" panose="020B0604020202020204" pitchFamily="34" charset="0"/>
              <a:buChar char="•"/>
            </a:pPr>
            <a:r>
              <a:rPr lang="en-US" dirty="0">
                <a:solidFill>
                  <a:srgbClr val="FFFFFF"/>
                </a:solidFill>
              </a:rPr>
              <a:t>Registration form: Users should be able to register themselves providing personal information.</a:t>
            </a:r>
          </a:p>
          <a:p>
            <a:pPr marL="342900" indent="-342900" algn="l">
              <a:buFont typeface="Arial" panose="020B0604020202020204" pitchFamily="34" charset="0"/>
              <a:buChar char="•"/>
            </a:pPr>
            <a:r>
              <a:rPr lang="en-US" dirty="0">
                <a:solidFill>
                  <a:srgbClr val="FFFFFF"/>
                </a:solidFill>
              </a:rPr>
              <a:t>System admin should be able to manage different networks(regions), enterprise and organizations under it. </a:t>
            </a:r>
          </a:p>
          <a:p>
            <a:pPr marL="342900" indent="-342900" algn="l">
              <a:buFont typeface="Arial" panose="020B0604020202020204" pitchFamily="34" charset="0"/>
              <a:buChar char="•"/>
            </a:pPr>
            <a:r>
              <a:rPr lang="en-US" dirty="0">
                <a:solidFill>
                  <a:srgbClr val="FFFFFF"/>
                </a:solidFill>
              </a:rPr>
              <a:t>At organization level, Admin will be managing candidate and voter information; along with the process of verification and providing initial credentials to the users via email.</a:t>
            </a:r>
          </a:p>
          <a:p>
            <a:pPr marL="342900" indent="-342900" algn="l">
              <a:buFont typeface="Arial" panose="020B0604020202020204" pitchFamily="34" charset="0"/>
              <a:buChar char="•"/>
            </a:pPr>
            <a:r>
              <a:rPr lang="en-US" dirty="0" err="1">
                <a:solidFill>
                  <a:srgbClr val="FFFFFF"/>
                </a:solidFill>
              </a:rPr>
              <a:t>StateID</a:t>
            </a:r>
            <a:r>
              <a:rPr lang="en-US" dirty="0">
                <a:solidFill>
                  <a:srgbClr val="FFFFFF"/>
                </a:solidFill>
              </a:rPr>
              <a:t> provided by the user should be stored and encrypted using block chain only after the request is approved by the admin.</a:t>
            </a:r>
          </a:p>
          <a:p>
            <a:pPr marL="342900" indent="-342900" algn="l">
              <a:buFont typeface="Arial" panose="020B0604020202020204" pitchFamily="34" charset="0"/>
              <a:buChar char="•"/>
            </a:pPr>
            <a:r>
              <a:rPr lang="en-US" dirty="0">
                <a:solidFill>
                  <a:srgbClr val="FFFFFF"/>
                </a:solidFill>
              </a:rPr>
              <a:t>Voter users should be able to cast vote to the respective selected candidate.</a:t>
            </a:r>
          </a:p>
          <a:p>
            <a:pPr marL="342900" indent="-342900" algn="l">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6207463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19324-78A3-40B6-98D4-6138509C2A1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Registration Pages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CCAA729-33B1-4783-AC39-EA74520E3EBD}"/>
              </a:ext>
            </a:extLst>
          </p:cNvPr>
          <p:cNvPicPr>
            <a:picLocks noGrp="1" noChangeAspect="1"/>
          </p:cNvPicPr>
          <p:nvPr>
            <p:ph idx="1"/>
          </p:nvPr>
        </p:nvPicPr>
        <p:blipFill>
          <a:blip r:embed="rId2"/>
          <a:stretch>
            <a:fillRect/>
          </a:stretch>
        </p:blipFill>
        <p:spPr>
          <a:xfrm>
            <a:off x="1364588" y="2277801"/>
            <a:ext cx="3845586" cy="4146654"/>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D5C8A3D-8BC9-4067-8BA9-2884DD7CBE1C}"/>
              </a:ext>
            </a:extLst>
          </p:cNvPr>
          <p:cNvPicPr>
            <a:picLocks noChangeAspect="1"/>
          </p:cNvPicPr>
          <p:nvPr/>
        </p:nvPicPr>
        <p:blipFill>
          <a:blip r:embed="rId3"/>
          <a:stretch>
            <a:fillRect/>
          </a:stretch>
        </p:blipFill>
        <p:spPr>
          <a:xfrm>
            <a:off x="6981827" y="2277802"/>
            <a:ext cx="3945641" cy="4146654"/>
          </a:xfrm>
          <a:prstGeom prst="rect">
            <a:avLst/>
          </a:prstGeom>
        </p:spPr>
      </p:pic>
    </p:spTree>
    <p:extLst>
      <p:ext uri="{BB962C8B-B14F-4D97-AF65-F5344CB8AC3E}">
        <p14:creationId xmlns:p14="http://schemas.microsoft.com/office/powerpoint/2010/main" val="261887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7AB33B-26A3-4387-950F-998633715252}"/>
              </a:ext>
            </a:extLst>
          </p:cNvPr>
          <p:cNvPicPr>
            <a:picLocks noChangeAspect="1"/>
          </p:cNvPicPr>
          <p:nvPr/>
        </p:nvPicPr>
        <p:blipFill>
          <a:blip r:embed="rId2"/>
          <a:stretch>
            <a:fillRect/>
          </a:stretch>
        </p:blipFill>
        <p:spPr>
          <a:xfrm>
            <a:off x="1929765" y="0"/>
            <a:ext cx="8332470" cy="6858000"/>
          </a:xfrm>
          <a:prstGeom prst="rect">
            <a:avLst/>
          </a:prstGeom>
        </p:spPr>
      </p:pic>
    </p:spTree>
    <p:extLst>
      <p:ext uri="{BB962C8B-B14F-4D97-AF65-F5344CB8AC3E}">
        <p14:creationId xmlns:p14="http://schemas.microsoft.com/office/powerpoint/2010/main" val="226746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7C6FB-5755-4D20-973A-E4DC693CE206}"/>
              </a:ext>
            </a:extLst>
          </p:cNvPr>
          <p:cNvSpPr>
            <a:spLocks noGrp="1"/>
          </p:cNvSpPr>
          <p:nvPr>
            <p:ph type="title"/>
          </p:nvPr>
        </p:nvSpPr>
        <p:spPr>
          <a:xfrm>
            <a:off x="546351" y="332845"/>
            <a:ext cx="11139854" cy="409629"/>
          </a:xfrm>
        </p:spPr>
        <p:txBody>
          <a:bodyPr vert="horz" lIns="91440" tIns="45720" rIns="91440" bIns="45720" rtlCol="0" anchor="b">
            <a:normAutofit fontScale="90000"/>
          </a:bodyPr>
          <a:lstStyle/>
          <a:p>
            <a:pPr algn="ctr"/>
            <a:r>
              <a:rPr lang="en-US" sz="3600" dirty="0">
                <a:solidFill>
                  <a:srgbClr val="FFFFFF"/>
                </a:solidFill>
              </a:rPr>
              <a:t>Screenshots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A20D88B-9AF5-4A1B-B8C9-9CDDC3F15B87}"/>
              </a:ext>
            </a:extLst>
          </p:cNvPr>
          <p:cNvPicPr>
            <a:picLocks noChangeAspect="1"/>
          </p:cNvPicPr>
          <p:nvPr/>
        </p:nvPicPr>
        <p:blipFill>
          <a:blip r:embed="rId2"/>
          <a:stretch>
            <a:fillRect/>
          </a:stretch>
        </p:blipFill>
        <p:spPr>
          <a:xfrm>
            <a:off x="331567" y="2904448"/>
            <a:ext cx="5455917" cy="2769230"/>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53B20EC-AE7B-4B49-86CB-BA819FA20516}"/>
              </a:ext>
            </a:extLst>
          </p:cNvPr>
          <p:cNvPicPr>
            <a:picLocks noGrp="1" noChangeAspect="1"/>
          </p:cNvPicPr>
          <p:nvPr>
            <p:ph idx="1"/>
          </p:nvPr>
        </p:nvPicPr>
        <p:blipFill>
          <a:blip r:embed="rId3"/>
          <a:stretch>
            <a:fillRect/>
          </a:stretch>
        </p:blipFill>
        <p:spPr>
          <a:xfrm>
            <a:off x="6445073" y="3232154"/>
            <a:ext cx="5455917" cy="2386964"/>
          </a:xfrm>
          <a:prstGeom prst="rect">
            <a:avLst/>
          </a:prstGeom>
        </p:spPr>
      </p:pic>
      <p:sp>
        <p:nvSpPr>
          <p:cNvPr id="6" name="TextBox 5">
            <a:extLst>
              <a:ext uri="{FF2B5EF4-FFF2-40B4-BE49-F238E27FC236}">
                <a16:creationId xmlns:a16="http://schemas.microsoft.com/office/drawing/2014/main" id="{30E7F8F1-487E-42AA-A95F-714A2B9A81AB}"/>
              </a:ext>
            </a:extLst>
          </p:cNvPr>
          <p:cNvSpPr txBox="1"/>
          <p:nvPr/>
        </p:nvSpPr>
        <p:spPr>
          <a:xfrm>
            <a:off x="2314575" y="603564"/>
            <a:ext cx="7687903" cy="923330"/>
          </a:xfrm>
          <a:prstGeom prst="rect">
            <a:avLst/>
          </a:prstGeom>
          <a:noFill/>
        </p:spPr>
        <p:txBody>
          <a:bodyPr wrap="square" rtlCol="0">
            <a:spAutoFit/>
          </a:bodyPr>
          <a:lstStyle/>
          <a:p>
            <a:r>
              <a:rPr lang="en-US" dirty="0">
                <a:solidFill>
                  <a:schemeClr val="bg1"/>
                </a:solidFill>
              </a:rPr>
              <a:t>Registration pages have various validations and regex used as seen in the screenshots, Phone number has to be 10 digits, regex in email id and State id should have only 1 uppercase alphabet and it should be of 9 digits.</a:t>
            </a:r>
          </a:p>
        </p:txBody>
      </p:sp>
      <p:sp>
        <p:nvSpPr>
          <p:cNvPr id="7" name="TextBox 6">
            <a:extLst>
              <a:ext uri="{FF2B5EF4-FFF2-40B4-BE49-F238E27FC236}">
                <a16:creationId xmlns:a16="http://schemas.microsoft.com/office/drawing/2014/main" id="{C77208DA-1D8E-4CFC-B698-671EFB2CBBEF}"/>
              </a:ext>
            </a:extLst>
          </p:cNvPr>
          <p:cNvSpPr txBox="1"/>
          <p:nvPr/>
        </p:nvSpPr>
        <p:spPr>
          <a:xfrm>
            <a:off x="2314575" y="1589103"/>
            <a:ext cx="7687903" cy="369332"/>
          </a:xfrm>
          <a:prstGeom prst="rect">
            <a:avLst/>
          </a:prstGeom>
          <a:noFill/>
        </p:spPr>
        <p:txBody>
          <a:bodyPr wrap="square" rtlCol="0">
            <a:spAutoFit/>
          </a:bodyPr>
          <a:lstStyle/>
          <a:p>
            <a:r>
              <a:rPr lang="en-US" dirty="0">
                <a:solidFill>
                  <a:schemeClr val="bg1"/>
                </a:solidFill>
              </a:rPr>
              <a:t>Same is done with candidate and voter registration pages.</a:t>
            </a:r>
          </a:p>
        </p:txBody>
      </p:sp>
    </p:spTree>
    <p:extLst>
      <p:ext uri="{BB962C8B-B14F-4D97-AF65-F5344CB8AC3E}">
        <p14:creationId xmlns:p14="http://schemas.microsoft.com/office/powerpoint/2010/main" val="384225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E4AE5-1CDC-4D03-A5C9-DCC8B8BE173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2800" dirty="0">
                <a:solidFill>
                  <a:srgbClr val="FFFFFF"/>
                </a:solidFill>
              </a:rPr>
              <a:t>System admin will be managing networks, enterprise and will be able to view graphical representation.</a:t>
            </a:r>
          </a:p>
        </p:txBody>
      </p:sp>
      <p:pic>
        <p:nvPicPr>
          <p:cNvPr id="4" name="Content Placeholder 3">
            <a:extLst>
              <a:ext uri="{FF2B5EF4-FFF2-40B4-BE49-F238E27FC236}">
                <a16:creationId xmlns:a16="http://schemas.microsoft.com/office/drawing/2014/main" id="{7B6154EB-1D9D-4835-AD11-F0D0E14B8E05}"/>
              </a:ext>
            </a:extLst>
          </p:cNvPr>
          <p:cNvPicPr>
            <a:picLocks noGrp="1" noChangeAspect="1"/>
          </p:cNvPicPr>
          <p:nvPr>
            <p:ph idx="1"/>
          </p:nvPr>
        </p:nvPicPr>
        <p:blipFill>
          <a:blip r:embed="rId2"/>
          <a:stretch>
            <a:fillRect/>
          </a:stretch>
        </p:blipFill>
        <p:spPr>
          <a:xfrm>
            <a:off x="320040" y="930532"/>
            <a:ext cx="3425609" cy="2752034"/>
          </a:xfrm>
          <a:prstGeom prst="rect">
            <a:avLst/>
          </a:prstGeom>
        </p:spPr>
      </p:pic>
      <p:pic>
        <p:nvPicPr>
          <p:cNvPr id="6" name="Picture 5">
            <a:extLst>
              <a:ext uri="{FF2B5EF4-FFF2-40B4-BE49-F238E27FC236}">
                <a16:creationId xmlns:a16="http://schemas.microsoft.com/office/drawing/2014/main" id="{A5CCA708-ED60-48F6-AAC3-4D49263C4CAD}"/>
              </a:ext>
            </a:extLst>
          </p:cNvPr>
          <p:cNvPicPr>
            <a:picLocks noChangeAspect="1"/>
          </p:cNvPicPr>
          <p:nvPr/>
        </p:nvPicPr>
        <p:blipFill>
          <a:blip r:embed="rId3"/>
          <a:stretch>
            <a:fillRect/>
          </a:stretch>
        </p:blipFill>
        <p:spPr>
          <a:xfrm>
            <a:off x="8383537" y="1317751"/>
            <a:ext cx="3433324" cy="1977594"/>
          </a:xfrm>
          <a:prstGeom prst="rect">
            <a:avLst/>
          </a:prstGeom>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50321DC-3C59-4A61-B2DD-28BC68D376D3}"/>
              </a:ext>
            </a:extLst>
          </p:cNvPr>
          <p:cNvPicPr>
            <a:picLocks noChangeAspect="1"/>
          </p:cNvPicPr>
          <p:nvPr/>
        </p:nvPicPr>
        <p:blipFill>
          <a:blip r:embed="rId4"/>
          <a:stretch>
            <a:fillRect/>
          </a:stretch>
        </p:blipFill>
        <p:spPr>
          <a:xfrm>
            <a:off x="4384042" y="930532"/>
            <a:ext cx="3423916" cy="2843181"/>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22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Application Engineering and Dev-Sec 04-Fall 2018</vt:lpstr>
      <vt:lpstr>Problem Statement</vt:lpstr>
      <vt:lpstr>Approach</vt:lpstr>
      <vt:lpstr>PowerPoint Presentation</vt:lpstr>
      <vt:lpstr>Use cases</vt:lpstr>
      <vt:lpstr>Registration Pages</vt:lpstr>
      <vt:lpstr>PowerPoint Presentation</vt:lpstr>
      <vt:lpstr>Screenshots</vt:lpstr>
      <vt:lpstr>System admin will be managing networks, enterprise and will be able to view graphical representation.</vt:lpstr>
      <vt:lpstr>PowerPoint Presentation</vt:lpstr>
      <vt:lpstr>Screenshots </vt:lpstr>
      <vt:lpstr>Admin will manage the voters and candidates approval by which users will receive an email containing their initial login credentials.</vt:lpstr>
      <vt:lpstr>PowerPoint Presentation</vt:lpstr>
      <vt:lpstr>PowerPoint Presentation</vt:lpstr>
      <vt:lpstr>Screenshots</vt:lpstr>
      <vt:lpstr>Voter Login and work area</vt:lpstr>
      <vt:lpstr>PowerPoint Presentation</vt:lpstr>
      <vt:lpstr>Candidate login and work area</vt:lpstr>
      <vt:lpstr>Advantages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Engineering and Dev-Sec 04-Fall 2018</dc:title>
  <dc:creator>Aesha Saurinbhai Shah</dc:creator>
  <cp:lastModifiedBy>Aesha Saurinbhai Shah</cp:lastModifiedBy>
  <cp:revision>1</cp:revision>
  <dcterms:created xsi:type="dcterms:W3CDTF">2018-12-14T20:04:19Z</dcterms:created>
  <dcterms:modified xsi:type="dcterms:W3CDTF">2018-12-14T20:04:52Z</dcterms:modified>
</cp:coreProperties>
</file>