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2554542" y="3314150"/>
            <a:ext cx="8610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9" name="Google Shape;179;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0" name="Google Shape;180;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81" name="Google Shape;181;p16"/>
          <p:cNvSpPr txBox="1"/>
          <p:nvPr/>
        </p:nvSpPr>
        <p:spPr>
          <a:xfrm>
            <a:off x="743375" y="1402900"/>
            <a:ext cx="8451000" cy="50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700">
                <a:latin typeface="Calibri"/>
                <a:ea typeface="Calibri"/>
                <a:cs typeface="Calibri"/>
                <a:sym typeface="Calibri"/>
              </a:rPr>
              <a:t>Data Modeling:</a:t>
            </a:r>
            <a:endParaRPr sz="2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700">
                <a:latin typeface="Calibri"/>
                <a:ea typeface="Calibri"/>
                <a:cs typeface="Calibri"/>
                <a:sym typeface="Calibri"/>
              </a:rPr>
              <a:t>1. Entity-Relationship Model (ERM): Define entities (e.g., Employee, Department, Job Title) and relationships (e.g., Employee works in Department) to structure the data.</a:t>
            </a:r>
            <a:endParaRPr sz="2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700">
                <a:latin typeface="Calibri"/>
                <a:ea typeface="Calibri"/>
                <a:cs typeface="Calibri"/>
                <a:sym typeface="Calibri"/>
              </a:rPr>
              <a:t>2. Star Schema: Organize data into fact tables (e.g., Employee Performance, Employee Engagement) surrounded by dimension tables (e.g., Date, Department) for efficient querying.</a:t>
            </a:r>
            <a:endParaRPr sz="2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7" name="Google Shape;187;p17"/>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88" name="Google Shape;188;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89" name="Google Shape;189;p17" title="Chart"/>
          <p:cNvPicPr preferRelativeResize="0"/>
          <p:nvPr/>
        </p:nvPicPr>
        <p:blipFill>
          <a:blip r:embed="rId4">
            <a:alphaModFix/>
          </a:blip>
          <a:stretch>
            <a:fillRect/>
          </a:stretch>
        </p:blipFill>
        <p:spPr>
          <a:xfrm>
            <a:off x="152400" y="1296034"/>
            <a:ext cx="8117046" cy="50190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95" name="Google Shape;195;p18"/>
          <p:cNvSpPr txBox="1"/>
          <p:nvPr/>
        </p:nvSpPr>
        <p:spPr>
          <a:xfrm>
            <a:off x="709825" y="1537050"/>
            <a:ext cx="8635500" cy="50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The employee analysis data project provides insights into our organization's talent landscape, enabling data-driven decisions. Key findings include:</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Predictive models identify high-risk turnover employees</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Employee engagement is linked to career development and manager quality</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Diversity initiatives have improved representation and retention</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Recommendations include personalized career plans, enhanced manager training, and expanded diversity initiatives. By leveraging this data, we can improve employee retention, career growth, and drive business outcomes.</a:t>
            </a:r>
            <a:endParaRPr sz="24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5" name="Google Shape;85;p8"/>
          <p:cNvGrpSpPr/>
          <p:nvPr/>
        </p:nvGrpSpPr>
        <p:grpSpPr>
          <a:xfrm>
            <a:off x="466725" y="6410325"/>
            <a:ext cx="3705225" cy="295275"/>
            <a:chOff x="466725" y="6410325"/>
            <a:chExt cx="3705225" cy="295275"/>
          </a:xfrm>
        </p:grpSpPr>
        <p:pic>
          <p:nvPicPr>
            <p:cNvPr id="86" name="Google Shape;86;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7" name="Google Shape;87;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8" name="Google Shape;88;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9" name="Google Shape;89;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5" name="Google Shape;95;p9"/>
          <p:cNvGrpSpPr/>
          <p:nvPr/>
        </p:nvGrpSpPr>
        <p:grpSpPr>
          <a:xfrm>
            <a:off x="7448612" y="0"/>
            <a:ext cx="4743796" cy="6858466"/>
            <a:chOff x="7448612" y="0"/>
            <a:chExt cx="4743796" cy="6858466"/>
          </a:xfrm>
        </p:grpSpPr>
        <p:sp>
          <p:nvSpPr>
            <p:cNvPr id="96" name="Google Shape;96;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5" name="Google Shape;105;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7" name="Google Shape;107;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9" name="Google Shape;109;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0" name="Google Shape;110;p9"/>
          <p:cNvGrpSpPr/>
          <p:nvPr/>
        </p:nvGrpSpPr>
        <p:grpSpPr>
          <a:xfrm>
            <a:off x="47625" y="3819523"/>
            <a:ext cx="4124325" cy="3009898"/>
            <a:chOff x="47625" y="3819523"/>
            <a:chExt cx="4124325" cy="3009898"/>
          </a:xfrm>
        </p:grpSpPr>
        <p:pic>
          <p:nvPicPr>
            <p:cNvPr id="111" name="Google Shape;111;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2" name="Google Shape;112;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3" name="Google Shape;113;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4" name="Google Shape;114;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5" name="Google Shape;115;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10"/>
          <p:cNvGrpSpPr/>
          <p:nvPr/>
        </p:nvGrpSpPr>
        <p:grpSpPr>
          <a:xfrm>
            <a:off x="7991475" y="2933700"/>
            <a:ext cx="2762250" cy="3257550"/>
            <a:chOff x="7991475" y="2933700"/>
            <a:chExt cx="2762250" cy="3257550"/>
          </a:xfrm>
        </p:grpSpPr>
        <p:sp>
          <p:nvSpPr>
            <p:cNvPr id="121" name="Google Shape;121;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3" name="Google Shape;123;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4" name="Google Shape;124;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7" name="Google Shape;127;p10"/>
          <p:cNvSpPr txBox="1"/>
          <p:nvPr/>
        </p:nvSpPr>
        <p:spPr>
          <a:xfrm>
            <a:off x="676275" y="1752250"/>
            <a:ext cx="6268800" cy="42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chemeClr val="dk1"/>
                </a:solidFill>
              </a:rPr>
              <a:t>As a human resources manager, I need to better understand our company's employee data to identify trends, optimize talent management, and improve overall business performance. However, our current employee data is scattered across various sources, and we lack a comprehensive analysis framework to extract actionable insights. </a:t>
            </a:r>
            <a:endParaRPr sz="2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11"/>
          <p:cNvGrpSpPr/>
          <p:nvPr/>
        </p:nvGrpSpPr>
        <p:grpSpPr>
          <a:xfrm>
            <a:off x="8658225" y="2647950"/>
            <a:ext cx="3533775" cy="3810000"/>
            <a:chOff x="8658225" y="2647950"/>
            <a:chExt cx="3533775" cy="3810000"/>
          </a:xfrm>
        </p:grpSpPr>
        <p:sp>
          <p:nvSpPr>
            <p:cNvPr id="133" name="Google Shape;133;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5" name="Google Shape;135;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7" name="Google Shape;137;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8" name="Google Shape;138;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9" name="Google Shape;139;p11"/>
          <p:cNvSpPr txBox="1"/>
          <p:nvPr/>
        </p:nvSpPr>
        <p:spPr>
          <a:xfrm>
            <a:off x="990600" y="2133600"/>
            <a:ext cx="7924800" cy="83099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40" name="Google Shape;140;p11"/>
          <p:cNvSpPr txBox="1"/>
          <p:nvPr/>
        </p:nvSpPr>
        <p:spPr>
          <a:xfrm>
            <a:off x="989650" y="2594175"/>
            <a:ext cx="6851400" cy="40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600">
                <a:solidFill>
                  <a:schemeClr val="dk1"/>
                </a:solidFill>
              </a:rPr>
              <a:t>Develop a comprehensive employee analysis framework to integrate and analyze data from various sources, providing actionable insights for data-driven decision-making in talent management</a:t>
            </a:r>
            <a:r>
              <a:rPr lang="en-US" sz="1800">
                <a:solidFill>
                  <a:schemeClr val="dk1"/>
                </a:solidFill>
              </a:rPr>
              <a:t>.</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46" name="Google Shape;146;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7" name="Google Shape;147;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8" name="Google Shape;148;p12"/>
          <p:cNvSpPr txBox="1"/>
          <p:nvPr/>
        </p:nvSpPr>
        <p:spPr>
          <a:xfrm>
            <a:off x="558925" y="2123900"/>
            <a:ext cx="7126200" cy="43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rPr>
              <a:t>1. HR Business Partners</a:t>
            </a:r>
            <a:endParaRPr sz="2500">
              <a:solidFill>
                <a:schemeClr val="dk1"/>
              </a:solidFill>
            </a:endParaRPr>
          </a:p>
          <a:p>
            <a:pPr indent="0" lvl="0" marL="0" rtl="0" algn="l">
              <a:spcBef>
                <a:spcPts val="0"/>
              </a:spcBef>
              <a:spcAft>
                <a:spcPts val="0"/>
              </a:spcAft>
              <a:buClr>
                <a:schemeClr val="dk1"/>
              </a:buClr>
              <a:buSzPts val="1100"/>
              <a:buFont typeface="Arial"/>
              <a:buNone/>
            </a:pPr>
            <a:r>
              <a:rPr lang="en-US" sz="2500">
                <a:solidFill>
                  <a:schemeClr val="dk1"/>
                </a:solidFill>
              </a:rPr>
              <a:t>2. HR Generalists</a:t>
            </a:r>
            <a:endParaRPr sz="2500">
              <a:solidFill>
                <a:schemeClr val="dk1"/>
              </a:solidFill>
            </a:endParaRPr>
          </a:p>
          <a:p>
            <a:pPr indent="0" lvl="0" marL="0" rtl="0" algn="l">
              <a:spcBef>
                <a:spcPts val="0"/>
              </a:spcBef>
              <a:spcAft>
                <a:spcPts val="0"/>
              </a:spcAft>
              <a:buClr>
                <a:schemeClr val="dk1"/>
              </a:buClr>
              <a:buSzPts val="1100"/>
              <a:buFont typeface="Arial"/>
              <a:buNone/>
            </a:pPr>
            <a:r>
              <a:rPr lang="en-US" sz="2500">
                <a:solidFill>
                  <a:schemeClr val="dk1"/>
                </a:solidFill>
              </a:rPr>
              <a:t>3. Talent Management Teams</a:t>
            </a:r>
            <a:endParaRPr sz="2500">
              <a:solidFill>
                <a:schemeClr val="dk1"/>
              </a:solidFill>
            </a:endParaRPr>
          </a:p>
          <a:p>
            <a:pPr indent="0" lvl="0" marL="0" rtl="0" algn="l">
              <a:spcBef>
                <a:spcPts val="0"/>
              </a:spcBef>
              <a:spcAft>
                <a:spcPts val="0"/>
              </a:spcAft>
              <a:buClr>
                <a:schemeClr val="dk1"/>
              </a:buClr>
              <a:buSzPts val="1100"/>
              <a:buFont typeface="Arial"/>
              <a:buNone/>
            </a:pPr>
            <a:r>
              <a:rPr lang="en-US" sz="2500">
                <a:solidFill>
                  <a:schemeClr val="dk1"/>
                </a:solidFill>
              </a:rPr>
              <a:t>4. Recruiters</a:t>
            </a:r>
            <a:endParaRPr sz="2500">
              <a:solidFill>
                <a:schemeClr val="dk1"/>
              </a:solidFill>
            </a:endParaRPr>
          </a:p>
          <a:p>
            <a:pPr indent="0" lvl="0" marL="0" rtl="0" algn="l">
              <a:spcBef>
                <a:spcPts val="0"/>
              </a:spcBef>
              <a:spcAft>
                <a:spcPts val="0"/>
              </a:spcAft>
              <a:buClr>
                <a:schemeClr val="dk1"/>
              </a:buClr>
              <a:buSzPts val="1100"/>
              <a:buFont typeface="Arial"/>
              <a:buNone/>
            </a:pPr>
            <a:r>
              <a:rPr lang="en-US" sz="2500">
                <a:solidFill>
                  <a:schemeClr val="dk1"/>
                </a:solidFill>
              </a:rPr>
              <a:t>5. Line Managers</a:t>
            </a:r>
            <a:endParaRPr sz="2500">
              <a:solidFill>
                <a:schemeClr val="dk1"/>
              </a:solidFill>
            </a:endParaRPr>
          </a:p>
          <a:p>
            <a:pPr indent="0" lvl="0" marL="0" rtl="0" algn="l">
              <a:spcBef>
                <a:spcPts val="0"/>
              </a:spcBef>
              <a:spcAft>
                <a:spcPts val="0"/>
              </a:spcAft>
              <a:buClr>
                <a:schemeClr val="dk1"/>
              </a:buClr>
              <a:buSzPts val="1100"/>
              <a:buFont typeface="Arial"/>
              <a:buNone/>
            </a:pPr>
            <a:r>
              <a:rPr lang="en-US" sz="2500">
                <a:solidFill>
                  <a:schemeClr val="dk1"/>
                </a:solidFill>
              </a:rPr>
              <a:t>6. Business Leaders</a:t>
            </a:r>
            <a:endParaRPr sz="2500">
              <a:solidFill>
                <a:schemeClr val="dk1"/>
              </a:solidFill>
            </a:endParaRPr>
          </a:p>
          <a:p>
            <a:pPr indent="0" lvl="0" marL="0" rtl="0" algn="l">
              <a:spcBef>
                <a:spcPts val="0"/>
              </a:spcBef>
              <a:spcAft>
                <a:spcPts val="0"/>
              </a:spcAft>
              <a:buClr>
                <a:schemeClr val="dk1"/>
              </a:buClr>
              <a:buSzPts val="1100"/>
              <a:buFont typeface="Arial"/>
              <a:buNone/>
            </a:pPr>
            <a:r>
              <a:rPr lang="en-US" sz="2500">
                <a:solidFill>
                  <a:schemeClr val="dk1"/>
                </a:solidFill>
              </a:rPr>
              <a:t>7. Compensation and Benefits Analysts</a:t>
            </a:r>
            <a:endParaRPr sz="2500">
              <a:solidFill>
                <a:schemeClr val="dk1"/>
              </a:solidFill>
            </a:endParaRPr>
          </a:p>
          <a:p>
            <a:pPr indent="0" lvl="0" marL="0" rtl="0" algn="l">
              <a:spcBef>
                <a:spcPts val="0"/>
              </a:spcBef>
              <a:spcAft>
                <a:spcPts val="0"/>
              </a:spcAft>
              <a:buClr>
                <a:schemeClr val="dk1"/>
              </a:buClr>
              <a:buSzPts val="1100"/>
              <a:buFont typeface="Arial"/>
              <a:buNone/>
            </a:pPr>
            <a:r>
              <a:rPr lang="en-US" sz="2500">
                <a:solidFill>
                  <a:schemeClr val="dk1"/>
                </a:solidFill>
              </a:rPr>
              <a:t>8. Diversity, Equity, and Inclusion (DEI) Specialists</a:t>
            </a:r>
            <a:endParaRPr sz="2500">
              <a:solidFill>
                <a:schemeClr val="dk1"/>
              </a:solidFill>
            </a:endParaRPr>
          </a:p>
          <a:p>
            <a:pPr indent="0" lvl="0" marL="0" rtl="0" algn="l">
              <a:spcBef>
                <a:spcPts val="0"/>
              </a:spcBef>
              <a:spcAft>
                <a:spcPts val="0"/>
              </a:spcAft>
              <a:buClr>
                <a:schemeClr val="dk1"/>
              </a:buClr>
              <a:buSzPts val="1100"/>
              <a:buFont typeface="Arial"/>
              <a:buNone/>
            </a:pPr>
            <a:r>
              <a:rPr lang="en-US" sz="2500">
                <a:solidFill>
                  <a:schemeClr val="dk1"/>
                </a:solidFill>
              </a:rPr>
              <a:t>9. Organizational Development Specialists</a:t>
            </a:r>
            <a:endParaRPr sz="2500">
              <a:solidFill>
                <a:schemeClr val="dk1"/>
              </a:solidFill>
            </a:endParaRPr>
          </a:p>
          <a:p>
            <a:pPr indent="0" lvl="0" marL="0" rtl="0" algn="l">
              <a:spcBef>
                <a:spcPts val="0"/>
              </a:spcBef>
              <a:spcAft>
                <a:spcPts val="0"/>
              </a:spcAft>
              <a:buClr>
                <a:schemeClr val="dk1"/>
              </a:buClr>
              <a:buSzPts val="1100"/>
              <a:buFont typeface="Arial"/>
              <a:buNone/>
            </a:pPr>
            <a:r>
              <a:rPr lang="en-US" sz="2500">
                <a:solidFill>
                  <a:schemeClr val="dk1"/>
                </a:solidFill>
              </a:rPr>
              <a:t>10. Data Analysts and Scientists</a:t>
            </a:r>
            <a:endParaRPr sz="25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4" name="Google Shape;154;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55" name="Google Shape;155;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56" name="Google Shape;156;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7" name="Google Shape;157;p13"/>
          <p:cNvSpPr txBox="1"/>
          <p:nvPr/>
        </p:nvSpPr>
        <p:spPr>
          <a:xfrm>
            <a:off x="2889650" y="2308350"/>
            <a:ext cx="8338500" cy="43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latin typeface="Calibri"/>
                <a:ea typeface="Calibri"/>
                <a:cs typeface="Calibri"/>
                <a:sym typeface="Calibri"/>
              </a:rPr>
              <a:t>Solution:</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500">
                <a:latin typeface="Calibri"/>
                <a:ea typeface="Calibri"/>
                <a:cs typeface="Calibri"/>
                <a:sym typeface="Calibri"/>
              </a:rPr>
              <a:t>Develop a comprehensive employee data analytics platform that integrates data from various sources (HR systems, performance management tools, surveys, etc.)</a:t>
            </a:r>
            <a:endParaRPr sz="2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500">
              <a:latin typeface="Calibri"/>
              <a:ea typeface="Calibri"/>
              <a:cs typeface="Calibri"/>
              <a:sym typeface="Calibri"/>
            </a:endParaRPr>
          </a:p>
          <a:p>
            <a:pPr indent="0" lvl="0" marL="0" rtl="0" algn="l">
              <a:spcBef>
                <a:spcPts val="0"/>
              </a:spcBef>
              <a:spcAft>
                <a:spcPts val="0"/>
              </a:spcAft>
              <a:buNone/>
            </a:pPr>
            <a:r>
              <a:rPr lang="en-US" sz="2500">
                <a:latin typeface="Calibri"/>
                <a:ea typeface="Calibri"/>
                <a:cs typeface="Calibri"/>
                <a:sym typeface="Calibri"/>
              </a:rPr>
              <a:t>Value proportion:</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500">
                <a:latin typeface="Calibri"/>
                <a:ea typeface="Calibri"/>
                <a:cs typeface="Calibri"/>
                <a:sym typeface="Calibri"/>
              </a:rPr>
              <a:t>Data-Driven Decision Making: Enable HR and business leaders to make informed decisions about talent management, backed by data and analytics</a:t>
            </a:r>
            <a:endParaRPr sz="2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5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63" name="Google Shape;163;p14"/>
          <p:cNvSpPr txBox="1"/>
          <p:nvPr/>
        </p:nvSpPr>
        <p:spPr>
          <a:xfrm>
            <a:off x="810450" y="1553800"/>
            <a:ext cx="7847400" cy="4695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AutoNum type="arabicParenR"/>
            </a:pPr>
            <a:r>
              <a:rPr lang="en-US" sz="2800">
                <a:latin typeface="Calibri"/>
                <a:ea typeface="Calibri"/>
                <a:cs typeface="Calibri"/>
                <a:sym typeface="Calibri"/>
              </a:rPr>
              <a:t>DATASET NAME</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arenR"/>
            </a:pPr>
            <a:r>
              <a:rPr lang="en-US" sz="2800">
                <a:latin typeface="Calibri"/>
                <a:ea typeface="Calibri"/>
                <a:cs typeface="Calibri"/>
                <a:sym typeface="Calibri"/>
              </a:rPr>
              <a:t>DESCRIPTION</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arenR"/>
            </a:pPr>
            <a:r>
              <a:rPr lang="en-US" sz="2800">
                <a:latin typeface="Calibri"/>
                <a:ea typeface="Calibri"/>
                <a:cs typeface="Calibri"/>
                <a:sym typeface="Calibri"/>
              </a:rPr>
              <a:t>DATASOURCE</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arenR"/>
            </a:pPr>
            <a:r>
              <a:rPr lang="en-US" sz="2800">
                <a:latin typeface="Calibri"/>
                <a:ea typeface="Calibri"/>
                <a:cs typeface="Calibri"/>
                <a:sym typeface="Calibri"/>
              </a:rPr>
              <a:t>DATA FIELD</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arenR"/>
            </a:pPr>
            <a:r>
              <a:rPr lang="en-US" sz="2800">
                <a:latin typeface="Calibri"/>
                <a:ea typeface="Calibri"/>
                <a:cs typeface="Calibri"/>
                <a:sym typeface="Calibri"/>
              </a:rPr>
              <a:t>DATA FORMAT</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arenR"/>
            </a:pPr>
            <a:r>
              <a:rPr lang="en-US" sz="2800">
                <a:latin typeface="Calibri"/>
                <a:ea typeface="Calibri"/>
                <a:cs typeface="Calibri"/>
                <a:sym typeface="Calibri"/>
              </a:rPr>
              <a:t>DATA VOLUME</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arenR"/>
            </a:pPr>
            <a:r>
              <a:rPr lang="en-US" sz="2800">
                <a:latin typeface="Calibri"/>
                <a:ea typeface="Calibri"/>
                <a:cs typeface="Calibri"/>
                <a:sym typeface="Calibri"/>
              </a:rPr>
              <a:t>DATA QUALITY</a:t>
            </a:r>
            <a:endParaRPr sz="2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pic>
        <p:nvPicPr>
          <p:cNvPr id="169" name="Google Shape;169;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0" name="Google Shape;170;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71" name="Google Shape;171;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2" name="Google Shape;172;p15"/>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73" name="Google Shape;173;p15"/>
          <p:cNvSpPr txBox="1"/>
          <p:nvPr/>
        </p:nvSpPr>
        <p:spPr>
          <a:xfrm>
            <a:off x="2554275" y="1738250"/>
            <a:ext cx="7578900" cy="49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Calibri"/>
                <a:ea typeface="Calibri"/>
                <a:cs typeface="Calibri"/>
                <a:sym typeface="Calibri"/>
              </a:rPr>
              <a:t>Predictive Insights for Personalized Employee Journeys.</a:t>
            </a:r>
            <a:endParaRPr sz="2600">
              <a:latin typeface="Calibri"/>
              <a:ea typeface="Calibri"/>
              <a:cs typeface="Calibri"/>
              <a:sym typeface="Calibri"/>
            </a:endParaRPr>
          </a:p>
          <a:p>
            <a:pPr indent="0" lvl="0" marL="0" rtl="0" algn="l">
              <a:spcBef>
                <a:spcPts val="0"/>
              </a:spcBef>
              <a:spcAft>
                <a:spcPts val="0"/>
              </a:spcAft>
              <a:buNone/>
            </a:pPr>
            <a:r>
              <a:t/>
            </a:r>
            <a:endParaRPr sz="2600">
              <a:latin typeface="Calibri"/>
              <a:ea typeface="Calibri"/>
              <a:cs typeface="Calibri"/>
              <a:sym typeface="Calibri"/>
            </a:endParaRPr>
          </a:p>
          <a:p>
            <a:pPr indent="0" lvl="0" marL="0" rtl="0" algn="l">
              <a:spcBef>
                <a:spcPts val="0"/>
              </a:spcBef>
              <a:spcAft>
                <a:spcPts val="0"/>
              </a:spcAft>
              <a:buNone/>
            </a:pPr>
            <a:r>
              <a:rPr lang="en-US" sz="2600">
                <a:latin typeface="Calibri"/>
                <a:ea typeface="Calibri"/>
                <a:cs typeface="Calibri"/>
                <a:sym typeface="Calibri"/>
              </a:rPr>
              <a:t>Using advanced machine learning algorithms and natural language processing, the employee analysis data solution provides predictive insights that enable personalized employee journeys.</a:t>
            </a:r>
            <a:endParaRPr sz="2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