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9" r:id="rId3"/>
    <p:sldId id="310" r:id="rId4"/>
    <p:sldId id="311" r:id="rId5"/>
    <p:sldId id="313" r:id="rId6"/>
    <p:sldId id="312" r:id="rId7"/>
    <p:sldId id="314" r:id="rId8"/>
    <p:sldId id="31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F639-A8CE-4A5C-8849-67F7B9DEAF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D87C0E-A441-4476-9F4B-066F20A503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F9C002-9F1F-406F-AEB1-B6C94D273560}"/>
              </a:ext>
            </a:extLst>
          </p:cNvPr>
          <p:cNvSpPr>
            <a:spLocks noGrp="1"/>
          </p:cNvSpPr>
          <p:nvPr>
            <p:ph type="dt" sz="half" idx="10"/>
          </p:nvPr>
        </p:nvSpPr>
        <p:spPr/>
        <p:txBody>
          <a:bodyPr/>
          <a:lstStyle/>
          <a:p>
            <a:fld id="{8242D4E0-AB39-473F-B8BD-68F97AD6A560}" type="datetimeFigureOut">
              <a:rPr lang="en-US" smtClean="0"/>
              <a:t>8/5/2021</a:t>
            </a:fld>
            <a:endParaRPr lang="en-US"/>
          </a:p>
        </p:txBody>
      </p:sp>
      <p:sp>
        <p:nvSpPr>
          <p:cNvPr id="5" name="Footer Placeholder 4">
            <a:extLst>
              <a:ext uri="{FF2B5EF4-FFF2-40B4-BE49-F238E27FC236}">
                <a16:creationId xmlns:a16="http://schemas.microsoft.com/office/drawing/2014/main" id="{CDE6BE06-FAC0-4E1A-96DC-119AFF563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7EE20-3BB9-4302-ACB3-8D7812CAE5BB}"/>
              </a:ext>
            </a:extLst>
          </p:cNvPr>
          <p:cNvSpPr>
            <a:spLocks noGrp="1"/>
          </p:cNvSpPr>
          <p:nvPr>
            <p:ph type="sldNum" sz="quarter" idx="12"/>
          </p:nvPr>
        </p:nvSpPr>
        <p:spPr/>
        <p:txBody>
          <a:bodyPr/>
          <a:lstStyle/>
          <a:p>
            <a:fld id="{A5396D74-DC17-4B31-BBDC-CA17965E553E}" type="slidenum">
              <a:rPr lang="en-US" smtClean="0"/>
              <a:t>‹#›</a:t>
            </a:fld>
            <a:endParaRPr lang="en-US"/>
          </a:p>
        </p:txBody>
      </p:sp>
    </p:spTree>
    <p:extLst>
      <p:ext uri="{BB962C8B-B14F-4D97-AF65-F5344CB8AC3E}">
        <p14:creationId xmlns:p14="http://schemas.microsoft.com/office/powerpoint/2010/main" val="158459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A671D-F9B7-41E0-B5AB-2E00F1CEF9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50C6A6-D717-41B9-BBF4-6D1F74EB1C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3D0B2C-35CF-4767-82E1-A1C6EBD45CBE}"/>
              </a:ext>
            </a:extLst>
          </p:cNvPr>
          <p:cNvSpPr>
            <a:spLocks noGrp="1"/>
          </p:cNvSpPr>
          <p:nvPr>
            <p:ph type="dt" sz="half" idx="10"/>
          </p:nvPr>
        </p:nvSpPr>
        <p:spPr/>
        <p:txBody>
          <a:bodyPr/>
          <a:lstStyle/>
          <a:p>
            <a:fld id="{8242D4E0-AB39-473F-B8BD-68F97AD6A560}" type="datetimeFigureOut">
              <a:rPr lang="en-US" smtClean="0"/>
              <a:t>8/5/2021</a:t>
            </a:fld>
            <a:endParaRPr lang="en-US"/>
          </a:p>
        </p:txBody>
      </p:sp>
      <p:sp>
        <p:nvSpPr>
          <p:cNvPr id="5" name="Footer Placeholder 4">
            <a:extLst>
              <a:ext uri="{FF2B5EF4-FFF2-40B4-BE49-F238E27FC236}">
                <a16:creationId xmlns:a16="http://schemas.microsoft.com/office/drawing/2014/main" id="{3521F50A-3E90-4BE4-AB62-08FE43D2C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33C9F-EC8B-4CBD-A398-5B3C7F7996BD}"/>
              </a:ext>
            </a:extLst>
          </p:cNvPr>
          <p:cNvSpPr>
            <a:spLocks noGrp="1"/>
          </p:cNvSpPr>
          <p:nvPr>
            <p:ph type="sldNum" sz="quarter" idx="12"/>
          </p:nvPr>
        </p:nvSpPr>
        <p:spPr/>
        <p:txBody>
          <a:bodyPr/>
          <a:lstStyle/>
          <a:p>
            <a:fld id="{A5396D74-DC17-4B31-BBDC-CA17965E553E}" type="slidenum">
              <a:rPr lang="en-US" smtClean="0"/>
              <a:t>‹#›</a:t>
            </a:fld>
            <a:endParaRPr lang="en-US"/>
          </a:p>
        </p:txBody>
      </p:sp>
    </p:spTree>
    <p:extLst>
      <p:ext uri="{BB962C8B-B14F-4D97-AF65-F5344CB8AC3E}">
        <p14:creationId xmlns:p14="http://schemas.microsoft.com/office/powerpoint/2010/main" val="373159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91BF4F-6BE4-4F12-A5D6-6679B1C3C0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D910FC-3E4F-4065-B942-0B6365ACDF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9658A-D1CD-43F6-BD57-99060CF0DDA3}"/>
              </a:ext>
            </a:extLst>
          </p:cNvPr>
          <p:cNvSpPr>
            <a:spLocks noGrp="1"/>
          </p:cNvSpPr>
          <p:nvPr>
            <p:ph type="dt" sz="half" idx="10"/>
          </p:nvPr>
        </p:nvSpPr>
        <p:spPr/>
        <p:txBody>
          <a:bodyPr/>
          <a:lstStyle/>
          <a:p>
            <a:fld id="{8242D4E0-AB39-473F-B8BD-68F97AD6A560}" type="datetimeFigureOut">
              <a:rPr lang="en-US" smtClean="0"/>
              <a:t>8/5/2021</a:t>
            </a:fld>
            <a:endParaRPr lang="en-US"/>
          </a:p>
        </p:txBody>
      </p:sp>
      <p:sp>
        <p:nvSpPr>
          <p:cNvPr id="5" name="Footer Placeholder 4">
            <a:extLst>
              <a:ext uri="{FF2B5EF4-FFF2-40B4-BE49-F238E27FC236}">
                <a16:creationId xmlns:a16="http://schemas.microsoft.com/office/drawing/2014/main" id="{5E4508BE-EAB3-475C-8A79-44CA1E82E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BAF1B-201C-4F4C-96DE-3E7B73748853}"/>
              </a:ext>
            </a:extLst>
          </p:cNvPr>
          <p:cNvSpPr>
            <a:spLocks noGrp="1"/>
          </p:cNvSpPr>
          <p:nvPr>
            <p:ph type="sldNum" sz="quarter" idx="12"/>
          </p:nvPr>
        </p:nvSpPr>
        <p:spPr/>
        <p:txBody>
          <a:bodyPr/>
          <a:lstStyle/>
          <a:p>
            <a:fld id="{A5396D74-DC17-4B31-BBDC-CA17965E553E}" type="slidenum">
              <a:rPr lang="en-US" smtClean="0"/>
              <a:t>‹#›</a:t>
            </a:fld>
            <a:endParaRPr lang="en-US"/>
          </a:p>
        </p:txBody>
      </p:sp>
    </p:spTree>
    <p:extLst>
      <p:ext uri="{BB962C8B-B14F-4D97-AF65-F5344CB8AC3E}">
        <p14:creationId xmlns:p14="http://schemas.microsoft.com/office/powerpoint/2010/main" val="181005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F35F-4FBC-4174-9663-60FE35B68A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9B0319-C276-479B-A0BB-2B1552A96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E8FDD-DA3F-48FA-B398-38D90C8EF842}"/>
              </a:ext>
            </a:extLst>
          </p:cNvPr>
          <p:cNvSpPr>
            <a:spLocks noGrp="1"/>
          </p:cNvSpPr>
          <p:nvPr>
            <p:ph type="dt" sz="half" idx="10"/>
          </p:nvPr>
        </p:nvSpPr>
        <p:spPr/>
        <p:txBody>
          <a:bodyPr/>
          <a:lstStyle/>
          <a:p>
            <a:fld id="{8242D4E0-AB39-473F-B8BD-68F97AD6A560}" type="datetimeFigureOut">
              <a:rPr lang="en-US" smtClean="0"/>
              <a:t>8/5/2021</a:t>
            </a:fld>
            <a:endParaRPr lang="en-US"/>
          </a:p>
        </p:txBody>
      </p:sp>
      <p:sp>
        <p:nvSpPr>
          <p:cNvPr id="5" name="Footer Placeholder 4">
            <a:extLst>
              <a:ext uri="{FF2B5EF4-FFF2-40B4-BE49-F238E27FC236}">
                <a16:creationId xmlns:a16="http://schemas.microsoft.com/office/drawing/2014/main" id="{DCE902F7-D121-4AD2-A97D-DA52FD263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850CF-AF52-4AF0-8B13-1C59338B7DE7}"/>
              </a:ext>
            </a:extLst>
          </p:cNvPr>
          <p:cNvSpPr>
            <a:spLocks noGrp="1"/>
          </p:cNvSpPr>
          <p:nvPr>
            <p:ph type="sldNum" sz="quarter" idx="12"/>
          </p:nvPr>
        </p:nvSpPr>
        <p:spPr/>
        <p:txBody>
          <a:bodyPr/>
          <a:lstStyle/>
          <a:p>
            <a:fld id="{A5396D74-DC17-4B31-BBDC-CA17965E553E}" type="slidenum">
              <a:rPr lang="en-US" smtClean="0"/>
              <a:t>‹#›</a:t>
            </a:fld>
            <a:endParaRPr lang="en-US"/>
          </a:p>
        </p:txBody>
      </p:sp>
    </p:spTree>
    <p:extLst>
      <p:ext uri="{BB962C8B-B14F-4D97-AF65-F5344CB8AC3E}">
        <p14:creationId xmlns:p14="http://schemas.microsoft.com/office/powerpoint/2010/main" val="2907482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88B7-C158-470B-B0E6-8D1D8B19A5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1CC958-17C5-4A55-8CF3-7CB750F6EA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3179D3-468F-43D4-89A4-231C06856B80}"/>
              </a:ext>
            </a:extLst>
          </p:cNvPr>
          <p:cNvSpPr>
            <a:spLocks noGrp="1"/>
          </p:cNvSpPr>
          <p:nvPr>
            <p:ph type="dt" sz="half" idx="10"/>
          </p:nvPr>
        </p:nvSpPr>
        <p:spPr/>
        <p:txBody>
          <a:bodyPr/>
          <a:lstStyle/>
          <a:p>
            <a:fld id="{8242D4E0-AB39-473F-B8BD-68F97AD6A560}" type="datetimeFigureOut">
              <a:rPr lang="en-US" smtClean="0"/>
              <a:t>8/5/2021</a:t>
            </a:fld>
            <a:endParaRPr lang="en-US"/>
          </a:p>
        </p:txBody>
      </p:sp>
      <p:sp>
        <p:nvSpPr>
          <p:cNvPr id="5" name="Footer Placeholder 4">
            <a:extLst>
              <a:ext uri="{FF2B5EF4-FFF2-40B4-BE49-F238E27FC236}">
                <a16:creationId xmlns:a16="http://schemas.microsoft.com/office/drawing/2014/main" id="{C2971518-5847-40DB-8D9E-BAAB579B6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42E65-3B55-432F-AC41-F0921F858529}"/>
              </a:ext>
            </a:extLst>
          </p:cNvPr>
          <p:cNvSpPr>
            <a:spLocks noGrp="1"/>
          </p:cNvSpPr>
          <p:nvPr>
            <p:ph type="sldNum" sz="quarter" idx="12"/>
          </p:nvPr>
        </p:nvSpPr>
        <p:spPr/>
        <p:txBody>
          <a:bodyPr/>
          <a:lstStyle/>
          <a:p>
            <a:fld id="{A5396D74-DC17-4B31-BBDC-CA17965E553E}" type="slidenum">
              <a:rPr lang="en-US" smtClean="0"/>
              <a:t>‹#›</a:t>
            </a:fld>
            <a:endParaRPr lang="en-US"/>
          </a:p>
        </p:txBody>
      </p:sp>
    </p:spTree>
    <p:extLst>
      <p:ext uri="{BB962C8B-B14F-4D97-AF65-F5344CB8AC3E}">
        <p14:creationId xmlns:p14="http://schemas.microsoft.com/office/powerpoint/2010/main" val="1713330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FAAE0-A997-4067-8C4D-4E3CCAF185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F751B3-3A53-4651-A165-ED07AA1FDB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6933E6-45B2-4F10-A419-7ADC1345AA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A5664E-826D-44F4-9F6E-062D6A17FDD0}"/>
              </a:ext>
            </a:extLst>
          </p:cNvPr>
          <p:cNvSpPr>
            <a:spLocks noGrp="1"/>
          </p:cNvSpPr>
          <p:nvPr>
            <p:ph type="dt" sz="half" idx="10"/>
          </p:nvPr>
        </p:nvSpPr>
        <p:spPr/>
        <p:txBody>
          <a:bodyPr/>
          <a:lstStyle/>
          <a:p>
            <a:fld id="{8242D4E0-AB39-473F-B8BD-68F97AD6A560}" type="datetimeFigureOut">
              <a:rPr lang="en-US" smtClean="0"/>
              <a:t>8/5/2021</a:t>
            </a:fld>
            <a:endParaRPr lang="en-US"/>
          </a:p>
        </p:txBody>
      </p:sp>
      <p:sp>
        <p:nvSpPr>
          <p:cNvPr id="6" name="Footer Placeholder 5">
            <a:extLst>
              <a:ext uri="{FF2B5EF4-FFF2-40B4-BE49-F238E27FC236}">
                <a16:creationId xmlns:a16="http://schemas.microsoft.com/office/drawing/2014/main" id="{1D5275AD-8326-453A-9B99-442ED6A07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B5313-3501-400D-BB01-2DC6DFBD8595}"/>
              </a:ext>
            </a:extLst>
          </p:cNvPr>
          <p:cNvSpPr>
            <a:spLocks noGrp="1"/>
          </p:cNvSpPr>
          <p:nvPr>
            <p:ph type="sldNum" sz="quarter" idx="12"/>
          </p:nvPr>
        </p:nvSpPr>
        <p:spPr/>
        <p:txBody>
          <a:bodyPr/>
          <a:lstStyle/>
          <a:p>
            <a:fld id="{A5396D74-DC17-4B31-BBDC-CA17965E553E}" type="slidenum">
              <a:rPr lang="en-US" smtClean="0"/>
              <a:t>‹#›</a:t>
            </a:fld>
            <a:endParaRPr lang="en-US"/>
          </a:p>
        </p:txBody>
      </p:sp>
    </p:spTree>
    <p:extLst>
      <p:ext uri="{BB962C8B-B14F-4D97-AF65-F5344CB8AC3E}">
        <p14:creationId xmlns:p14="http://schemas.microsoft.com/office/powerpoint/2010/main" val="413730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B7E3-BE8E-4906-9D1A-0A69538B5E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FAC98B-1419-4118-81C5-9534A1990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F066A4-1822-4D54-8AEC-0463B14A4D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7C2F36-8C91-4161-8734-106FDA3F1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680B37-05CE-490F-A043-491B2F5008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D5EDA2-AAE0-469A-9DF3-CE8D9209DF2D}"/>
              </a:ext>
            </a:extLst>
          </p:cNvPr>
          <p:cNvSpPr>
            <a:spLocks noGrp="1"/>
          </p:cNvSpPr>
          <p:nvPr>
            <p:ph type="dt" sz="half" idx="10"/>
          </p:nvPr>
        </p:nvSpPr>
        <p:spPr/>
        <p:txBody>
          <a:bodyPr/>
          <a:lstStyle/>
          <a:p>
            <a:fld id="{8242D4E0-AB39-473F-B8BD-68F97AD6A560}" type="datetimeFigureOut">
              <a:rPr lang="en-US" smtClean="0"/>
              <a:t>8/5/2021</a:t>
            </a:fld>
            <a:endParaRPr lang="en-US"/>
          </a:p>
        </p:txBody>
      </p:sp>
      <p:sp>
        <p:nvSpPr>
          <p:cNvPr id="8" name="Footer Placeholder 7">
            <a:extLst>
              <a:ext uri="{FF2B5EF4-FFF2-40B4-BE49-F238E27FC236}">
                <a16:creationId xmlns:a16="http://schemas.microsoft.com/office/drawing/2014/main" id="{F765C534-10A2-4FDF-BF7D-C25F16FE05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1293F0-F445-413C-A415-FAB91D2F07B8}"/>
              </a:ext>
            </a:extLst>
          </p:cNvPr>
          <p:cNvSpPr>
            <a:spLocks noGrp="1"/>
          </p:cNvSpPr>
          <p:nvPr>
            <p:ph type="sldNum" sz="quarter" idx="12"/>
          </p:nvPr>
        </p:nvSpPr>
        <p:spPr/>
        <p:txBody>
          <a:bodyPr/>
          <a:lstStyle/>
          <a:p>
            <a:fld id="{A5396D74-DC17-4B31-BBDC-CA17965E553E}" type="slidenum">
              <a:rPr lang="en-US" smtClean="0"/>
              <a:t>‹#›</a:t>
            </a:fld>
            <a:endParaRPr lang="en-US"/>
          </a:p>
        </p:txBody>
      </p:sp>
    </p:spTree>
    <p:extLst>
      <p:ext uri="{BB962C8B-B14F-4D97-AF65-F5344CB8AC3E}">
        <p14:creationId xmlns:p14="http://schemas.microsoft.com/office/powerpoint/2010/main" val="274680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1A78-A3A7-4131-8626-385AA18647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D376DE-02C0-46AD-90B6-4C4A7EF5A99D}"/>
              </a:ext>
            </a:extLst>
          </p:cNvPr>
          <p:cNvSpPr>
            <a:spLocks noGrp="1"/>
          </p:cNvSpPr>
          <p:nvPr>
            <p:ph type="dt" sz="half" idx="10"/>
          </p:nvPr>
        </p:nvSpPr>
        <p:spPr/>
        <p:txBody>
          <a:bodyPr/>
          <a:lstStyle/>
          <a:p>
            <a:fld id="{8242D4E0-AB39-473F-B8BD-68F97AD6A560}" type="datetimeFigureOut">
              <a:rPr lang="en-US" smtClean="0"/>
              <a:t>8/5/2021</a:t>
            </a:fld>
            <a:endParaRPr lang="en-US"/>
          </a:p>
        </p:txBody>
      </p:sp>
      <p:sp>
        <p:nvSpPr>
          <p:cNvPr id="4" name="Footer Placeholder 3">
            <a:extLst>
              <a:ext uri="{FF2B5EF4-FFF2-40B4-BE49-F238E27FC236}">
                <a16:creationId xmlns:a16="http://schemas.microsoft.com/office/drawing/2014/main" id="{4EA20847-954E-4C08-ADE2-45A2E51757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35B3EA-FD6F-4928-8BB1-6E95CC618716}"/>
              </a:ext>
            </a:extLst>
          </p:cNvPr>
          <p:cNvSpPr>
            <a:spLocks noGrp="1"/>
          </p:cNvSpPr>
          <p:nvPr>
            <p:ph type="sldNum" sz="quarter" idx="12"/>
          </p:nvPr>
        </p:nvSpPr>
        <p:spPr/>
        <p:txBody>
          <a:bodyPr/>
          <a:lstStyle/>
          <a:p>
            <a:fld id="{A5396D74-DC17-4B31-BBDC-CA17965E553E}" type="slidenum">
              <a:rPr lang="en-US" smtClean="0"/>
              <a:t>‹#›</a:t>
            </a:fld>
            <a:endParaRPr lang="en-US"/>
          </a:p>
        </p:txBody>
      </p:sp>
    </p:spTree>
    <p:extLst>
      <p:ext uri="{BB962C8B-B14F-4D97-AF65-F5344CB8AC3E}">
        <p14:creationId xmlns:p14="http://schemas.microsoft.com/office/powerpoint/2010/main" val="1244634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209591-9D40-4015-B1EB-CB25DE7060E7}"/>
              </a:ext>
            </a:extLst>
          </p:cNvPr>
          <p:cNvSpPr>
            <a:spLocks noGrp="1"/>
          </p:cNvSpPr>
          <p:nvPr>
            <p:ph type="dt" sz="half" idx="10"/>
          </p:nvPr>
        </p:nvSpPr>
        <p:spPr/>
        <p:txBody>
          <a:bodyPr/>
          <a:lstStyle/>
          <a:p>
            <a:fld id="{8242D4E0-AB39-473F-B8BD-68F97AD6A560}" type="datetimeFigureOut">
              <a:rPr lang="en-US" smtClean="0"/>
              <a:t>8/5/2021</a:t>
            </a:fld>
            <a:endParaRPr lang="en-US"/>
          </a:p>
        </p:txBody>
      </p:sp>
      <p:sp>
        <p:nvSpPr>
          <p:cNvPr id="3" name="Footer Placeholder 2">
            <a:extLst>
              <a:ext uri="{FF2B5EF4-FFF2-40B4-BE49-F238E27FC236}">
                <a16:creationId xmlns:a16="http://schemas.microsoft.com/office/drawing/2014/main" id="{759ECF7A-AAF1-475B-83D1-50122CED8D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424F78-313E-443C-A4D5-B9ACA3D86E54}"/>
              </a:ext>
            </a:extLst>
          </p:cNvPr>
          <p:cNvSpPr>
            <a:spLocks noGrp="1"/>
          </p:cNvSpPr>
          <p:nvPr>
            <p:ph type="sldNum" sz="quarter" idx="12"/>
          </p:nvPr>
        </p:nvSpPr>
        <p:spPr/>
        <p:txBody>
          <a:bodyPr/>
          <a:lstStyle/>
          <a:p>
            <a:fld id="{A5396D74-DC17-4B31-BBDC-CA17965E553E}" type="slidenum">
              <a:rPr lang="en-US" smtClean="0"/>
              <a:t>‹#›</a:t>
            </a:fld>
            <a:endParaRPr lang="en-US"/>
          </a:p>
        </p:txBody>
      </p:sp>
    </p:spTree>
    <p:extLst>
      <p:ext uri="{BB962C8B-B14F-4D97-AF65-F5344CB8AC3E}">
        <p14:creationId xmlns:p14="http://schemas.microsoft.com/office/powerpoint/2010/main" val="168044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48F2-9DFA-4A4D-B79D-15BB96A76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557D41-FBDB-4299-B83F-8531A2ABEB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5C6031-FD9F-40ED-AB48-236BB6B9A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BD4B5-8517-4F1F-9D40-03AFEAF083D9}"/>
              </a:ext>
            </a:extLst>
          </p:cNvPr>
          <p:cNvSpPr>
            <a:spLocks noGrp="1"/>
          </p:cNvSpPr>
          <p:nvPr>
            <p:ph type="dt" sz="half" idx="10"/>
          </p:nvPr>
        </p:nvSpPr>
        <p:spPr/>
        <p:txBody>
          <a:bodyPr/>
          <a:lstStyle/>
          <a:p>
            <a:fld id="{8242D4E0-AB39-473F-B8BD-68F97AD6A560}" type="datetimeFigureOut">
              <a:rPr lang="en-US" smtClean="0"/>
              <a:t>8/5/2021</a:t>
            </a:fld>
            <a:endParaRPr lang="en-US"/>
          </a:p>
        </p:txBody>
      </p:sp>
      <p:sp>
        <p:nvSpPr>
          <p:cNvPr id="6" name="Footer Placeholder 5">
            <a:extLst>
              <a:ext uri="{FF2B5EF4-FFF2-40B4-BE49-F238E27FC236}">
                <a16:creationId xmlns:a16="http://schemas.microsoft.com/office/drawing/2014/main" id="{E68EE6BA-B144-4746-8358-079701AC43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1B56F8-3977-4085-9169-692A39DB4274}"/>
              </a:ext>
            </a:extLst>
          </p:cNvPr>
          <p:cNvSpPr>
            <a:spLocks noGrp="1"/>
          </p:cNvSpPr>
          <p:nvPr>
            <p:ph type="sldNum" sz="quarter" idx="12"/>
          </p:nvPr>
        </p:nvSpPr>
        <p:spPr/>
        <p:txBody>
          <a:bodyPr/>
          <a:lstStyle/>
          <a:p>
            <a:fld id="{A5396D74-DC17-4B31-BBDC-CA17965E553E}" type="slidenum">
              <a:rPr lang="en-US" smtClean="0"/>
              <a:t>‹#›</a:t>
            </a:fld>
            <a:endParaRPr lang="en-US"/>
          </a:p>
        </p:txBody>
      </p:sp>
    </p:spTree>
    <p:extLst>
      <p:ext uri="{BB962C8B-B14F-4D97-AF65-F5344CB8AC3E}">
        <p14:creationId xmlns:p14="http://schemas.microsoft.com/office/powerpoint/2010/main" val="2116399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9DAB-A9F7-4A65-A9AA-BB1B62D65F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8C860F-D90E-4A89-8363-4DBC44D30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3176F4-D687-4789-86DC-84AF6129B9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E32D9E-7B25-45F8-AE75-A102D7D85AC1}"/>
              </a:ext>
            </a:extLst>
          </p:cNvPr>
          <p:cNvSpPr>
            <a:spLocks noGrp="1"/>
          </p:cNvSpPr>
          <p:nvPr>
            <p:ph type="dt" sz="half" idx="10"/>
          </p:nvPr>
        </p:nvSpPr>
        <p:spPr/>
        <p:txBody>
          <a:bodyPr/>
          <a:lstStyle/>
          <a:p>
            <a:fld id="{8242D4E0-AB39-473F-B8BD-68F97AD6A560}" type="datetimeFigureOut">
              <a:rPr lang="en-US" smtClean="0"/>
              <a:t>8/5/2021</a:t>
            </a:fld>
            <a:endParaRPr lang="en-US"/>
          </a:p>
        </p:txBody>
      </p:sp>
      <p:sp>
        <p:nvSpPr>
          <p:cNvPr id="6" name="Footer Placeholder 5">
            <a:extLst>
              <a:ext uri="{FF2B5EF4-FFF2-40B4-BE49-F238E27FC236}">
                <a16:creationId xmlns:a16="http://schemas.microsoft.com/office/drawing/2014/main" id="{E4934E61-2273-4D2E-BBE7-AF8F80E638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C4FF3B-321A-4515-B069-D6CA41F5BE5B}"/>
              </a:ext>
            </a:extLst>
          </p:cNvPr>
          <p:cNvSpPr>
            <a:spLocks noGrp="1"/>
          </p:cNvSpPr>
          <p:nvPr>
            <p:ph type="sldNum" sz="quarter" idx="12"/>
          </p:nvPr>
        </p:nvSpPr>
        <p:spPr/>
        <p:txBody>
          <a:bodyPr/>
          <a:lstStyle/>
          <a:p>
            <a:fld id="{A5396D74-DC17-4B31-BBDC-CA17965E553E}" type="slidenum">
              <a:rPr lang="en-US" smtClean="0"/>
              <a:t>‹#›</a:t>
            </a:fld>
            <a:endParaRPr lang="en-US"/>
          </a:p>
        </p:txBody>
      </p:sp>
    </p:spTree>
    <p:extLst>
      <p:ext uri="{BB962C8B-B14F-4D97-AF65-F5344CB8AC3E}">
        <p14:creationId xmlns:p14="http://schemas.microsoft.com/office/powerpoint/2010/main" val="217699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5D3479-3D1A-4413-AB58-D2DCC7F2AB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A10A88-76D4-4162-90AC-D4F19DFD52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FDD794-6A72-4821-94E2-CDF53CE733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2D4E0-AB39-473F-B8BD-68F97AD6A560}" type="datetimeFigureOut">
              <a:rPr lang="en-US" smtClean="0"/>
              <a:t>8/5/2021</a:t>
            </a:fld>
            <a:endParaRPr lang="en-US"/>
          </a:p>
        </p:txBody>
      </p:sp>
      <p:sp>
        <p:nvSpPr>
          <p:cNvPr id="5" name="Footer Placeholder 4">
            <a:extLst>
              <a:ext uri="{FF2B5EF4-FFF2-40B4-BE49-F238E27FC236}">
                <a16:creationId xmlns:a16="http://schemas.microsoft.com/office/drawing/2014/main" id="{2C708FB0-EDFE-47BD-96AF-BCA889CAC6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8A80E3-A632-44FC-A29A-0EE78C1A06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96D74-DC17-4B31-BBDC-CA17965E553E}" type="slidenum">
              <a:rPr lang="en-US" smtClean="0"/>
              <a:t>‹#›</a:t>
            </a:fld>
            <a:endParaRPr lang="en-US"/>
          </a:p>
        </p:txBody>
      </p:sp>
    </p:spTree>
    <p:extLst>
      <p:ext uri="{BB962C8B-B14F-4D97-AF65-F5344CB8AC3E}">
        <p14:creationId xmlns:p14="http://schemas.microsoft.com/office/powerpoint/2010/main" val="3422427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eemaQaiserKhan/Quran-Text-Style-Transfer/blob/main/Dictionary%202%20Word%20Pairings%20Quran%20Text%20Style%20Transfer.pdf" TargetMode="External"/><Relationship Id="rId2" Type="http://schemas.openxmlformats.org/officeDocument/2006/relationships/hyperlink" Target="https://github.com/ReemaQaiserKhan/Quran-Text-Style-Transfer/blob/main/Dictionary%201%20Complex%20Archaic%20Word%20List%20Quran%20Text%20Style%20Transfer.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0B13-CD05-4320-BF6B-29C4B9EB212C}"/>
              </a:ext>
            </a:extLst>
          </p:cNvPr>
          <p:cNvSpPr>
            <a:spLocks noGrp="1"/>
          </p:cNvSpPr>
          <p:nvPr>
            <p:ph type="ctrTitle"/>
          </p:nvPr>
        </p:nvSpPr>
        <p:spPr/>
        <p:txBody>
          <a:bodyPr/>
          <a:lstStyle/>
          <a:p>
            <a:r>
              <a:rPr lang="en-US" dirty="0"/>
              <a:t>Four Category Word Replacement Model</a:t>
            </a:r>
          </a:p>
        </p:txBody>
      </p:sp>
      <p:sp>
        <p:nvSpPr>
          <p:cNvPr id="3" name="Subtitle 2">
            <a:extLst>
              <a:ext uri="{FF2B5EF4-FFF2-40B4-BE49-F238E27FC236}">
                <a16:creationId xmlns:a16="http://schemas.microsoft.com/office/drawing/2014/main" id="{5937D701-BC1F-4648-90B6-AE082E38545B}"/>
              </a:ext>
            </a:extLst>
          </p:cNvPr>
          <p:cNvSpPr>
            <a:spLocks noGrp="1"/>
          </p:cNvSpPr>
          <p:nvPr>
            <p:ph type="subTitle" idx="1"/>
          </p:nvPr>
        </p:nvSpPr>
        <p:spPr/>
        <p:txBody>
          <a:bodyPr/>
          <a:lstStyle/>
          <a:p>
            <a:r>
              <a:rPr lang="en-US" dirty="0"/>
              <a:t>Reema Qaiser Khan</a:t>
            </a:r>
          </a:p>
        </p:txBody>
      </p:sp>
    </p:spTree>
    <p:extLst>
      <p:ext uri="{BB962C8B-B14F-4D97-AF65-F5344CB8AC3E}">
        <p14:creationId xmlns:p14="http://schemas.microsoft.com/office/powerpoint/2010/main" val="265858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7003EA-6C59-4626-852F-8E7029329B3B}"/>
              </a:ext>
            </a:extLst>
          </p:cNvPr>
          <p:cNvSpPr>
            <a:spLocks noGrp="1"/>
          </p:cNvSpPr>
          <p:nvPr>
            <p:ph idx="1"/>
          </p:nvPr>
        </p:nvSpPr>
        <p:spPr/>
        <p:txBody>
          <a:bodyPr/>
          <a:lstStyle/>
          <a:p>
            <a:endParaRPr lang="en-US" sz="1800" dirty="0">
              <a:solidFill>
                <a:srgbClr val="000000"/>
              </a:solidFill>
              <a:latin typeface="Times New Roman" panose="02020603050405020304" pitchFamily="18" charset="0"/>
            </a:endParaRPr>
          </a:p>
          <a:p>
            <a:r>
              <a:rPr lang="en-US" sz="1800" dirty="0">
                <a:solidFill>
                  <a:srgbClr val="000000"/>
                </a:solidFill>
                <a:latin typeface="Times New Roman" panose="02020603050405020304" pitchFamily="18" charset="0"/>
                <a:hlinkClick r:id="rId2"/>
              </a:rPr>
              <a:t>Dictionary 1</a:t>
            </a:r>
            <a:r>
              <a:rPr lang="en-US" sz="1800" dirty="0">
                <a:solidFill>
                  <a:srgbClr val="000000"/>
                </a:solidFill>
                <a:latin typeface="Times New Roman" panose="02020603050405020304" pitchFamily="18" charset="0"/>
              </a:rPr>
              <a:t> is a compilation of Complex/Archaic words found in the Sahih International. </a:t>
            </a:r>
          </a:p>
          <a:p>
            <a:r>
              <a:rPr lang="en-US" sz="1800" dirty="0">
                <a:solidFill>
                  <a:srgbClr val="000000"/>
                </a:solidFill>
                <a:latin typeface="Times New Roman" panose="02020603050405020304" pitchFamily="18" charset="0"/>
                <a:hlinkClick r:id="rId3"/>
              </a:rPr>
              <a:t>Dictionary 2</a:t>
            </a:r>
            <a:r>
              <a:rPr lang="en-US" sz="1800" dirty="0">
                <a:solidFill>
                  <a:srgbClr val="000000"/>
                </a:solidFill>
                <a:latin typeface="Times New Roman" panose="02020603050405020304" pitchFamily="18" charset="0"/>
              </a:rPr>
              <a:t> is a collection of word pairings for all the words found in Dictionary 1. </a:t>
            </a:r>
          </a:p>
          <a:p>
            <a:r>
              <a:rPr lang="en-US" sz="1800" dirty="0">
                <a:solidFill>
                  <a:srgbClr val="000000"/>
                </a:solidFill>
                <a:latin typeface="Times New Roman" panose="02020603050405020304" pitchFamily="18" charset="0"/>
              </a:rPr>
              <a:t>There are four types of word replacement categories. </a:t>
            </a:r>
          </a:p>
          <a:p>
            <a:r>
              <a:rPr lang="en-US" sz="1800" dirty="0">
                <a:solidFill>
                  <a:srgbClr val="000000"/>
                </a:solidFill>
                <a:latin typeface="Times New Roman" panose="02020603050405020304" pitchFamily="18" charset="0"/>
              </a:rPr>
              <a:t>The core objective of the categories is to provide a modified simpler replacement for a word, preserving the semantic context of the translation.</a:t>
            </a:r>
          </a:p>
          <a:p>
            <a:endParaRPr lang="en-US" dirty="0"/>
          </a:p>
          <a:p>
            <a:endParaRPr lang="en-US" dirty="0"/>
          </a:p>
        </p:txBody>
      </p:sp>
      <p:sp>
        <p:nvSpPr>
          <p:cNvPr id="3" name="Footer Placeholder 2">
            <a:extLst>
              <a:ext uri="{FF2B5EF4-FFF2-40B4-BE49-F238E27FC236}">
                <a16:creationId xmlns:a16="http://schemas.microsoft.com/office/drawing/2014/main" id="{A5ECAAB9-262F-4E2D-99B8-76977B712B93}"/>
              </a:ext>
            </a:extLst>
          </p:cNvPr>
          <p:cNvSpPr>
            <a:spLocks noGrp="1"/>
          </p:cNvSpPr>
          <p:nvPr>
            <p:ph type="ftr" sz="quarter" idx="11"/>
          </p:nvPr>
        </p:nvSpPr>
        <p:spPr/>
        <p:txBody>
          <a:bodyPr/>
          <a:lstStyle/>
          <a:p>
            <a:r>
              <a:rPr lang="nl-NL" dirty="0"/>
              <a:t>Faculty of Science</a:t>
            </a:r>
          </a:p>
        </p:txBody>
      </p:sp>
      <p:sp>
        <p:nvSpPr>
          <p:cNvPr id="4" name="Slide Number Placeholder 3">
            <a:extLst>
              <a:ext uri="{FF2B5EF4-FFF2-40B4-BE49-F238E27FC236}">
                <a16:creationId xmlns:a16="http://schemas.microsoft.com/office/drawing/2014/main" id="{80C6E7BD-FF03-458B-B6D9-7DA38251F4F1}"/>
              </a:ext>
            </a:extLst>
          </p:cNvPr>
          <p:cNvSpPr>
            <a:spLocks noGrp="1"/>
          </p:cNvSpPr>
          <p:nvPr>
            <p:ph type="sldNum" sz="quarter" idx="12"/>
          </p:nvPr>
        </p:nvSpPr>
        <p:spPr/>
        <p:txBody>
          <a:bodyPr/>
          <a:lstStyle/>
          <a:p>
            <a:fld id="{0A297500-7527-634B-90F4-69D0994C32B4}" type="slidenum">
              <a:rPr lang="nl-NL" smtClean="0"/>
              <a:t>2</a:t>
            </a:fld>
            <a:endParaRPr lang="nl-NL"/>
          </a:p>
        </p:txBody>
      </p:sp>
      <p:sp>
        <p:nvSpPr>
          <p:cNvPr id="5" name="Title 4">
            <a:extLst>
              <a:ext uri="{FF2B5EF4-FFF2-40B4-BE49-F238E27FC236}">
                <a16:creationId xmlns:a16="http://schemas.microsoft.com/office/drawing/2014/main" id="{A43F0ADF-CC5F-4881-9BCA-5533F501035E}"/>
              </a:ext>
            </a:extLst>
          </p:cNvPr>
          <p:cNvSpPr>
            <a:spLocks noGrp="1"/>
          </p:cNvSpPr>
          <p:nvPr>
            <p:ph type="title"/>
          </p:nvPr>
        </p:nvSpPr>
        <p:spPr/>
        <p:txBody>
          <a:bodyPr/>
          <a:lstStyle/>
          <a:p>
            <a:r>
              <a:rPr lang="en-US" dirty="0"/>
              <a:t>Four Category Word Replacement Model</a:t>
            </a:r>
          </a:p>
        </p:txBody>
      </p:sp>
      <p:sp>
        <p:nvSpPr>
          <p:cNvPr id="8" name="TextBox 7">
            <a:extLst>
              <a:ext uri="{FF2B5EF4-FFF2-40B4-BE49-F238E27FC236}">
                <a16:creationId xmlns:a16="http://schemas.microsoft.com/office/drawing/2014/main" id="{5F2E860D-2C9C-43BC-A843-14DBFFDBC5F7}"/>
              </a:ext>
            </a:extLst>
          </p:cNvPr>
          <p:cNvSpPr txBox="1"/>
          <p:nvPr/>
        </p:nvSpPr>
        <p:spPr>
          <a:xfrm>
            <a:off x="2778925" y="4260849"/>
            <a:ext cx="6634150" cy="461665"/>
          </a:xfrm>
          <a:prstGeom prst="rect">
            <a:avLst/>
          </a:prstGeom>
          <a:noFill/>
          <a:ln>
            <a:solidFill>
              <a:schemeClr val="bg2">
                <a:lumMod val="10000"/>
              </a:schemeClr>
            </a:solidFill>
          </a:ln>
        </p:spPr>
        <p:txBody>
          <a:bodyPr wrap="square" rtlCol="0">
            <a:spAutoFit/>
          </a:bodyPr>
          <a:lstStyle/>
          <a:p>
            <a:r>
              <a:rPr lang="en-US" sz="2400" dirty="0">
                <a:solidFill>
                  <a:srgbClr val="FF0000"/>
                </a:solidFill>
              </a:rPr>
              <a:t>‘Complex/Archaic Word’</a:t>
            </a:r>
            <a:r>
              <a:rPr lang="en-US" sz="2400" dirty="0">
                <a:solidFill>
                  <a:schemeClr val="bg2">
                    <a:lumMod val="10000"/>
                  </a:schemeClr>
                </a:solidFill>
              </a:rPr>
              <a:t>:</a:t>
            </a:r>
            <a:r>
              <a:rPr lang="en-US" sz="2400" dirty="0">
                <a:solidFill>
                  <a:srgbClr val="FF0000"/>
                </a:solidFill>
              </a:rPr>
              <a:t> </a:t>
            </a:r>
            <a:r>
              <a:rPr lang="en-US" sz="2400" dirty="0">
                <a:solidFill>
                  <a:srgbClr val="00B050"/>
                </a:solidFill>
              </a:rPr>
              <a:t>‘Word Replacement’</a:t>
            </a:r>
          </a:p>
        </p:txBody>
      </p:sp>
      <p:sp>
        <p:nvSpPr>
          <p:cNvPr id="10" name="TextBox 9">
            <a:extLst>
              <a:ext uri="{FF2B5EF4-FFF2-40B4-BE49-F238E27FC236}">
                <a16:creationId xmlns:a16="http://schemas.microsoft.com/office/drawing/2014/main" id="{607A0C7D-F9F9-4A79-9F9D-CF1DD4F4439E}"/>
              </a:ext>
            </a:extLst>
          </p:cNvPr>
          <p:cNvSpPr txBox="1"/>
          <p:nvPr/>
        </p:nvSpPr>
        <p:spPr>
          <a:xfrm>
            <a:off x="4455224" y="3743035"/>
            <a:ext cx="3156751" cy="369332"/>
          </a:xfrm>
          <a:prstGeom prst="rect">
            <a:avLst/>
          </a:prstGeom>
          <a:noFill/>
        </p:spPr>
        <p:txBody>
          <a:bodyPr wrap="square">
            <a:spAutoFit/>
          </a:bodyPr>
          <a:lstStyle/>
          <a:p>
            <a:pPr marR="582295">
              <a:spcBef>
                <a:spcPts val="1000"/>
              </a:spcBef>
              <a:spcAft>
                <a:spcPts val="0"/>
              </a:spcAft>
            </a:pPr>
            <a:r>
              <a:rPr lang="en-US" dirty="0">
                <a:solidFill>
                  <a:srgbClr val="000000"/>
                </a:solidFill>
                <a:latin typeface="Times New Roman" panose="02020603050405020304" pitchFamily="18" charset="0"/>
              </a:rPr>
              <a:t>Format of Word Pairings.</a:t>
            </a:r>
          </a:p>
        </p:txBody>
      </p:sp>
    </p:spTree>
    <p:extLst>
      <p:ext uri="{BB962C8B-B14F-4D97-AF65-F5344CB8AC3E}">
        <p14:creationId xmlns:p14="http://schemas.microsoft.com/office/powerpoint/2010/main" val="78869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9B6A6E-71FD-4ABE-A4D1-0CC4A4B80225}"/>
              </a:ext>
            </a:extLst>
          </p:cNvPr>
          <p:cNvSpPr>
            <a:spLocks noGrp="1"/>
          </p:cNvSpPr>
          <p:nvPr>
            <p:ph idx="1"/>
          </p:nvPr>
        </p:nvSpPr>
        <p:spPr/>
        <p:txBody>
          <a:bodyPr/>
          <a:lstStyle/>
          <a:p>
            <a:r>
              <a:rPr lang="en-US" sz="1800" dirty="0">
                <a:solidFill>
                  <a:srgbClr val="000000"/>
                </a:solidFill>
                <a:latin typeface="Times New Roman" panose="02020603050405020304" pitchFamily="18" charset="0"/>
              </a:rPr>
              <a:t>A Complex/Archaic word is replaced by an easier synonym. </a:t>
            </a:r>
          </a:p>
          <a:p>
            <a:r>
              <a:rPr lang="en-US" sz="1800" dirty="0">
                <a:solidFill>
                  <a:srgbClr val="000000"/>
                </a:solidFill>
                <a:latin typeface="Times New Roman" panose="02020603050405020304" pitchFamily="18" charset="0"/>
              </a:rPr>
              <a:t>The synonym is selected by calculating the ten_degrees score using the TwinWord’s API.</a:t>
            </a:r>
          </a:p>
          <a:p>
            <a:r>
              <a:rPr lang="en-US" sz="1800" dirty="0">
                <a:solidFill>
                  <a:srgbClr val="000000"/>
                </a:solidFill>
                <a:latin typeface="Times New Roman" panose="02020603050405020304" pitchFamily="18" charset="0"/>
              </a:rPr>
              <a:t> If the ten_degrees score is equal to or less than 5, the word is accepted as an easier word replacement. </a:t>
            </a:r>
          </a:p>
          <a:p>
            <a:r>
              <a:rPr lang="en-US" sz="1800" dirty="0">
                <a:solidFill>
                  <a:srgbClr val="000000"/>
                </a:solidFill>
                <a:latin typeface="Times New Roman" panose="02020603050405020304" pitchFamily="18" charset="0"/>
              </a:rPr>
              <a:t>A total of 229 words are a member of this Category.</a:t>
            </a:r>
          </a:p>
          <a:p>
            <a:endParaRPr lang="en-US" dirty="0"/>
          </a:p>
        </p:txBody>
      </p:sp>
      <p:sp>
        <p:nvSpPr>
          <p:cNvPr id="3" name="Footer Placeholder 2">
            <a:extLst>
              <a:ext uri="{FF2B5EF4-FFF2-40B4-BE49-F238E27FC236}">
                <a16:creationId xmlns:a16="http://schemas.microsoft.com/office/drawing/2014/main" id="{B7DBB4CB-90F7-42A9-8322-239C54116AAB}"/>
              </a:ext>
            </a:extLst>
          </p:cNvPr>
          <p:cNvSpPr>
            <a:spLocks noGrp="1"/>
          </p:cNvSpPr>
          <p:nvPr>
            <p:ph type="ftr" sz="quarter" idx="11"/>
          </p:nvPr>
        </p:nvSpPr>
        <p:spPr/>
        <p:txBody>
          <a:bodyPr/>
          <a:lstStyle/>
          <a:p>
            <a:r>
              <a:rPr lang="nl-NL" dirty="0"/>
              <a:t>Faculty of Science</a:t>
            </a:r>
          </a:p>
        </p:txBody>
      </p:sp>
      <p:sp>
        <p:nvSpPr>
          <p:cNvPr id="4" name="Slide Number Placeholder 3">
            <a:extLst>
              <a:ext uri="{FF2B5EF4-FFF2-40B4-BE49-F238E27FC236}">
                <a16:creationId xmlns:a16="http://schemas.microsoft.com/office/drawing/2014/main" id="{4D6B645D-95F9-4279-A963-C42E2682D4E3}"/>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5" name="Title 4">
            <a:extLst>
              <a:ext uri="{FF2B5EF4-FFF2-40B4-BE49-F238E27FC236}">
                <a16:creationId xmlns:a16="http://schemas.microsoft.com/office/drawing/2014/main" id="{06AACB59-A445-4B87-A44E-A4580B4798A7}"/>
              </a:ext>
            </a:extLst>
          </p:cNvPr>
          <p:cNvSpPr>
            <a:spLocks noGrp="1"/>
          </p:cNvSpPr>
          <p:nvPr>
            <p:ph type="title"/>
          </p:nvPr>
        </p:nvSpPr>
        <p:spPr/>
        <p:txBody>
          <a:bodyPr>
            <a:normAutofit/>
          </a:bodyPr>
          <a:lstStyle/>
          <a:p>
            <a:r>
              <a:rPr lang="en-US" dirty="0"/>
              <a:t>Text Style Transfer Translation – Dictionary 2 [Category 1]</a:t>
            </a:r>
          </a:p>
        </p:txBody>
      </p:sp>
      <p:pic>
        <p:nvPicPr>
          <p:cNvPr id="8" name="Picture 7">
            <a:extLst>
              <a:ext uri="{FF2B5EF4-FFF2-40B4-BE49-F238E27FC236}">
                <a16:creationId xmlns:a16="http://schemas.microsoft.com/office/drawing/2014/main" id="{E26FEF63-51E7-4673-BC7C-D86627D55826}"/>
              </a:ext>
            </a:extLst>
          </p:cNvPr>
          <p:cNvPicPr>
            <a:picLocks noChangeAspect="1"/>
          </p:cNvPicPr>
          <p:nvPr/>
        </p:nvPicPr>
        <p:blipFill>
          <a:blip r:embed="rId2"/>
          <a:stretch>
            <a:fillRect/>
          </a:stretch>
        </p:blipFill>
        <p:spPr>
          <a:xfrm>
            <a:off x="2374755" y="4099084"/>
            <a:ext cx="7442489" cy="1813444"/>
          </a:xfrm>
          <a:prstGeom prst="rect">
            <a:avLst/>
          </a:prstGeom>
        </p:spPr>
      </p:pic>
      <p:sp>
        <p:nvSpPr>
          <p:cNvPr id="10" name="TextBox 9">
            <a:extLst>
              <a:ext uri="{FF2B5EF4-FFF2-40B4-BE49-F238E27FC236}">
                <a16:creationId xmlns:a16="http://schemas.microsoft.com/office/drawing/2014/main" id="{56CA0740-702E-4351-BE32-5A7890F0B77F}"/>
              </a:ext>
            </a:extLst>
          </p:cNvPr>
          <p:cNvSpPr txBox="1"/>
          <p:nvPr/>
        </p:nvSpPr>
        <p:spPr>
          <a:xfrm>
            <a:off x="4148091" y="3518668"/>
            <a:ext cx="6094520" cy="369332"/>
          </a:xfrm>
          <a:prstGeom prst="rect">
            <a:avLst/>
          </a:prstGeom>
          <a:noFill/>
        </p:spPr>
        <p:txBody>
          <a:bodyPr wrap="square">
            <a:spAutoFit/>
          </a:bodyPr>
          <a:lstStyle/>
          <a:p>
            <a:pPr>
              <a:spcBef>
                <a:spcPts val="1000"/>
              </a:spcBef>
            </a:pPr>
            <a:r>
              <a:rPr lang="en-US" dirty="0">
                <a:solidFill>
                  <a:srgbClr val="000000"/>
                </a:solidFill>
                <a:latin typeface="Times New Roman" panose="02020603050405020304" pitchFamily="18" charset="0"/>
              </a:rPr>
              <a:t>Examples of Word Replacement Category 1.</a:t>
            </a:r>
          </a:p>
        </p:txBody>
      </p:sp>
    </p:spTree>
    <p:extLst>
      <p:ext uri="{BB962C8B-B14F-4D97-AF65-F5344CB8AC3E}">
        <p14:creationId xmlns:p14="http://schemas.microsoft.com/office/powerpoint/2010/main" val="294048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B384A4-A86E-4219-9957-8BF394CFEAB8}"/>
              </a:ext>
            </a:extLst>
          </p:cNvPr>
          <p:cNvSpPr>
            <a:spLocks noGrp="1"/>
          </p:cNvSpPr>
          <p:nvPr>
            <p:ph idx="1"/>
          </p:nvPr>
        </p:nvSpPr>
        <p:spPr>
          <a:xfrm>
            <a:off x="576000" y="2269947"/>
            <a:ext cx="4590804" cy="4464000"/>
          </a:xfrm>
        </p:spPr>
        <p:txBody>
          <a:bodyPr/>
          <a:lstStyle/>
          <a:p>
            <a:r>
              <a:rPr lang="en-US" sz="1800" dirty="0">
                <a:solidFill>
                  <a:srgbClr val="000000"/>
                </a:solidFill>
                <a:latin typeface="Times New Roman" panose="02020603050405020304" pitchFamily="18" charset="0"/>
              </a:rPr>
              <a:t>This category does not use synonyms as word replacements, because it was observed that the synonyms were not accurate enough to preserve the semantic context of the translation. </a:t>
            </a:r>
          </a:p>
          <a:p>
            <a:r>
              <a:rPr lang="en-US" sz="1800" dirty="0">
                <a:solidFill>
                  <a:srgbClr val="000000"/>
                </a:solidFill>
                <a:latin typeface="Times New Roman" panose="02020603050405020304" pitchFamily="18" charset="0"/>
              </a:rPr>
              <a:t>Therefore, an easier word was selected based on the alternate words opted by different English Quran translators.</a:t>
            </a:r>
          </a:p>
          <a:p>
            <a:r>
              <a:rPr lang="en-US" sz="1800" dirty="0">
                <a:solidFill>
                  <a:srgbClr val="000000"/>
                </a:solidFill>
                <a:latin typeface="Times New Roman" panose="02020603050405020304" pitchFamily="18" charset="0"/>
              </a:rPr>
              <a:t>A total of 11 words are a member of Category 2.</a:t>
            </a:r>
          </a:p>
          <a:p>
            <a:endParaRPr lang="en-US" dirty="0"/>
          </a:p>
        </p:txBody>
      </p:sp>
      <p:sp>
        <p:nvSpPr>
          <p:cNvPr id="3" name="Footer Placeholder 2">
            <a:extLst>
              <a:ext uri="{FF2B5EF4-FFF2-40B4-BE49-F238E27FC236}">
                <a16:creationId xmlns:a16="http://schemas.microsoft.com/office/drawing/2014/main" id="{743A92D5-D29C-4926-8CE3-2CE13563B0C9}"/>
              </a:ext>
            </a:extLst>
          </p:cNvPr>
          <p:cNvSpPr>
            <a:spLocks noGrp="1"/>
          </p:cNvSpPr>
          <p:nvPr>
            <p:ph type="ftr" sz="quarter" idx="11"/>
          </p:nvPr>
        </p:nvSpPr>
        <p:spPr/>
        <p:txBody>
          <a:bodyPr/>
          <a:lstStyle/>
          <a:p>
            <a:r>
              <a:rPr lang="nl-NL" dirty="0"/>
              <a:t>Faculty of Science</a:t>
            </a:r>
          </a:p>
        </p:txBody>
      </p:sp>
      <p:sp>
        <p:nvSpPr>
          <p:cNvPr id="4" name="Slide Number Placeholder 3">
            <a:extLst>
              <a:ext uri="{FF2B5EF4-FFF2-40B4-BE49-F238E27FC236}">
                <a16:creationId xmlns:a16="http://schemas.microsoft.com/office/drawing/2014/main" id="{86234826-0819-479B-A16B-590F3C911BD6}"/>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3CE6D867-A4A9-4810-8A75-2073964E2075}"/>
              </a:ext>
            </a:extLst>
          </p:cNvPr>
          <p:cNvSpPr>
            <a:spLocks noGrp="1"/>
          </p:cNvSpPr>
          <p:nvPr>
            <p:ph type="title"/>
          </p:nvPr>
        </p:nvSpPr>
        <p:spPr>
          <a:xfrm>
            <a:off x="576000" y="505762"/>
            <a:ext cx="4484272" cy="1152000"/>
          </a:xfrm>
        </p:spPr>
        <p:txBody>
          <a:bodyPr>
            <a:normAutofit fontScale="90000"/>
          </a:bodyPr>
          <a:lstStyle/>
          <a:p>
            <a:r>
              <a:rPr lang="en-US" dirty="0"/>
              <a:t>Text Style Transfer Translation – Dictionary 2 [Category 2]</a:t>
            </a:r>
          </a:p>
        </p:txBody>
      </p:sp>
      <p:pic>
        <p:nvPicPr>
          <p:cNvPr id="7" name="Picture 6">
            <a:extLst>
              <a:ext uri="{FF2B5EF4-FFF2-40B4-BE49-F238E27FC236}">
                <a16:creationId xmlns:a16="http://schemas.microsoft.com/office/drawing/2014/main" id="{EB049D10-2744-410F-B7A2-28650B5D7812}"/>
              </a:ext>
            </a:extLst>
          </p:cNvPr>
          <p:cNvPicPr>
            <a:picLocks noChangeAspect="1"/>
          </p:cNvPicPr>
          <p:nvPr/>
        </p:nvPicPr>
        <p:blipFill>
          <a:blip r:embed="rId2"/>
          <a:stretch>
            <a:fillRect/>
          </a:stretch>
        </p:blipFill>
        <p:spPr>
          <a:xfrm>
            <a:off x="4589755" y="394199"/>
            <a:ext cx="6853562" cy="5969766"/>
          </a:xfrm>
          <a:prstGeom prst="rect">
            <a:avLst/>
          </a:prstGeom>
        </p:spPr>
      </p:pic>
      <p:sp>
        <p:nvSpPr>
          <p:cNvPr id="9" name="TextBox 8">
            <a:extLst>
              <a:ext uri="{FF2B5EF4-FFF2-40B4-BE49-F238E27FC236}">
                <a16:creationId xmlns:a16="http://schemas.microsoft.com/office/drawing/2014/main" id="{A7A83C0F-E3DE-4FEE-9CE2-EC8ABCA1EA3B}"/>
              </a:ext>
            </a:extLst>
          </p:cNvPr>
          <p:cNvSpPr txBox="1"/>
          <p:nvPr/>
        </p:nvSpPr>
        <p:spPr>
          <a:xfrm>
            <a:off x="3899516" y="55603"/>
            <a:ext cx="7996562" cy="369332"/>
          </a:xfrm>
          <a:prstGeom prst="rect">
            <a:avLst/>
          </a:prstGeom>
          <a:noFill/>
        </p:spPr>
        <p:txBody>
          <a:bodyPr wrap="square">
            <a:spAutoFit/>
          </a:bodyPr>
          <a:lstStyle/>
          <a:p>
            <a:pPr marL="1517650" marR="0">
              <a:spcBef>
                <a:spcPts val="205"/>
              </a:spcBef>
              <a:spcAft>
                <a:spcPts val="0"/>
              </a:spcAft>
            </a:pPr>
            <a:r>
              <a:rPr lang="en-US" dirty="0">
                <a:solidFill>
                  <a:srgbClr val="000000"/>
                </a:solidFill>
                <a:latin typeface="Times New Roman" panose="02020603050405020304" pitchFamily="18" charset="0"/>
              </a:rPr>
              <a:t>Word Replacement Category 2 example for the word ‘prudence’.</a:t>
            </a:r>
          </a:p>
        </p:txBody>
      </p:sp>
    </p:spTree>
    <p:extLst>
      <p:ext uri="{BB962C8B-B14F-4D97-AF65-F5344CB8AC3E}">
        <p14:creationId xmlns:p14="http://schemas.microsoft.com/office/powerpoint/2010/main" val="1503968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557F05-4395-4DE5-8BC6-CEF56C8071F4}"/>
              </a:ext>
            </a:extLst>
          </p:cNvPr>
          <p:cNvSpPr>
            <a:spLocks noGrp="1"/>
          </p:cNvSpPr>
          <p:nvPr>
            <p:ph idx="1"/>
          </p:nvPr>
        </p:nvSpPr>
        <p:spPr/>
        <p:txBody>
          <a:bodyPr/>
          <a:lstStyle/>
          <a:p>
            <a:r>
              <a:rPr lang="en-US" sz="1800" dirty="0">
                <a:solidFill>
                  <a:srgbClr val="000000"/>
                </a:solidFill>
                <a:latin typeface="Times New Roman" panose="02020603050405020304" pitchFamily="18" charset="0"/>
              </a:rPr>
              <a:t>The words belonging to this category cannot be replaced by a synonym nor by an easier alternate word. </a:t>
            </a:r>
          </a:p>
          <a:p>
            <a:r>
              <a:rPr lang="en-US" sz="1800" dirty="0">
                <a:solidFill>
                  <a:srgbClr val="000000"/>
                </a:solidFill>
                <a:latin typeface="Times New Roman" panose="02020603050405020304" pitchFamily="18" charset="0"/>
              </a:rPr>
              <a:t>It was observed that by doing so it was distorting the semantic context of the translation. </a:t>
            </a:r>
          </a:p>
          <a:p>
            <a:r>
              <a:rPr lang="en-US" sz="1800" dirty="0">
                <a:solidFill>
                  <a:srgbClr val="000000"/>
                </a:solidFill>
                <a:latin typeface="Times New Roman" panose="02020603050405020304" pitchFamily="18" charset="0"/>
              </a:rPr>
              <a:t>Therefore, the words belonging to this category are kept and a simple definition is added to them. </a:t>
            </a:r>
          </a:p>
          <a:p>
            <a:r>
              <a:rPr lang="en-US" sz="1800" dirty="0">
                <a:solidFill>
                  <a:srgbClr val="000000"/>
                </a:solidFill>
                <a:latin typeface="Times New Roman" panose="02020603050405020304" pitchFamily="18" charset="0"/>
              </a:rPr>
              <a:t>A total of 89 words are a member of Category 3.</a:t>
            </a:r>
          </a:p>
          <a:p>
            <a:endParaRPr lang="en-US" dirty="0"/>
          </a:p>
        </p:txBody>
      </p:sp>
      <p:sp>
        <p:nvSpPr>
          <p:cNvPr id="3" name="Footer Placeholder 2">
            <a:extLst>
              <a:ext uri="{FF2B5EF4-FFF2-40B4-BE49-F238E27FC236}">
                <a16:creationId xmlns:a16="http://schemas.microsoft.com/office/drawing/2014/main" id="{82EAECE7-EB9F-4174-B48E-D7A5E195F193}"/>
              </a:ext>
            </a:extLst>
          </p:cNvPr>
          <p:cNvSpPr>
            <a:spLocks noGrp="1"/>
          </p:cNvSpPr>
          <p:nvPr>
            <p:ph type="ftr" sz="quarter" idx="11"/>
          </p:nvPr>
        </p:nvSpPr>
        <p:spPr/>
        <p:txBody>
          <a:bodyPr/>
          <a:lstStyle/>
          <a:p>
            <a:r>
              <a:rPr lang="nl-NL" dirty="0"/>
              <a:t>Faculty of Science</a:t>
            </a:r>
          </a:p>
        </p:txBody>
      </p:sp>
      <p:sp>
        <p:nvSpPr>
          <p:cNvPr id="4" name="Slide Number Placeholder 3">
            <a:extLst>
              <a:ext uri="{FF2B5EF4-FFF2-40B4-BE49-F238E27FC236}">
                <a16:creationId xmlns:a16="http://schemas.microsoft.com/office/drawing/2014/main" id="{FDE6B86E-CBF8-41D2-A1C5-6CF1CBD8A9DB}"/>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F7E83759-AF6B-437A-9CD4-AC1588578738}"/>
              </a:ext>
            </a:extLst>
          </p:cNvPr>
          <p:cNvSpPr>
            <a:spLocks noGrp="1"/>
          </p:cNvSpPr>
          <p:nvPr>
            <p:ph type="title"/>
          </p:nvPr>
        </p:nvSpPr>
        <p:spPr/>
        <p:txBody>
          <a:bodyPr>
            <a:normAutofit/>
          </a:bodyPr>
          <a:lstStyle/>
          <a:p>
            <a:r>
              <a:rPr lang="en-US" dirty="0"/>
              <a:t>Text Style Transfer Translation – Dictionary 2 [Category 3]</a:t>
            </a:r>
          </a:p>
        </p:txBody>
      </p:sp>
      <p:pic>
        <p:nvPicPr>
          <p:cNvPr id="7" name="Picture 6">
            <a:extLst>
              <a:ext uri="{FF2B5EF4-FFF2-40B4-BE49-F238E27FC236}">
                <a16:creationId xmlns:a16="http://schemas.microsoft.com/office/drawing/2014/main" id="{916A695F-4ADA-4FDC-BE4D-B50DD5A8366C}"/>
              </a:ext>
            </a:extLst>
          </p:cNvPr>
          <p:cNvPicPr>
            <a:picLocks noChangeAspect="1"/>
          </p:cNvPicPr>
          <p:nvPr/>
        </p:nvPicPr>
        <p:blipFill>
          <a:blip r:embed="rId2"/>
          <a:stretch>
            <a:fillRect/>
          </a:stretch>
        </p:blipFill>
        <p:spPr>
          <a:xfrm>
            <a:off x="1441701" y="4012707"/>
            <a:ext cx="8977675" cy="2107293"/>
          </a:xfrm>
          <a:prstGeom prst="rect">
            <a:avLst/>
          </a:prstGeom>
        </p:spPr>
      </p:pic>
      <p:sp>
        <p:nvSpPr>
          <p:cNvPr id="9" name="TextBox 8">
            <a:extLst>
              <a:ext uri="{FF2B5EF4-FFF2-40B4-BE49-F238E27FC236}">
                <a16:creationId xmlns:a16="http://schemas.microsoft.com/office/drawing/2014/main" id="{27C7E466-61CB-43B5-8A6E-AFA3E287DC14}"/>
              </a:ext>
            </a:extLst>
          </p:cNvPr>
          <p:cNvSpPr txBox="1"/>
          <p:nvPr/>
        </p:nvSpPr>
        <p:spPr>
          <a:xfrm>
            <a:off x="3047260" y="3553375"/>
            <a:ext cx="6094520" cy="369332"/>
          </a:xfrm>
          <a:prstGeom prst="rect">
            <a:avLst/>
          </a:prstGeom>
          <a:noFill/>
        </p:spPr>
        <p:txBody>
          <a:bodyPr wrap="square">
            <a:spAutoFit/>
          </a:bodyPr>
          <a:lstStyle/>
          <a:p>
            <a:pPr marL="560070" marR="546100" algn="ctr">
              <a:spcBef>
                <a:spcPts val="300"/>
              </a:spcBef>
              <a:spcAft>
                <a:spcPts val="0"/>
              </a:spcAft>
            </a:pPr>
            <a:r>
              <a:rPr lang="en-US" dirty="0">
                <a:solidFill>
                  <a:srgbClr val="000000"/>
                </a:solidFill>
                <a:latin typeface="Times New Roman" panose="02020603050405020304" pitchFamily="18" charset="0"/>
              </a:rPr>
              <a:t>Examples of Word Replacement Category 3.</a:t>
            </a:r>
          </a:p>
        </p:txBody>
      </p:sp>
    </p:spTree>
    <p:extLst>
      <p:ext uri="{BB962C8B-B14F-4D97-AF65-F5344CB8AC3E}">
        <p14:creationId xmlns:p14="http://schemas.microsoft.com/office/powerpoint/2010/main" val="397272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D555A0-4F34-452F-9B25-5BCA9A703010}"/>
              </a:ext>
            </a:extLst>
          </p:cNvPr>
          <p:cNvSpPr>
            <a:spLocks noGrp="1"/>
          </p:cNvSpPr>
          <p:nvPr>
            <p:ph idx="1"/>
          </p:nvPr>
        </p:nvSpPr>
        <p:spPr/>
        <p:txBody>
          <a:bodyPr/>
          <a:lstStyle/>
          <a:p>
            <a:r>
              <a:rPr lang="en-US" sz="1800" dirty="0">
                <a:solidFill>
                  <a:srgbClr val="000000"/>
                </a:solidFill>
                <a:latin typeface="Times New Roman" panose="02020603050405020304" pitchFamily="18" charset="0"/>
              </a:rPr>
              <a:t>The words belonging to this category are replaced by more than one word to balance the semantic context of the translation. </a:t>
            </a:r>
          </a:p>
          <a:p>
            <a:r>
              <a:rPr lang="en-US" sz="1800" dirty="0">
                <a:solidFill>
                  <a:srgbClr val="000000"/>
                </a:solidFill>
                <a:latin typeface="Times New Roman" panose="02020603050405020304" pitchFamily="18" charset="0"/>
              </a:rPr>
              <a:t>A total of 66 words are a member of Category 4.</a:t>
            </a:r>
          </a:p>
          <a:p>
            <a:endParaRPr lang="en-US" dirty="0"/>
          </a:p>
        </p:txBody>
      </p:sp>
      <p:sp>
        <p:nvSpPr>
          <p:cNvPr id="3" name="Footer Placeholder 2">
            <a:extLst>
              <a:ext uri="{FF2B5EF4-FFF2-40B4-BE49-F238E27FC236}">
                <a16:creationId xmlns:a16="http://schemas.microsoft.com/office/drawing/2014/main" id="{70A4A48D-39F9-4721-9A46-2AC16900F772}"/>
              </a:ext>
            </a:extLst>
          </p:cNvPr>
          <p:cNvSpPr>
            <a:spLocks noGrp="1"/>
          </p:cNvSpPr>
          <p:nvPr>
            <p:ph type="ftr" sz="quarter" idx="11"/>
          </p:nvPr>
        </p:nvSpPr>
        <p:spPr/>
        <p:txBody>
          <a:bodyPr/>
          <a:lstStyle/>
          <a:p>
            <a:r>
              <a:rPr lang="nl-NL" dirty="0"/>
              <a:t>Faculty of Science</a:t>
            </a:r>
          </a:p>
        </p:txBody>
      </p:sp>
      <p:sp>
        <p:nvSpPr>
          <p:cNvPr id="4" name="Slide Number Placeholder 3">
            <a:extLst>
              <a:ext uri="{FF2B5EF4-FFF2-40B4-BE49-F238E27FC236}">
                <a16:creationId xmlns:a16="http://schemas.microsoft.com/office/drawing/2014/main" id="{046FD302-1937-4169-9553-4EEC88C476BE}"/>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a:extLst>
              <a:ext uri="{FF2B5EF4-FFF2-40B4-BE49-F238E27FC236}">
                <a16:creationId xmlns:a16="http://schemas.microsoft.com/office/drawing/2014/main" id="{D3E72794-0240-42C0-8060-85632A59D855}"/>
              </a:ext>
            </a:extLst>
          </p:cNvPr>
          <p:cNvSpPr>
            <a:spLocks noGrp="1"/>
          </p:cNvSpPr>
          <p:nvPr>
            <p:ph type="title"/>
          </p:nvPr>
        </p:nvSpPr>
        <p:spPr/>
        <p:txBody>
          <a:bodyPr>
            <a:normAutofit/>
          </a:bodyPr>
          <a:lstStyle/>
          <a:p>
            <a:r>
              <a:rPr lang="en-US" dirty="0"/>
              <a:t>Text Style Transfer Translation – Dictionary 2 [Category 4]</a:t>
            </a:r>
          </a:p>
        </p:txBody>
      </p:sp>
      <p:pic>
        <p:nvPicPr>
          <p:cNvPr id="7" name="Picture 6">
            <a:extLst>
              <a:ext uri="{FF2B5EF4-FFF2-40B4-BE49-F238E27FC236}">
                <a16:creationId xmlns:a16="http://schemas.microsoft.com/office/drawing/2014/main" id="{B1A76B36-52C5-4EB2-9F75-4411B1C96DEC}"/>
              </a:ext>
            </a:extLst>
          </p:cNvPr>
          <p:cNvPicPr>
            <a:picLocks noChangeAspect="1"/>
          </p:cNvPicPr>
          <p:nvPr/>
        </p:nvPicPr>
        <p:blipFill>
          <a:blip r:embed="rId2"/>
          <a:stretch>
            <a:fillRect/>
          </a:stretch>
        </p:blipFill>
        <p:spPr>
          <a:xfrm>
            <a:off x="1855630" y="3700866"/>
            <a:ext cx="8355940" cy="2221659"/>
          </a:xfrm>
          <a:prstGeom prst="rect">
            <a:avLst/>
          </a:prstGeom>
        </p:spPr>
      </p:pic>
      <p:sp>
        <p:nvSpPr>
          <p:cNvPr id="9" name="TextBox 8">
            <a:extLst>
              <a:ext uri="{FF2B5EF4-FFF2-40B4-BE49-F238E27FC236}">
                <a16:creationId xmlns:a16="http://schemas.microsoft.com/office/drawing/2014/main" id="{86109B85-BF43-4643-A4DA-4C92B965DA8F}"/>
              </a:ext>
            </a:extLst>
          </p:cNvPr>
          <p:cNvSpPr txBox="1"/>
          <p:nvPr/>
        </p:nvSpPr>
        <p:spPr>
          <a:xfrm>
            <a:off x="3881761" y="3219236"/>
            <a:ext cx="6094520" cy="369332"/>
          </a:xfrm>
          <a:prstGeom prst="rect">
            <a:avLst/>
          </a:prstGeom>
          <a:noFill/>
        </p:spPr>
        <p:txBody>
          <a:bodyPr wrap="square">
            <a:spAutoFit/>
          </a:bodyPr>
          <a:lstStyle/>
          <a:p>
            <a:pPr marR="546100">
              <a:spcBef>
                <a:spcPts val="1000"/>
              </a:spcBef>
              <a:spcAft>
                <a:spcPts val="0"/>
              </a:spcAft>
            </a:pPr>
            <a:r>
              <a:rPr lang="en-US" dirty="0">
                <a:solidFill>
                  <a:srgbClr val="000000"/>
                </a:solidFill>
                <a:latin typeface="Times New Roman" panose="02020603050405020304" pitchFamily="18" charset="0"/>
              </a:rPr>
              <a:t>Examples of Word Replacement Category 4.</a:t>
            </a:r>
          </a:p>
        </p:txBody>
      </p:sp>
    </p:spTree>
    <p:extLst>
      <p:ext uri="{BB962C8B-B14F-4D97-AF65-F5344CB8AC3E}">
        <p14:creationId xmlns:p14="http://schemas.microsoft.com/office/powerpoint/2010/main" val="4095494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8395B83E-4058-492A-BCD4-9992F9E880A4}"/>
              </a:ext>
            </a:extLst>
          </p:cNvPr>
          <p:cNvGraphicFramePr>
            <a:graphicFrameLocks noGrp="1"/>
          </p:cNvGraphicFramePr>
          <p:nvPr>
            <p:ph idx="1"/>
          </p:nvPr>
        </p:nvGraphicFramePr>
        <p:xfrm>
          <a:off x="576000" y="1427398"/>
          <a:ext cx="11415421" cy="4378960"/>
        </p:xfrm>
        <a:graphic>
          <a:graphicData uri="http://schemas.openxmlformats.org/drawingml/2006/table">
            <a:tbl>
              <a:tblPr firstRow="1" bandRow="1">
                <a:tableStyleId>{5C22544A-7EE6-4342-B048-85BDC9FD1C3A}</a:tableStyleId>
              </a:tblPr>
              <a:tblGrid>
                <a:gridCol w="664294">
                  <a:extLst>
                    <a:ext uri="{9D8B030D-6E8A-4147-A177-3AD203B41FA5}">
                      <a16:colId xmlns:a16="http://schemas.microsoft.com/office/drawing/2014/main" val="4284543491"/>
                    </a:ext>
                  </a:extLst>
                </a:gridCol>
                <a:gridCol w="3620655">
                  <a:extLst>
                    <a:ext uri="{9D8B030D-6E8A-4147-A177-3AD203B41FA5}">
                      <a16:colId xmlns:a16="http://schemas.microsoft.com/office/drawing/2014/main" val="3297928331"/>
                    </a:ext>
                  </a:extLst>
                </a:gridCol>
                <a:gridCol w="7130472">
                  <a:extLst>
                    <a:ext uri="{9D8B030D-6E8A-4147-A177-3AD203B41FA5}">
                      <a16:colId xmlns:a16="http://schemas.microsoft.com/office/drawing/2014/main" val="1309504589"/>
                    </a:ext>
                  </a:extLst>
                </a:gridCol>
              </a:tblGrid>
              <a:tr h="370840">
                <a:tc rowSpan="5">
                  <a:txBody>
                    <a:bodyPr/>
                    <a:lstStyle/>
                    <a:p>
                      <a:r>
                        <a:rPr lang="en-US" sz="1100" b="0" dirty="0">
                          <a:solidFill>
                            <a:schemeClr val="bg2">
                              <a:lumMod val="1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b="1" dirty="0">
                          <a:solidFill>
                            <a:schemeClr val="bg2">
                              <a:lumMod val="10000"/>
                            </a:schemeClr>
                          </a:solidFill>
                        </a:rPr>
                        <a:t>Archaic Translation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b="0" dirty="0">
                          <a:solidFill>
                            <a:schemeClr val="bg2">
                              <a:lumMod val="10000"/>
                            </a:schemeClr>
                          </a:solidFill>
                        </a:rPr>
                        <a:t>it is not for any prophet to have captives until he hath made slaughter in the land ye desire the lure of this world and allah desireth for you the hereafter and allah is mighty wise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5875158"/>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b="1" dirty="0">
                          <a:solidFill>
                            <a:schemeClr val="bg2">
                              <a:lumMod val="10000"/>
                            </a:schemeClr>
                          </a:solidFill>
                        </a:rPr>
                        <a:t>Expected Universal Translation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chemeClr val="bg2">
                              <a:lumMod val="10000"/>
                            </a:schemeClr>
                          </a:solidFill>
                        </a:rPr>
                        <a:t>it is not for a prophet to have captives of war until he inflicts a massacre upon allah s enemies in the land some muslims desire the commodities of this world but allah desires for you the hereafter and allah is exalted in might and wise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0831487"/>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b="1" dirty="0">
                          <a:solidFill>
                            <a:schemeClr val="bg2">
                              <a:lumMod val="10000"/>
                            </a:schemeClr>
                          </a:solidFill>
                        </a:rPr>
                        <a:t>Predicted Universal Translation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chemeClr val="bg2">
                              <a:lumMod val="10000"/>
                            </a:schemeClr>
                          </a:solidFill>
                        </a:rPr>
                        <a:t>it is not for a prophet to have captives of war until he inflicts a massacre upon allah s enemies in the land some muslims desire the commodities of this world but allah desires for you the hereafter and allah is exalted in might and wise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9088920"/>
                  </a:ext>
                </a:extLst>
              </a:tr>
              <a:tr h="370840">
                <a:tc vMerge="1">
                  <a:txBody>
                    <a:bodyPr/>
                    <a:lstStyle/>
                    <a:p>
                      <a:endParaRPr lang="en-US" sz="1100" b="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b="1" dirty="0">
                          <a:solidFill>
                            <a:schemeClr val="bg2">
                              <a:lumMod val="10000"/>
                            </a:schemeClr>
                          </a:solidFill>
                        </a:rPr>
                        <a:t>Complex/Archaic 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kern="1200" dirty="0">
                          <a:solidFill>
                            <a:schemeClr val="bg2">
                              <a:lumMod val="10000"/>
                            </a:schemeClr>
                          </a:solidFill>
                          <a:latin typeface="+mn-lt"/>
                          <a:ea typeface="+mn-ea"/>
                          <a:cs typeface="+mn-cs"/>
                        </a:rPr>
                        <a:t>inflicts, massacre, commodities, hereafter, exalted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3452077"/>
                  </a:ext>
                </a:extLst>
              </a:tr>
              <a:tr h="370840">
                <a:tc vMerge="1">
                  <a:txBody>
                    <a:bodyPr/>
                    <a:lstStyle/>
                    <a:p>
                      <a:endParaRPr lang="en-US" sz="1100" b="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b="1" dirty="0">
                          <a:solidFill>
                            <a:schemeClr val="bg2">
                              <a:lumMod val="10000"/>
                            </a:schemeClr>
                          </a:solidFill>
                        </a:rPr>
                        <a:t>Text Style Transfer Translation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chemeClr val="bg2">
                              <a:lumMod val="10000"/>
                            </a:schemeClr>
                          </a:solidFill>
                        </a:rPr>
                        <a:t>it is not for a prophet to have captives of war until he imposes a massacre (murder/slaughter of people)  upon allah s enemies in the land some muslims desire the assets of this world but allah desires for you the life after death and allah is praised in might and wise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8912769"/>
                  </a:ext>
                </a:extLst>
              </a:tr>
              <a:tr h="370840">
                <a:tc rowSpan="5">
                  <a:txBody>
                    <a:bodyPr/>
                    <a:lstStyle/>
                    <a:p>
                      <a:r>
                        <a:rPr lang="en-US" sz="1100" b="0" dirty="0">
                          <a:solidFill>
                            <a:schemeClr val="bg2">
                              <a:lumMod val="10000"/>
                            </a:schemeClr>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bg2">
                              <a:lumMod val="10000"/>
                            </a:schemeClr>
                          </a:solidFill>
                        </a:rPr>
                        <a:t>Archaic Translation</a:t>
                      </a:r>
                    </a:p>
                    <a:p>
                      <a:endParaRPr lang="en-US" sz="11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chemeClr val="bg2">
                              <a:lumMod val="10000"/>
                            </a:schemeClr>
                          </a:solidFill>
                        </a:rPr>
                        <a:t>and thus we have set up in every town great ones of its wicked people to plot therein but they plot not except against their ownselves and they perceive it not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2997497"/>
                  </a:ext>
                </a:extLst>
              </a:tr>
              <a:tr h="370840">
                <a:tc vMerge="1">
                  <a:txBody>
                    <a:bodyPr/>
                    <a:lstStyle/>
                    <a:p>
                      <a:endParaRPr lang="en-US" sz="1100" b="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bg2">
                              <a:lumMod val="10000"/>
                            </a:schemeClr>
                          </a:solidFill>
                        </a:rPr>
                        <a:t>Expected Universal Translation</a:t>
                      </a:r>
                    </a:p>
                    <a:p>
                      <a:endParaRPr lang="en-US" sz="11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chemeClr val="bg2">
                              <a:lumMod val="10000"/>
                            </a:schemeClr>
                          </a:solidFill>
                        </a:rPr>
                        <a:t>and thus we have placed within every city the greatest of its criminals to conspire therein but they conspire not except against themselves and they perceive it not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6222111"/>
                  </a:ext>
                </a:extLst>
              </a:tr>
              <a:tr h="370840">
                <a:tc vMerge="1">
                  <a:txBody>
                    <a:bodyPr/>
                    <a:lstStyle/>
                    <a:p>
                      <a:endParaRPr lang="en-US" sz="1100" b="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bg2">
                              <a:lumMod val="10000"/>
                            </a:schemeClr>
                          </a:solidFill>
                        </a:rPr>
                        <a:t>Predicted Universal Translation</a:t>
                      </a:r>
                    </a:p>
                    <a:p>
                      <a:endParaRPr lang="en-US" sz="11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chemeClr val="bg2">
                              <a:lumMod val="10000"/>
                            </a:schemeClr>
                          </a:solidFill>
                        </a:rPr>
                        <a:t>And thus we have placed within every city the greatest of its criminals to conspire therein but they conspire not except against themselves and they perceive it not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9921037"/>
                  </a:ext>
                </a:extLst>
              </a:tr>
              <a:tr h="370840">
                <a:tc vMerge="1">
                  <a:txBody>
                    <a:bodyPr/>
                    <a:lstStyle/>
                    <a:p>
                      <a:endParaRPr lang="en-US" sz="1100" b="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bg2">
                              <a:lumMod val="10000"/>
                            </a:schemeClr>
                          </a:solidFill>
                        </a:rPr>
                        <a:t>Complex/Archaic Word</a:t>
                      </a:r>
                    </a:p>
                    <a:p>
                      <a:endParaRPr lang="en-US" sz="11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chemeClr val="bg2">
                              <a:lumMod val="10000"/>
                            </a:schemeClr>
                          </a:solidFill>
                        </a:rPr>
                        <a:t>therein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6556287"/>
                  </a:ext>
                </a:extLst>
              </a:tr>
              <a:tr h="370840">
                <a:tc vMerge="1">
                  <a:txBody>
                    <a:bodyPr/>
                    <a:lstStyle/>
                    <a:p>
                      <a:endParaRPr lang="en-US" sz="1100" b="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bg2">
                              <a:lumMod val="10000"/>
                            </a:schemeClr>
                          </a:solidFill>
                        </a:rPr>
                        <a:t>Text Style Transfer Translation</a:t>
                      </a:r>
                    </a:p>
                    <a:p>
                      <a:endParaRPr lang="en-US" sz="11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chemeClr val="bg2">
                              <a:lumMod val="10000"/>
                            </a:schemeClr>
                          </a:solidFill>
                        </a:rPr>
                        <a:t>and thus we have placed within every city the greatest of its criminals to conspire in there but they conspire not except against themselves and they perceive it 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181274"/>
                  </a:ext>
                </a:extLst>
              </a:tr>
            </a:tbl>
          </a:graphicData>
        </a:graphic>
      </p:graphicFrame>
      <p:sp>
        <p:nvSpPr>
          <p:cNvPr id="3" name="Footer Placeholder 2">
            <a:extLst>
              <a:ext uri="{FF2B5EF4-FFF2-40B4-BE49-F238E27FC236}">
                <a16:creationId xmlns:a16="http://schemas.microsoft.com/office/drawing/2014/main" id="{174B6B35-F3D0-421D-9CF0-4513ED881F2F}"/>
              </a:ext>
            </a:extLst>
          </p:cNvPr>
          <p:cNvSpPr>
            <a:spLocks noGrp="1"/>
          </p:cNvSpPr>
          <p:nvPr>
            <p:ph type="ftr" sz="quarter" idx="11"/>
          </p:nvPr>
        </p:nvSpPr>
        <p:spPr/>
        <p:txBody>
          <a:bodyPr/>
          <a:lstStyle/>
          <a:p>
            <a:r>
              <a:rPr lang="nl-NL" dirty="0"/>
              <a:t>Faculty of Science</a:t>
            </a:r>
          </a:p>
        </p:txBody>
      </p:sp>
      <p:sp>
        <p:nvSpPr>
          <p:cNvPr id="4" name="Slide Number Placeholder 3">
            <a:extLst>
              <a:ext uri="{FF2B5EF4-FFF2-40B4-BE49-F238E27FC236}">
                <a16:creationId xmlns:a16="http://schemas.microsoft.com/office/drawing/2014/main" id="{E96CA6DF-1BEE-45D9-8966-3B74C3BDF8D4}"/>
              </a:ext>
            </a:extLst>
          </p:cNvPr>
          <p:cNvSpPr>
            <a:spLocks noGrp="1"/>
          </p:cNvSpPr>
          <p:nvPr>
            <p:ph type="sldNum" sz="quarter" idx="12"/>
          </p:nvPr>
        </p:nvSpPr>
        <p:spPr/>
        <p:txBody>
          <a:bodyPr/>
          <a:lstStyle/>
          <a:p>
            <a:fld id="{0A297500-7527-634B-90F4-69D0994C32B4}" type="slidenum">
              <a:rPr lang="nl-NL" smtClean="0"/>
              <a:t>7</a:t>
            </a:fld>
            <a:endParaRPr lang="nl-NL"/>
          </a:p>
        </p:txBody>
      </p:sp>
      <p:sp>
        <p:nvSpPr>
          <p:cNvPr id="5" name="Title 4">
            <a:extLst>
              <a:ext uri="{FF2B5EF4-FFF2-40B4-BE49-F238E27FC236}">
                <a16:creationId xmlns:a16="http://schemas.microsoft.com/office/drawing/2014/main" id="{D9B1C010-5BB4-48F8-AF54-E11B15AF1518}"/>
              </a:ext>
            </a:extLst>
          </p:cNvPr>
          <p:cNvSpPr>
            <a:spLocks noGrp="1"/>
          </p:cNvSpPr>
          <p:nvPr>
            <p:ph type="title"/>
          </p:nvPr>
        </p:nvSpPr>
        <p:spPr/>
        <p:txBody>
          <a:bodyPr/>
          <a:lstStyle/>
          <a:p>
            <a:r>
              <a:rPr lang="en-US" dirty="0"/>
              <a:t>Text Style Transfer Translation – Dictionary 2</a:t>
            </a:r>
          </a:p>
        </p:txBody>
      </p:sp>
    </p:spTree>
    <p:extLst>
      <p:ext uri="{BB962C8B-B14F-4D97-AF65-F5344CB8AC3E}">
        <p14:creationId xmlns:p14="http://schemas.microsoft.com/office/powerpoint/2010/main" val="4986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8395B83E-4058-492A-BCD4-9992F9E880A4}"/>
              </a:ext>
            </a:extLst>
          </p:cNvPr>
          <p:cNvGraphicFramePr>
            <a:graphicFrameLocks noGrp="1"/>
          </p:cNvGraphicFramePr>
          <p:nvPr>
            <p:ph idx="1"/>
          </p:nvPr>
        </p:nvGraphicFramePr>
        <p:xfrm>
          <a:off x="574800" y="1448935"/>
          <a:ext cx="11415421" cy="4043680"/>
        </p:xfrm>
        <a:graphic>
          <a:graphicData uri="http://schemas.openxmlformats.org/drawingml/2006/table">
            <a:tbl>
              <a:tblPr firstRow="1" bandRow="1">
                <a:tableStyleId>{5C22544A-7EE6-4342-B048-85BDC9FD1C3A}</a:tableStyleId>
              </a:tblPr>
              <a:tblGrid>
                <a:gridCol w="664294">
                  <a:extLst>
                    <a:ext uri="{9D8B030D-6E8A-4147-A177-3AD203B41FA5}">
                      <a16:colId xmlns:a16="http://schemas.microsoft.com/office/drawing/2014/main" val="4284543491"/>
                    </a:ext>
                  </a:extLst>
                </a:gridCol>
                <a:gridCol w="3620655">
                  <a:extLst>
                    <a:ext uri="{9D8B030D-6E8A-4147-A177-3AD203B41FA5}">
                      <a16:colId xmlns:a16="http://schemas.microsoft.com/office/drawing/2014/main" val="3297928331"/>
                    </a:ext>
                  </a:extLst>
                </a:gridCol>
                <a:gridCol w="7130472">
                  <a:extLst>
                    <a:ext uri="{9D8B030D-6E8A-4147-A177-3AD203B41FA5}">
                      <a16:colId xmlns:a16="http://schemas.microsoft.com/office/drawing/2014/main" val="1309504589"/>
                    </a:ext>
                  </a:extLst>
                </a:gridCol>
              </a:tblGrid>
              <a:tr h="370840">
                <a:tc rowSpan="5">
                  <a:txBody>
                    <a:bodyPr/>
                    <a:lstStyle/>
                    <a:p>
                      <a:r>
                        <a:rPr lang="en-US" sz="1100" b="0" dirty="0">
                          <a:solidFill>
                            <a:schemeClr val="bg2">
                              <a:lumMod val="10000"/>
                            </a:schemeClr>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b="1" dirty="0">
                          <a:solidFill>
                            <a:schemeClr val="bg2">
                              <a:lumMod val="10000"/>
                            </a:schemeClr>
                          </a:solidFill>
                        </a:rPr>
                        <a:t>Archaic Translation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b="0" dirty="0">
                          <a:solidFill>
                            <a:schemeClr val="bg2">
                              <a:lumMod val="10000"/>
                            </a:schemeClr>
                          </a:solidFill>
                        </a:rPr>
                        <a:t>and he it is who made the night a covering for you and the sleep a rest and he made the day to rise up again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5875158"/>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b="1" dirty="0">
                          <a:solidFill>
                            <a:schemeClr val="bg2">
                              <a:lumMod val="10000"/>
                            </a:schemeClr>
                          </a:solidFill>
                        </a:rPr>
                        <a:t>Expected Universal Translation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chemeClr val="bg2">
                              <a:lumMod val="10000"/>
                            </a:schemeClr>
                          </a:solidFill>
                        </a:rPr>
                        <a:t>and it is he who has made the night for you as clothing and sleep a means for rest and has made the day a resurrection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0831487"/>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b="1" dirty="0">
                          <a:solidFill>
                            <a:schemeClr val="bg2">
                              <a:lumMod val="10000"/>
                            </a:schemeClr>
                          </a:solidFill>
                        </a:rPr>
                        <a:t>Predicted Universal Translation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chemeClr val="bg2">
                              <a:lumMod val="10000"/>
                            </a:schemeClr>
                          </a:solidFill>
                        </a:rPr>
                        <a:t>and it is he who has made the night for you as clothing and sleep a means for rest and has made the day a resurrection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9088920"/>
                  </a:ext>
                </a:extLst>
              </a:tr>
              <a:tr h="370840">
                <a:tc vMerge="1">
                  <a:txBody>
                    <a:bodyPr/>
                    <a:lstStyle/>
                    <a:p>
                      <a:endParaRPr lang="en-US" sz="1100" b="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b="1" dirty="0">
                          <a:solidFill>
                            <a:schemeClr val="bg2">
                              <a:lumMod val="10000"/>
                            </a:schemeClr>
                          </a:solidFill>
                        </a:rPr>
                        <a:t>Complex/Archaic 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dirty="0">
                          <a:solidFill>
                            <a:schemeClr val="bg2">
                              <a:lumMod val="10000"/>
                            </a:schemeClr>
                          </a:solidFill>
                        </a:rPr>
                        <a:t>resurrection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3452077"/>
                  </a:ext>
                </a:extLst>
              </a:tr>
              <a:tr h="370840">
                <a:tc vMerge="1">
                  <a:txBody>
                    <a:bodyPr/>
                    <a:lstStyle/>
                    <a:p>
                      <a:endParaRPr lang="en-US" sz="1100" b="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b="1" dirty="0">
                          <a:solidFill>
                            <a:schemeClr val="bg2">
                              <a:lumMod val="10000"/>
                            </a:schemeClr>
                          </a:solidFill>
                        </a:rPr>
                        <a:t>Text Style Transfer Translation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chemeClr val="bg2">
                              <a:lumMod val="10000"/>
                            </a:schemeClr>
                          </a:solidFill>
                        </a:rPr>
                        <a:t>and it is he who has made the night for you as clothing and sleep a means for rest and has made the day a resurrection (Awakening from the dead)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8912769"/>
                  </a:ext>
                </a:extLst>
              </a:tr>
              <a:tr h="370840">
                <a:tc rowSpan="5">
                  <a:txBody>
                    <a:bodyPr/>
                    <a:lstStyle/>
                    <a:p>
                      <a:r>
                        <a:rPr lang="en-US" sz="1100" b="0" dirty="0">
                          <a:solidFill>
                            <a:schemeClr val="bg2">
                              <a:lumMod val="10000"/>
                            </a:schemeClr>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bg2">
                              <a:lumMod val="10000"/>
                            </a:schemeClr>
                          </a:solidFill>
                        </a:rPr>
                        <a:t>Archaic Translation</a:t>
                      </a:r>
                    </a:p>
                    <a:p>
                      <a:endParaRPr lang="en-US" sz="11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chemeClr val="bg2">
                              <a:lumMod val="10000"/>
                            </a:schemeClr>
                          </a:solidFill>
                        </a:rPr>
                        <a:t>had it not been for the grace of allah and his mercy unto you in the world and the hereafter an awful doom had overtaken you for that whereof ye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2997497"/>
                  </a:ext>
                </a:extLst>
              </a:tr>
              <a:tr h="370840">
                <a:tc vMerge="1">
                  <a:txBody>
                    <a:bodyPr/>
                    <a:lstStyle/>
                    <a:p>
                      <a:endParaRPr lang="en-US" sz="1100" b="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bg2">
                              <a:lumMod val="10000"/>
                            </a:schemeClr>
                          </a:solidFill>
                        </a:rPr>
                        <a:t>Expected Universal Translation</a:t>
                      </a:r>
                    </a:p>
                    <a:p>
                      <a:endParaRPr lang="en-US" sz="11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chemeClr val="bg2">
                              <a:lumMod val="10000"/>
                            </a:schemeClr>
                          </a:solidFill>
                        </a:rPr>
                        <a:t>and if it had not been for the favor of allah upon you and his mercy in this world and the hereafter you would have been touched for that lie in which you were involved by a great punishment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6222111"/>
                  </a:ext>
                </a:extLst>
              </a:tr>
              <a:tr h="370840">
                <a:tc vMerge="1">
                  <a:txBody>
                    <a:bodyPr/>
                    <a:lstStyle/>
                    <a:p>
                      <a:endParaRPr lang="en-US" sz="1100" b="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bg2">
                              <a:lumMod val="10000"/>
                            </a:schemeClr>
                          </a:solidFill>
                        </a:rPr>
                        <a:t>Predicted Universal Translation</a:t>
                      </a:r>
                    </a:p>
                    <a:p>
                      <a:endParaRPr lang="en-US" sz="11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chemeClr val="bg2">
                              <a:lumMod val="10000"/>
                            </a:schemeClr>
                          </a:solidFill>
                        </a:rPr>
                        <a:t>and if it had not been for the favor of allah upon you and his mercy in this world and the hereafter you would have been touched for that lie in which you were involved by a great punishment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9921037"/>
                  </a:ext>
                </a:extLst>
              </a:tr>
              <a:tr h="370840">
                <a:tc vMerge="1">
                  <a:txBody>
                    <a:bodyPr/>
                    <a:lstStyle/>
                    <a:p>
                      <a:endParaRPr lang="en-US" sz="1100" b="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bg2">
                              <a:lumMod val="10000"/>
                            </a:schemeClr>
                          </a:solidFill>
                        </a:rPr>
                        <a:t>Complex/Archaic Word</a:t>
                      </a:r>
                    </a:p>
                    <a:p>
                      <a:endParaRPr lang="en-US" sz="11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chemeClr val="bg2">
                              <a:lumMod val="10000"/>
                            </a:schemeClr>
                          </a:solidFill>
                        </a:rPr>
                        <a:t>hereafter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6556287"/>
                  </a:ext>
                </a:extLst>
              </a:tr>
              <a:tr h="370840">
                <a:tc vMerge="1">
                  <a:txBody>
                    <a:bodyPr/>
                    <a:lstStyle/>
                    <a:p>
                      <a:endParaRPr lang="en-US" sz="1100" b="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bg2">
                              <a:lumMod val="10000"/>
                            </a:schemeClr>
                          </a:solidFill>
                        </a:rPr>
                        <a:t>Text Style Transfer Translation</a:t>
                      </a:r>
                    </a:p>
                    <a:p>
                      <a:endParaRPr lang="en-US" sz="11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dirty="0">
                          <a:solidFill>
                            <a:schemeClr val="bg2">
                              <a:lumMod val="10000"/>
                            </a:schemeClr>
                          </a:solidFill>
                        </a:rPr>
                        <a:t>and if it had not been for the favor of allah upon you and his mercy in this world and the life after death you would have been touched for that lie in which you were involved by a great punishment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181274"/>
                  </a:ext>
                </a:extLst>
              </a:tr>
            </a:tbl>
          </a:graphicData>
        </a:graphic>
      </p:graphicFrame>
      <p:sp>
        <p:nvSpPr>
          <p:cNvPr id="3" name="Footer Placeholder 2">
            <a:extLst>
              <a:ext uri="{FF2B5EF4-FFF2-40B4-BE49-F238E27FC236}">
                <a16:creationId xmlns:a16="http://schemas.microsoft.com/office/drawing/2014/main" id="{174B6B35-F3D0-421D-9CF0-4513ED881F2F}"/>
              </a:ext>
            </a:extLst>
          </p:cNvPr>
          <p:cNvSpPr>
            <a:spLocks noGrp="1"/>
          </p:cNvSpPr>
          <p:nvPr>
            <p:ph type="ftr" sz="quarter" idx="11"/>
          </p:nvPr>
        </p:nvSpPr>
        <p:spPr/>
        <p:txBody>
          <a:bodyPr/>
          <a:lstStyle/>
          <a:p>
            <a:r>
              <a:rPr lang="nl-NL" dirty="0"/>
              <a:t>Faculty of Science</a:t>
            </a:r>
          </a:p>
        </p:txBody>
      </p:sp>
      <p:sp>
        <p:nvSpPr>
          <p:cNvPr id="4" name="Slide Number Placeholder 3">
            <a:extLst>
              <a:ext uri="{FF2B5EF4-FFF2-40B4-BE49-F238E27FC236}">
                <a16:creationId xmlns:a16="http://schemas.microsoft.com/office/drawing/2014/main" id="{E96CA6DF-1BEE-45D9-8966-3B74C3BDF8D4}"/>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D9B1C010-5BB4-48F8-AF54-E11B15AF1518}"/>
              </a:ext>
            </a:extLst>
          </p:cNvPr>
          <p:cNvSpPr>
            <a:spLocks noGrp="1"/>
          </p:cNvSpPr>
          <p:nvPr>
            <p:ph type="title"/>
          </p:nvPr>
        </p:nvSpPr>
        <p:spPr/>
        <p:txBody>
          <a:bodyPr/>
          <a:lstStyle/>
          <a:p>
            <a:r>
              <a:rPr lang="en-US" dirty="0"/>
              <a:t>Text Style Transfer Translation – Dictionary 2</a:t>
            </a:r>
          </a:p>
        </p:txBody>
      </p:sp>
    </p:spTree>
    <p:extLst>
      <p:ext uri="{BB962C8B-B14F-4D97-AF65-F5344CB8AC3E}">
        <p14:creationId xmlns:p14="http://schemas.microsoft.com/office/powerpoint/2010/main" val="2937191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1082</Words>
  <Application>Microsoft Office PowerPoint</Application>
  <PresentationFormat>Widescreen</PresentationFormat>
  <Paragraphs>91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Four Category Word Replacement Model</vt:lpstr>
      <vt:lpstr>Four Category Word Replacement Model</vt:lpstr>
      <vt:lpstr>Text Style Transfer Translation – Dictionary 2 [Category 1]</vt:lpstr>
      <vt:lpstr>Text Style Transfer Translation – Dictionary 2 [Category 2]</vt:lpstr>
      <vt:lpstr>Text Style Transfer Translation – Dictionary 2 [Category 3]</vt:lpstr>
      <vt:lpstr>Text Style Transfer Translation – Dictionary 2 [Category 4]</vt:lpstr>
      <vt:lpstr>Text Style Transfer Translation – Dictionary 2</vt:lpstr>
      <vt:lpstr>Text Style Transfer Translation – Dictionary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 Category Word Replacement Model</dc:title>
  <dc:creator>reema qaiser BUKC</dc:creator>
  <cp:lastModifiedBy>reema qaiser BUKC</cp:lastModifiedBy>
  <cp:revision>1</cp:revision>
  <dcterms:created xsi:type="dcterms:W3CDTF">2021-08-05T19:19:22Z</dcterms:created>
  <dcterms:modified xsi:type="dcterms:W3CDTF">2021-08-05T19:23:52Z</dcterms:modified>
</cp:coreProperties>
</file>