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70" r:id="rId5"/>
    <p:sldId id="259" r:id="rId6"/>
    <p:sldId id="264" r:id="rId7"/>
    <p:sldId id="263" r:id="rId8"/>
    <p:sldId id="260" r:id="rId9"/>
    <p:sldId id="261" r:id="rId10"/>
    <p:sldId id="273" r:id="rId11"/>
    <p:sldId id="274" r:id="rId12"/>
    <p:sldId id="277" r:id="rId13"/>
    <p:sldId id="265" r:id="rId14"/>
    <p:sldId id="279" r:id="rId15"/>
    <p:sldId id="268" r:id="rId16"/>
    <p:sldId id="267" r:id="rId17"/>
    <p:sldId id="262" r:id="rId18"/>
    <p:sldId id="276" r:id="rId19"/>
    <p:sldId id="269" r:id="rId20"/>
    <p:sldId id="281" r:id="rId21"/>
    <p:sldId id="280" r:id="rId22"/>
    <p:sldId id="285" r:id="rId23"/>
    <p:sldId id="283" r:id="rId24"/>
    <p:sldId id="282"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8"/>
    <p:restoredTop sz="97155"/>
  </p:normalViewPr>
  <p:slideViewPr>
    <p:cSldViewPr snapToGrid="0">
      <p:cViewPr varScale="1">
        <p:scale>
          <a:sx n="158" d="100"/>
          <a:sy n="158" d="100"/>
        </p:scale>
        <p:origin x="232" y="4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C341F8-4281-7547-87CF-A26DA0C6969C}" type="datetimeFigureOut">
              <a:rPr lang="en-US" smtClean="0"/>
              <a:t>9/6/23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746E4-6D84-914A-90E0-BD2DD145F6EC}" type="slidenum">
              <a:rPr lang="en-US" smtClean="0"/>
              <a:t>‹#›</a:t>
            </a:fld>
            <a:endParaRPr lang="en-US"/>
          </a:p>
        </p:txBody>
      </p:sp>
    </p:spTree>
    <p:extLst>
      <p:ext uri="{BB962C8B-B14F-4D97-AF65-F5344CB8AC3E}">
        <p14:creationId xmlns:p14="http://schemas.microsoft.com/office/powerpoint/2010/main" val="978389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9746E4-6D84-914A-90E0-BD2DD145F6EC}" type="slidenum">
              <a:rPr lang="en-US" smtClean="0"/>
              <a:t>2</a:t>
            </a:fld>
            <a:endParaRPr lang="en-US"/>
          </a:p>
        </p:txBody>
      </p:sp>
    </p:spTree>
    <p:extLst>
      <p:ext uri="{BB962C8B-B14F-4D97-AF65-F5344CB8AC3E}">
        <p14:creationId xmlns:p14="http://schemas.microsoft.com/office/powerpoint/2010/main" val="493747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 or bar hue</a:t>
            </a:r>
          </a:p>
        </p:txBody>
      </p:sp>
      <p:sp>
        <p:nvSpPr>
          <p:cNvPr id="4" name="Slide Number Placeholder 3"/>
          <p:cNvSpPr>
            <a:spLocks noGrp="1"/>
          </p:cNvSpPr>
          <p:nvPr>
            <p:ph type="sldNum" sz="quarter" idx="5"/>
          </p:nvPr>
        </p:nvSpPr>
        <p:spPr/>
        <p:txBody>
          <a:bodyPr/>
          <a:lstStyle/>
          <a:p>
            <a:fld id="{199746E4-6D84-914A-90E0-BD2DD145F6EC}" type="slidenum">
              <a:rPr lang="en-US" smtClean="0"/>
              <a:t>7</a:t>
            </a:fld>
            <a:endParaRPr lang="en-US"/>
          </a:p>
        </p:txBody>
      </p:sp>
    </p:spTree>
    <p:extLst>
      <p:ext uri="{BB962C8B-B14F-4D97-AF65-F5344CB8AC3E}">
        <p14:creationId xmlns:p14="http://schemas.microsoft.com/office/powerpoint/2010/main" val="58980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with lower interest rate  to lower income group customer</a:t>
            </a:r>
          </a:p>
        </p:txBody>
      </p:sp>
      <p:sp>
        <p:nvSpPr>
          <p:cNvPr id="4" name="Slide Number Placeholder 3"/>
          <p:cNvSpPr>
            <a:spLocks noGrp="1"/>
          </p:cNvSpPr>
          <p:nvPr>
            <p:ph type="sldNum" sz="quarter" idx="5"/>
          </p:nvPr>
        </p:nvSpPr>
        <p:spPr/>
        <p:txBody>
          <a:bodyPr/>
          <a:lstStyle/>
          <a:p>
            <a:fld id="{199746E4-6D84-914A-90E0-BD2DD145F6EC}" type="slidenum">
              <a:rPr lang="en-US" smtClean="0"/>
              <a:t>19</a:t>
            </a:fld>
            <a:endParaRPr lang="en-US"/>
          </a:p>
        </p:txBody>
      </p:sp>
    </p:spTree>
    <p:extLst>
      <p:ext uri="{BB962C8B-B14F-4D97-AF65-F5344CB8AC3E}">
        <p14:creationId xmlns:p14="http://schemas.microsoft.com/office/powerpoint/2010/main" val="133175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9746E4-6D84-914A-90E0-BD2DD145F6EC}" type="slidenum">
              <a:rPr lang="en-US" smtClean="0"/>
              <a:t>23</a:t>
            </a:fld>
            <a:endParaRPr lang="en-US"/>
          </a:p>
        </p:txBody>
      </p:sp>
    </p:spTree>
    <p:extLst>
      <p:ext uri="{BB962C8B-B14F-4D97-AF65-F5344CB8AC3E}">
        <p14:creationId xmlns:p14="http://schemas.microsoft.com/office/powerpoint/2010/main" val="69723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EA3A-1959-CE3E-ADEA-01AEC5E22EB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E8B645F-57D4-8FA3-F5FF-0DB9BE0F1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5931F11-B00F-2083-3F41-E6AE721DD57A}"/>
              </a:ext>
            </a:extLst>
          </p:cNvPr>
          <p:cNvSpPr>
            <a:spLocks noGrp="1"/>
          </p:cNvSpPr>
          <p:nvPr>
            <p:ph type="dt" sz="half" idx="10"/>
          </p:nvPr>
        </p:nvSpPr>
        <p:spPr/>
        <p:txBody>
          <a:bodyPr/>
          <a:lstStyle/>
          <a:p>
            <a:fld id="{508BCA8C-0360-2449-B0A3-E6111D246F32}" type="datetimeFigureOut">
              <a:rPr lang="en-US" smtClean="0"/>
              <a:t>9/6/23</a:t>
            </a:fld>
            <a:endParaRPr lang="en-US"/>
          </a:p>
        </p:txBody>
      </p:sp>
      <p:sp>
        <p:nvSpPr>
          <p:cNvPr id="5" name="Footer Placeholder 4">
            <a:extLst>
              <a:ext uri="{FF2B5EF4-FFF2-40B4-BE49-F238E27FC236}">
                <a16:creationId xmlns:a16="http://schemas.microsoft.com/office/drawing/2014/main" id="{05A3F715-2B17-3505-7736-07B4ABC81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C89EB-10B0-092D-533B-7D7623224B81}"/>
              </a:ext>
            </a:extLst>
          </p:cNvPr>
          <p:cNvSpPr>
            <a:spLocks noGrp="1"/>
          </p:cNvSpPr>
          <p:nvPr>
            <p:ph type="sldNum" sz="quarter" idx="12"/>
          </p:nvPr>
        </p:nvSpPr>
        <p:spPr/>
        <p:txBody>
          <a:bodyPr/>
          <a:lstStyle/>
          <a:p>
            <a:fld id="{1D7710E0-1E1F-2644-9CF3-17519D587F6F}" type="slidenum">
              <a:rPr lang="en-US" smtClean="0"/>
              <a:t>‹#›</a:t>
            </a:fld>
            <a:endParaRPr lang="en-US"/>
          </a:p>
        </p:txBody>
      </p:sp>
    </p:spTree>
    <p:extLst>
      <p:ext uri="{BB962C8B-B14F-4D97-AF65-F5344CB8AC3E}">
        <p14:creationId xmlns:p14="http://schemas.microsoft.com/office/powerpoint/2010/main" val="358006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EC84-1E2F-A7BA-84A0-0A6871944DC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01BEFB8-8AB3-E0B5-906F-F4B6C0FF78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126B42-7529-07F8-8223-807D158D4C6F}"/>
              </a:ext>
            </a:extLst>
          </p:cNvPr>
          <p:cNvSpPr>
            <a:spLocks noGrp="1"/>
          </p:cNvSpPr>
          <p:nvPr>
            <p:ph type="dt" sz="half" idx="10"/>
          </p:nvPr>
        </p:nvSpPr>
        <p:spPr/>
        <p:txBody>
          <a:bodyPr/>
          <a:lstStyle/>
          <a:p>
            <a:fld id="{508BCA8C-0360-2449-B0A3-E6111D246F32}" type="datetimeFigureOut">
              <a:rPr lang="en-US" smtClean="0"/>
              <a:t>9/6/23</a:t>
            </a:fld>
            <a:endParaRPr lang="en-US"/>
          </a:p>
        </p:txBody>
      </p:sp>
      <p:sp>
        <p:nvSpPr>
          <p:cNvPr id="5" name="Footer Placeholder 4">
            <a:extLst>
              <a:ext uri="{FF2B5EF4-FFF2-40B4-BE49-F238E27FC236}">
                <a16:creationId xmlns:a16="http://schemas.microsoft.com/office/drawing/2014/main" id="{C2B6932F-C1A8-E409-991F-97798838C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8ACE0-F043-6B4D-60DB-AAD02045592C}"/>
              </a:ext>
            </a:extLst>
          </p:cNvPr>
          <p:cNvSpPr>
            <a:spLocks noGrp="1"/>
          </p:cNvSpPr>
          <p:nvPr>
            <p:ph type="sldNum" sz="quarter" idx="12"/>
          </p:nvPr>
        </p:nvSpPr>
        <p:spPr/>
        <p:txBody>
          <a:bodyPr/>
          <a:lstStyle/>
          <a:p>
            <a:fld id="{1D7710E0-1E1F-2644-9CF3-17519D587F6F}" type="slidenum">
              <a:rPr lang="en-US" smtClean="0"/>
              <a:t>‹#›</a:t>
            </a:fld>
            <a:endParaRPr lang="en-US"/>
          </a:p>
        </p:txBody>
      </p:sp>
    </p:spTree>
    <p:extLst>
      <p:ext uri="{BB962C8B-B14F-4D97-AF65-F5344CB8AC3E}">
        <p14:creationId xmlns:p14="http://schemas.microsoft.com/office/powerpoint/2010/main" val="81089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06E310-830B-51A9-FD2F-479F4E828B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E804883-717D-AC90-CBAC-2DACB640186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B7CE35-B133-10A0-CE09-165547F5040C}"/>
              </a:ext>
            </a:extLst>
          </p:cNvPr>
          <p:cNvSpPr>
            <a:spLocks noGrp="1"/>
          </p:cNvSpPr>
          <p:nvPr>
            <p:ph type="dt" sz="half" idx="10"/>
          </p:nvPr>
        </p:nvSpPr>
        <p:spPr/>
        <p:txBody>
          <a:bodyPr/>
          <a:lstStyle/>
          <a:p>
            <a:fld id="{508BCA8C-0360-2449-B0A3-E6111D246F32}" type="datetimeFigureOut">
              <a:rPr lang="en-US" smtClean="0"/>
              <a:t>9/6/23</a:t>
            </a:fld>
            <a:endParaRPr lang="en-US"/>
          </a:p>
        </p:txBody>
      </p:sp>
      <p:sp>
        <p:nvSpPr>
          <p:cNvPr id="5" name="Footer Placeholder 4">
            <a:extLst>
              <a:ext uri="{FF2B5EF4-FFF2-40B4-BE49-F238E27FC236}">
                <a16:creationId xmlns:a16="http://schemas.microsoft.com/office/drawing/2014/main" id="{6C524A4B-A84D-172A-D325-3A7D94067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79937-6B6F-A5CE-4310-CA1AAE4F4F3A}"/>
              </a:ext>
            </a:extLst>
          </p:cNvPr>
          <p:cNvSpPr>
            <a:spLocks noGrp="1"/>
          </p:cNvSpPr>
          <p:nvPr>
            <p:ph type="sldNum" sz="quarter" idx="12"/>
          </p:nvPr>
        </p:nvSpPr>
        <p:spPr/>
        <p:txBody>
          <a:bodyPr/>
          <a:lstStyle/>
          <a:p>
            <a:fld id="{1D7710E0-1E1F-2644-9CF3-17519D587F6F}" type="slidenum">
              <a:rPr lang="en-US" smtClean="0"/>
              <a:t>‹#›</a:t>
            </a:fld>
            <a:endParaRPr lang="en-US"/>
          </a:p>
        </p:txBody>
      </p:sp>
    </p:spTree>
    <p:extLst>
      <p:ext uri="{BB962C8B-B14F-4D97-AF65-F5344CB8AC3E}">
        <p14:creationId xmlns:p14="http://schemas.microsoft.com/office/powerpoint/2010/main" val="243897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1CE0-6D2A-6618-7AD6-43CE27117D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DDACDCD-9CB0-6767-B2E5-0283F7F3DE3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13B5A9-9383-11E0-0218-B0F4554BAE9B}"/>
              </a:ext>
            </a:extLst>
          </p:cNvPr>
          <p:cNvSpPr>
            <a:spLocks noGrp="1"/>
          </p:cNvSpPr>
          <p:nvPr>
            <p:ph type="dt" sz="half" idx="10"/>
          </p:nvPr>
        </p:nvSpPr>
        <p:spPr/>
        <p:txBody>
          <a:bodyPr/>
          <a:lstStyle/>
          <a:p>
            <a:fld id="{508BCA8C-0360-2449-B0A3-E6111D246F32}" type="datetimeFigureOut">
              <a:rPr lang="en-US" smtClean="0"/>
              <a:t>9/6/23</a:t>
            </a:fld>
            <a:endParaRPr lang="en-US"/>
          </a:p>
        </p:txBody>
      </p:sp>
      <p:sp>
        <p:nvSpPr>
          <p:cNvPr id="5" name="Footer Placeholder 4">
            <a:extLst>
              <a:ext uri="{FF2B5EF4-FFF2-40B4-BE49-F238E27FC236}">
                <a16:creationId xmlns:a16="http://schemas.microsoft.com/office/drawing/2014/main" id="{A55B9526-D90B-5627-ED5E-7122333A8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00550-2F39-9254-E27E-F36D5335492D}"/>
              </a:ext>
            </a:extLst>
          </p:cNvPr>
          <p:cNvSpPr>
            <a:spLocks noGrp="1"/>
          </p:cNvSpPr>
          <p:nvPr>
            <p:ph type="sldNum" sz="quarter" idx="12"/>
          </p:nvPr>
        </p:nvSpPr>
        <p:spPr/>
        <p:txBody>
          <a:bodyPr/>
          <a:lstStyle/>
          <a:p>
            <a:fld id="{1D7710E0-1E1F-2644-9CF3-17519D587F6F}" type="slidenum">
              <a:rPr lang="en-US" smtClean="0"/>
              <a:t>‹#›</a:t>
            </a:fld>
            <a:endParaRPr lang="en-US"/>
          </a:p>
        </p:txBody>
      </p:sp>
    </p:spTree>
    <p:extLst>
      <p:ext uri="{BB962C8B-B14F-4D97-AF65-F5344CB8AC3E}">
        <p14:creationId xmlns:p14="http://schemas.microsoft.com/office/powerpoint/2010/main" val="426888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D5A2-A5CA-0468-56EA-31ECF1124A9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2DE9B63-448D-222D-B935-5EC415935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B6806E-4374-5AC8-C90F-885C61D6E656}"/>
              </a:ext>
            </a:extLst>
          </p:cNvPr>
          <p:cNvSpPr>
            <a:spLocks noGrp="1"/>
          </p:cNvSpPr>
          <p:nvPr>
            <p:ph type="dt" sz="half" idx="10"/>
          </p:nvPr>
        </p:nvSpPr>
        <p:spPr/>
        <p:txBody>
          <a:bodyPr/>
          <a:lstStyle/>
          <a:p>
            <a:fld id="{508BCA8C-0360-2449-B0A3-E6111D246F32}" type="datetimeFigureOut">
              <a:rPr lang="en-US" smtClean="0"/>
              <a:t>9/6/23</a:t>
            </a:fld>
            <a:endParaRPr lang="en-US"/>
          </a:p>
        </p:txBody>
      </p:sp>
      <p:sp>
        <p:nvSpPr>
          <p:cNvPr id="5" name="Footer Placeholder 4">
            <a:extLst>
              <a:ext uri="{FF2B5EF4-FFF2-40B4-BE49-F238E27FC236}">
                <a16:creationId xmlns:a16="http://schemas.microsoft.com/office/drawing/2014/main" id="{F0040822-1EE4-FC63-72F2-F0D26604A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26340-4F6E-D6CC-3395-338AF8AC62AE}"/>
              </a:ext>
            </a:extLst>
          </p:cNvPr>
          <p:cNvSpPr>
            <a:spLocks noGrp="1"/>
          </p:cNvSpPr>
          <p:nvPr>
            <p:ph type="sldNum" sz="quarter" idx="12"/>
          </p:nvPr>
        </p:nvSpPr>
        <p:spPr/>
        <p:txBody>
          <a:bodyPr/>
          <a:lstStyle/>
          <a:p>
            <a:fld id="{1D7710E0-1E1F-2644-9CF3-17519D587F6F}" type="slidenum">
              <a:rPr lang="en-US" smtClean="0"/>
              <a:t>‹#›</a:t>
            </a:fld>
            <a:endParaRPr lang="en-US"/>
          </a:p>
        </p:txBody>
      </p:sp>
    </p:spTree>
    <p:extLst>
      <p:ext uri="{BB962C8B-B14F-4D97-AF65-F5344CB8AC3E}">
        <p14:creationId xmlns:p14="http://schemas.microsoft.com/office/powerpoint/2010/main" val="145140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2976-D0AE-15A3-7760-8AC489EF0E8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AEB1999-7329-7FDF-0209-DBB65E79423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2F57E3-8F64-60C8-075C-54BF24DE51A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DAD66B8-26F2-4A16-0390-237114142D20}"/>
              </a:ext>
            </a:extLst>
          </p:cNvPr>
          <p:cNvSpPr>
            <a:spLocks noGrp="1"/>
          </p:cNvSpPr>
          <p:nvPr>
            <p:ph type="dt" sz="half" idx="10"/>
          </p:nvPr>
        </p:nvSpPr>
        <p:spPr/>
        <p:txBody>
          <a:bodyPr/>
          <a:lstStyle/>
          <a:p>
            <a:fld id="{508BCA8C-0360-2449-B0A3-E6111D246F32}" type="datetimeFigureOut">
              <a:rPr lang="en-US" smtClean="0"/>
              <a:t>9/6/23</a:t>
            </a:fld>
            <a:endParaRPr lang="en-US"/>
          </a:p>
        </p:txBody>
      </p:sp>
      <p:sp>
        <p:nvSpPr>
          <p:cNvPr id="6" name="Footer Placeholder 5">
            <a:extLst>
              <a:ext uri="{FF2B5EF4-FFF2-40B4-BE49-F238E27FC236}">
                <a16:creationId xmlns:a16="http://schemas.microsoft.com/office/drawing/2014/main" id="{50AB3DEB-B89B-248B-A6FC-471CAEAE1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03EEC-B18D-4E09-6E2E-7FB47D3221F6}"/>
              </a:ext>
            </a:extLst>
          </p:cNvPr>
          <p:cNvSpPr>
            <a:spLocks noGrp="1"/>
          </p:cNvSpPr>
          <p:nvPr>
            <p:ph type="sldNum" sz="quarter" idx="12"/>
          </p:nvPr>
        </p:nvSpPr>
        <p:spPr/>
        <p:txBody>
          <a:bodyPr/>
          <a:lstStyle/>
          <a:p>
            <a:fld id="{1D7710E0-1E1F-2644-9CF3-17519D587F6F}" type="slidenum">
              <a:rPr lang="en-US" smtClean="0"/>
              <a:t>‹#›</a:t>
            </a:fld>
            <a:endParaRPr lang="en-US"/>
          </a:p>
        </p:txBody>
      </p:sp>
    </p:spTree>
    <p:extLst>
      <p:ext uri="{BB962C8B-B14F-4D97-AF65-F5344CB8AC3E}">
        <p14:creationId xmlns:p14="http://schemas.microsoft.com/office/powerpoint/2010/main" val="99085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FFF4-0891-198A-D5BE-69FC582E3F2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70B52AF-377D-BDDF-F20D-F1140409CD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F4CD95-63B9-829D-43E0-6B02B6B940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BD9584F-0103-9988-4B4D-EA3005E35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2D8150-C9F9-BC49-6234-58BB8A1BEE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BBCA8FF-6960-0C82-352D-EC533FC2FAC2}"/>
              </a:ext>
            </a:extLst>
          </p:cNvPr>
          <p:cNvSpPr>
            <a:spLocks noGrp="1"/>
          </p:cNvSpPr>
          <p:nvPr>
            <p:ph type="dt" sz="half" idx="10"/>
          </p:nvPr>
        </p:nvSpPr>
        <p:spPr/>
        <p:txBody>
          <a:bodyPr/>
          <a:lstStyle/>
          <a:p>
            <a:fld id="{508BCA8C-0360-2449-B0A3-E6111D246F32}" type="datetimeFigureOut">
              <a:rPr lang="en-US" smtClean="0"/>
              <a:t>9/6/23</a:t>
            </a:fld>
            <a:endParaRPr lang="en-US"/>
          </a:p>
        </p:txBody>
      </p:sp>
      <p:sp>
        <p:nvSpPr>
          <p:cNvPr id="8" name="Footer Placeholder 7">
            <a:extLst>
              <a:ext uri="{FF2B5EF4-FFF2-40B4-BE49-F238E27FC236}">
                <a16:creationId xmlns:a16="http://schemas.microsoft.com/office/drawing/2014/main" id="{E208409B-26EC-05D2-22CB-3466E6C6B8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D14A2F-B710-511C-A140-0C455AAC3051}"/>
              </a:ext>
            </a:extLst>
          </p:cNvPr>
          <p:cNvSpPr>
            <a:spLocks noGrp="1"/>
          </p:cNvSpPr>
          <p:nvPr>
            <p:ph type="sldNum" sz="quarter" idx="12"/>
          </p:nvPr>
        </p:nvSpPr>
        <p:spPr/>
        <p:txBody>
          <a:bodyPr/>
          <a:lstStyle/>
          <a:p>
            <a:fld id="{1D7710E0-1E1F-2644-9CF3-17519D587F6F}" type="slidenum">
              <a:rPr lang="en-US" smtClean="0"/>
              <a:t>‹#›</a:t>
            </a:fld>
            <a:endParaRPr lang="en-US"/>
          </a:p>
        </p:txBody>
      </p:sp>
    </p:spTree>
    <p:extLst>
      <p:ext uri="{BB962C8B-B14F-4D97-AF65-F5344CB8AC3E}">
        <p14:creationId xmlns:p14="http://schemas.microsoft.com/office/powerpoint/2010/main" val="335987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988C-D33F-4312-C968-2C93CA212B0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838D390-7066-3E97-10D5-213FA153AABB}"/>
              </a:ext>
            </a:extLst>
          </p:cNvPr>
          <p:cNvSpPr>
            <a:spLocks noGrp="1"/>
          </p:cNvSpPr>
          <p:nvPr>
            <p:ph type="dt" sz="half" idx="10"/>
          </p:nvPr>
        </p:nvSpPr>
        <p:spPr/>
        <p:txBody>
          <a:bodyPr/>
          <a:lstStyle/>
          <a:p>
            <a:fld id="{508BCA8C-0360-2449-B0A3-E6111D246F32}" type="datetimeFigureOut">
              <a:rPr lang="en-US" smtClean="0"/>
              <a:t>9/6/23</a:t>
            </a:fld>
            <a:endParaRPr lang="en-US"/>
          </a:p>
        </p:txBody>
      </p:sp>
      <p:sp>
        <p:nvSpPr>
          <p:cNvPr id="4" name="Footer Placeholder 3">
            <a:extLst>
              <a:ext uri="{FF2B5EF4-FFF2-40B4-BE49-F238E27FC236}">
                <a16:creationId xmlns:a16="http://schemas.microsoft.com/office/drawing/2014/main" id="{6B9E23C2-AE59-642E-CBE9-88C236028B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8549FA-3634-2492-0118-9F302AA83C12}"/>
              </a:ext>
            </a:extLst>
          </p:cNvPr>
          <p:cNvSpPr>
            <a:spLocks noGrp="1"/>
          </p:cNvSpPr>
          <p:nvPr>
            <p:ph type="sldNum" sz="quarter" idx="12"/>
          </p:nvPr>
        </p:nvSpPr>
        <p:spPr/>
        <p:txBody>
          <a:bodyPr/>
          <a:lstStyle/>
          <a:p>
            <a:fld id="{1D7710E0-1E1F-2644-9CF3-17519D587F6F}" type="slidenum">
              <a:rPr lang="en-US" smtClean="0"/>
              <a:t>‹#›</a:t>
            </a:fld>
            <a:endParaRPr lang="en-US"/>
          </a:p>
        </p:txBody>
      </p:sp>
    </p:spTree>
    <p:extLst>
      <p:ext uri="{BB962C8B-B14F-4D97-AF65-F5344CB8AC3E}">
        <p14:creationId xmlns:p14="http://schemas.microsoft.com/office/powerpoint/2010/main" val="408162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A8F0F-383E-CF5A-15A0-F88AE041E0BE}"/>
              </a:ext>
            </a:extLst>
          </p:cNvPr>
          <p:cNvSpPr>
            <a:spLocks noGrp="1"/>
          </p:cNvSpPr>
          <p:nvPr>
            <p:ph type="dt" sz="half" idx="10"/>
          </p:nvPr>
        </p:nvSpPr>
        <p:spPr/>
        <p:txBody>
          <a:bodyPr/>
          <a:lstStyle/>
          <a:p>
            <a:fld id="{508BCA8C-0360-2449-B0A3-E6111D246F32}" type="datetimeFigureOut">
              <a:rPr lang="en-US" smtClean="0"/>
              <a:t>9/6/23</a:t>
            </a:fld>
            <a:endParaRPr lang="en-US"/>
          </a:p>
        </p:txBody>
      </p:sp>
      <p:sp>
        <p:nvSpPr>
          <p:cNvPr id="3" name="Footer Placeholder 2">
            <a:extLst>
              <a:ext uri="{FF2B5EF4-FFF2-40B4-BE49-F238E27FC236}">
                <a16:creationId xmlns:a16="http://schemas.microsoft.com/office/drawing/2014/main" id="{A520F448-A476-79E1-66F1-C21B156FAB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723CE1-B0A4-3DD8-E749-4FB751011DF6}"/>
              </a:ext>
            </a:extLst>
          </p:cNvPr>
          <p:cNvSpPr>
            <a:spLocks noGrp="1"/>
          </p:cNvSpPr>
          <p:nvPr>
            <p:ph type="sldNum" sz="quarter" idx="12"/>
          </p:nvPr>
        </p:nvSpPr>
        <p:spPr/>
        <p:txBody>
          <a:bodyPr/>
          <a:lstStyle/>
          <a:p>
            <a:fld id="{1D7710E0-1E1F-2644-9CF3-17519D587F6F}" type="slidenum">
              <a:rPr lang="en-US" smtClean="0"/>
              <a:t>‹#›</a:t>
            </a:fld>
            <a:endParaRPr lang="en-US"/>
          </a:p>
        </p:txBody>
      </p:sp>
    </p:spTree>
    <p:extLst>
      <p:ext uri="{BB962C8B-B14F-4D97-AF65-F5344CB8AC3E}">
        <p14:creationId xmlns:p14="http://schemas.microsoft.com/office/powerpoint/2010/main" val="147545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33F5-DCAE-ECE3-5EE4-26CB8C9A2A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A6589A7-FA7C-D31D-9A76-B9DDA9C5F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1363E3-EFA8-1F5A-1C1D-4FF3349DE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CFA971-C571-1B88-961E-0A5D0FF309DD}"/>
              </a:ext>
            </a:extLst>
          </p:cNvPr>
          <p:cNvSpPr>
            <a:spLocks noGrp="1"/>
          </p:cNvSpPr>
          <p:nvPr>
            <p:ph type="dt" sz="half" idx="10"/>
          </p:nvPr>
        </p:nvSpPr>
        <p:spPr/>
        <p:txBody>
          <a:bodyPr/>
          <a:lstStyle/>
          <a:p>
            <a:fld id="{508BCA8C-0360-2449-B0A3-E6111D246F32}" type="datetimeFigureOut">
              <a:rPr lang="en-US" smtClean="0"/>
              <a:t>9/6/23</a:t>
            </a:fld>
            <a:endParaRPr lang="en-US"/>
          </a:p>
        </p:txBody>
      </p:sp>
      <p:sp>
        <p:nvSpPr>
          <p:cNvPr id="6" name="Footer Placeholder 5">
            <a:extLst>
              <a:ext uri="{FF2B5EF4-FFF2-40B4-BE49-F238E27FC236}">
                <a16:creationId xmlns:a16="http://schemas.microsoft.com/office/drawing/2014/main" id="{05465FC9-E9B5-2570-3395-A2031B2C9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A77E9-E749-7B9D-DF5B-178A1146547C}"/>
              </a:ext>
            </a:extLst>
          </p:cNvPr>
          <p:cNvSpPr>
            <a:spLocks noGrp="1"/>
          </p:cNvSpPr>
          <p:nvPr>
            <p:ph type="sldNum" sz="quarter" idx="12"/>
          </p:nvPr>
        </p:nvSpPr>
        <p:spPr/>
        <p:txBody>
          <a:bodyPr/>
          <a:lstStyle/>
          <a:p>
            <a:fld id="{1D7710E0-1E1F-2644-9CF3-17519D587F6F}" type="slidenum">
              <a:rPr lang="en-US" smtClean="0"/>
              <a:t>‹#›</a:t>
            </a:fld>
            <a:endParaRPr lang="en-US"/>
          </a:p>
        </p:txBody>
      </p:sp>
    </p:spTree>
    <p:extLst>
      <p:ext uri="{BB962C8B-B14F-4D97-AF65-F5344CB8AC3E}">
        <p14:creationId xmlns:p14="http://schemas.microsoft.com/office/powerpoint/2010/main" val="219926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9E9D-4023-3FFE-DEE4-8EFAED99A81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D26666D-2810-8484-4037-A42E8DAD7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3CE769-D127-51E3-BC85-8042F1F2D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3653F1-B968-B832-4B1F-52EFB087E491}"/>
              </a:ext>
            </a:extLst>
          </p:cNvPr>
          <p:cNvSpPr>
            <a:spLocks noGrp="1"/>
          </p:cNvSpPr>
          <p:nvPr>
            <p:ph type="dt" sz="half" idx="10"/>
          </p:nvPr>
        </p:nvSpPr>
        <p:spPr/>
        <p:txBody>
          <a:bodyPr/>
          <a:lstStyle/>
          <a:p>
            <a:fld id="{508BCA8C-0360-2449-B0A3-E6111D246F32}" type="datetimeFigureOut">
              <a:rPr lang="en-US" smtClean="0"/>
              <a:t>9/6/23</a:t>
            </a:fld>
            <a:endParaRPr lang="en-US"/>
          </a:p>
        </p:txBody>
      </p:sp>
      <p:sp>
        <p:nvSpPr>
          <p:cNvPr id="6" name="Footer Placeholder 5">
            <a:extLst>
              <a:ext uri="{FF2B5EF4-FFF2-40B4-BE49-F238E27FC236}">
                <a16:creationId xmlns:a16="http://schemas.microsoft.com/office/drawing/2014/main" id="{C490CC6E-9F61-1484-7D32-DAC872C6C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37E1C-A77C-2981-3BA0-F05A7414718C}"/>
              </a:ext>
            </a:extLst>
          </p:cNvPr>
          <p:cNvSpPr>
            <a:spLocks noGrp="1"/>
          </p:cNvSpPr>
          <p:nvPr>
            <p:ph type="sldNum" sz="quarter" idx="12"/>
          </p:nvPr>
        </p:nvSpPr>
        <p:spPr/>
        <p:txBody>
          <a:bodyPr/>
          <a:lstStyle/>
          <a:p>
            <a:fld id="{1D7710E0-1E1F-2644-9CF3-17519D587F6F}" type="slidenum">
              <a:rPr lang="en-US" smtClean="0"/>
              <a:t>‹#›</a:t>
            </a:fld>
            <a:endParaRPr lang="en-US"/>
          </a:p>
        </p:txBody>
      </p:sp>
    </p:spTree>
    <p:extLst>
      <p:ext uri="{BB962C8B-B14F-4D97-AF65-F5344CB8AC3E}">
        <p14:creationId xmlns:p14="http://schemas.microsoft.com/office/powerpoint/2010/main" val="3196161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479F4C-0832-90E8-31E3-D0F967FEB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DA0532B-10AB-D68C-1EE5-983C5C08C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F25104-D3DA-2FC2-B476-150CA2610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BCA8C-0360-2449-B0A3-E6111D246F32}" type="datetimeFigureOut">
              <a:rPr lang="en-US" smtClean="0"/>
              <a:t>9/6/23</a:t>
            </a:fld>
            <a:endParaRPr lang="en-US"/>
          </a:p>
        </p:txBody>
      </p:sp>
      <p:sp>
        <p:nvSpPr>
          <p:cNvPr id="5" name="Footer Placeholder 4">
            <a:extLst>
              <a:ext uri="{FF2B5EF4-FFF2-40B4-BE49-F238E27FC236}">
                <a16:creationId xmlns:a16="http://schemas.microsoft.com/office/drawing/2014/main" id="{9C7D2459-4610-27E5-5067-B8033933B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CD933C-4461-0A68-F353-B00C740101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710E0-1E1F-2644-9CF3-17519D587F6F}" type="slidenum">
              <a:rPr lang="en-US" smtClean="0"/>
              <a:t>‹#›</a:t>
            </a:fld>
            <a:endParaRPr lang="en-US"/>
          </a:p>
        </p:txBody>
      </p:sp>
    </p:spTree>
    <p:extLst>
      <p:ext uri="{BB962C8B-B14F-4D97-AF65-F5344CB8AC3E}">
        <p14:creationId xmlns:p14="http://schemas.microsoft.com/office/powerpoint/2010/main" val="2981812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971BFB0-984A-C6A8-4F74-2B34958E3AAC}"/>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Lending Club Case Study</a:t>
            </a:r>
          </a:p>
        </p:txBody>
      </p:sp>
      <p:sp>
        <p:nvSpPr>
          <p:cNvPr id="3" name="Subtitle 2">
            <a:extLst>
              <a:ext uri="{FF2B5EF4-FFF2-40B4-BE49-F238E27FC236}">
                <a16:creationId xmlns:a16="http://schemas.microsoft.com/office/drawing/2014/main" id="{EA64AD99-C122-91BE-AEC0-DCAFB5643139}"/>
              </a:ext>
            </a:extLst>
          </p:cNvPr>
          <p:cNvSpPr>
            <a:spLocks noGrp="1"/>
          </p:cNvSpPr>
          <p:nvPr>
            <p:ph type="subTitle" idx="1"/>
          </p:nvPr>
        </p:nvSpPr>
        <p:spPr>
          <a:xfrm>
            <a:off x="11064599" y="6281605"/>
            <a:ext cx="1254953" cy="486632"/>
          </a:xfrm>
        </p:spPr>
        <p:txBody>
          <a:bodyPr anchor="ctr">
            <a:normAutofit/>
          </a:bodyPr>
          <a:lstStyle/>
          <a:p>
            <a:pPr algn="l"/>
            <a:r>
              <a:rPr lang="en-US" sz="1100" dirty="0"/>
              <a:t>Reema Rani</a:t>
            </a:r>
          </a:p>
        </p:txBody>
      </p:sp>
    </p:spTree>
    <p:extLst>
      <p:ext uri="{BB962C8B-B14F-4D97-AF65-F5344CB8AC3E}">
        <p14:creationId xmlns:p14="http://schemas.microsoft.com/office/powerpoint/2010/main" val="2259171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10730821" cy="1033669"/>
          </a:xfrm>
        </p:spPr>
        <p:txBody>
          <a:bodyPr>
            <a:normAutofit/>
          </a:bodyPr>
          <a:lstStyle/>
          <a:p>
            <a:r>
              <a:rPr lang="en-US" sz="3200" b="1" dirty="0">
                <a:solidFill>
                  <a:srgbClr val="FFFFFF"/>
                </a:solidFill>
              </a:rPr>
              <a:t>Conclusion</a:t>
            </a:r>
          </a:p>
        </p:txBody>
      </p:sp>
      <p:sp>
        <p:nvSpPr>
          <p:cNvPr id="4" name="Content Placeholder 3">
            <a:extLst>
              <a:ext uri="{FF2B5EF4-FFF2-40B4-BE49-F238E27FC236}">
                <a16:creationId xmlns:a16="http://schemas.microsoft.com/office/drawing/2014/main" id="{6B050103-5E74-FF95-71E7-1137D578110E}"/>
              </a:ext>
            </a:extLst>
          </p:cNvPr>
          <p:cNvSpPr>
            <a:spLocks noGrp="1"/>
          </p:cNvSpPr>
          <p:nvPr>
            <p:ph idx="1"/>
          </p:nvPr>
        </p:nvSpPr>
        <p:spPr/>
        <p:txBody>
          <a:bodyPr>
            <a:normAutofit/>
          </a:bodyPr>
          <a:lstStyle/>
          <a:p>
            <a:pPr marL="0" indent="0">
              <a:buNone/>
            </a:pPr>
            <a:r>
              <a:rPr lang="en-US" sz="2000" dirty="0"/>
              <a:t>Based on the data understanding below points can be concluded</a:t>
            </a:r>
          </a:p>
          <a:p>
            <a:r>
              <a:rPr lang="en-US" sz="2000" dirty="0"/>
              <a:t>Overall Default Rate of given loan data is 14%</a:t>
            </a:r>
          </a:p>
          <a:p>
            <a:r>
              <a:rPr lang="en-US" sz="2000" dirty="0"/>
              <a:t>Timeframe of given loan data is “2007-2011”</a:t>
            </a:r>
          </a:p>
          <a:p>
            <a:r>
              <a:rPr lang="en-US" sz="2000" dirty="0"/>
              <a:t>73% of loans are approved for 36 months term</a:t>
            </a:r>
          </a:p>
          <a:p>
            <a:r>
              <a:rPr lang="en-US" sz="2000" dirty="0"/>
              <a:t>There are different types of loan purpose given, in which 48% is of “Debt Consolidation” </a:t>
            </a:r>
          </a:p>
          <a:p>
            <a:r>
              <a:rPr lang="en-US" sz="2000" dirty="0"/>
              <a:t>Number of loans is directly proportional to Customer Grade</a:t>
            </a:r>
          </a:p>
        </p:txBody>
      </p:sp>
    </p:spTree>
    <p:extLst>
      <p:ext uri="{BB962C8B-B14F-4D97-AF65-F5344CB8AC3E}">
        <p14:creationId xmlns:p14="http://schemas.microsoft.com/office/powerpoint/2010/main" val="1147115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Univariate &amp; Segmented Univariate Analysis</a:t>
            </a:r>
          </a:p>
        </p:txBody>
      </p:sp>
      <p:sp>
        <p:nvSpPr>
          <p:cNvPr id="18"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68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4" y="278535"/>
            <a:ext cx="11129903" cy="1033669"/>
          </a:xfrm>
        </p:spPr>
        <p:txBody>
          <a:bodyPr>
            <a:normAutofit/>
          </a:bodyPr>
          <a:lstStyle/>
          <a:p>
            <a:r>
              <a:rPr lang="en-US" sz="3200" dirty="0">
                <a:solidFill>
                  <a:srgbClr val="FFFFFF"/>
                </a:solidFill>
              </a:rPr>
              <a:t>Defaulters % is ‘–’ </a:t>
            </a:r>
            <a:r>
              <a:rPr lang="en-US" sz="3200" dirty="0" err="1">
                <a:solidFill>
                  <a:srgbClr val="FFFFFF"/>
                </a:solidFill>
              </a:rPr>
              <a:t>vely</a:t>
            </a:r>
            <a:r>
              <a:rPr lang="en-US" sz="3200" dirty="0">
                <a:solidFill>
                  <a:srgbClr val="FFFFFF"/>
                </a:solidFill>
              </a:rPr>
              <a:t> correlated with Loan Grade </a:t>
            </a:r>
          </a:p>
        </p:txBody>
      </p:sp>
      <p:pic>
        <p:nvPicPr>
          <p:cNvPr id="5" name="Content Placeholder 4" descr="A graph of different colored bars&#10;&#10;Description automatically generated">
            <a:extLst>
              <a:ext uri="{FF2B5EF4-FFF2-40B4-BE49-F238E27FC236}">
                <a16:creationId xmlns:a16="http://schemas.microsoft.com/office/drawing/2014/main" id="{F32358CD-F544-790C-F8FA-4C0116804EEE}"/>
              </a:ext>
            </a:extLst>
          </p:cNvPr>
          <p:cNvPicPr>
            <a:picLocks noGrp="1" noChangeAspect="1"/>
          </p:cNvPicPr>
          <p:nvPr>
            <p:ph idx="1"/>
          </p:nvPr>
        </p:nvPicPr>
        <p:blipFill>
          <a:blip r:embed="rId2"/>
          <a:stretch>
            <a:fillRect/>
          </a:stretch>
        </p:blipFill>
        <p:spPr>
          <a:xfrm>
            <a:off x="2757017" y="1869276"/>
            <a:ext cx="5975837" cy="4351338"/>
          </a:xfrm>
          <a:prstGeom prst="rect">
            <a:avLst/>
          </a:prstGeom>
        </p:spPr>
      </p:pic>
    </p:spTree>
    <p:extLst>
      <p:ext uri="{BB962C8B-B14F-4D97-AF65-F5344CB8AC3E}">
        <p14:creationId xmlns:p14="http://schemas.microsoft.com/office/powerpoint/2010/main" val="78150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4" y="278535"/>
            <a:ext cx="11129903" cy="1033669"/>
          </a:xfrm>
        </p:spPr>
        <p:txBody>
          <a:bodyPr>
            <a:normAutofit/>
          </a:bodyPr>
          <a:lstStyle/>
          <a:p>
            <a:r>
              <a:rPr lang="en-US" sz="3200" dirty="0">
                <a:solidFill>
                  <a:srgbClr val="FFFFFF"/>
                </a:solidFill>
              </a:rPr>
              <a:t>26% customer with purpose “small business” are Defaulters</a:t>
            </a:r>
          </a:p>
        </p:txBody>
      </p:sp>
      <p:pic>
        <p:nvPicPr>
          <p:cNvPr id="20" name="Content Placeholder 19" descr="A graph of a loan&#10;&#10;Description automatically generated with medium confidence">
            <a:extLst>
              <a:ext uri="{FF2B5EF4-FFF2-40B4-BE49-F238E27FC236}">
                <a16:creationId xmlns:a16="http://schemas.microsoft.com/office/drawing/2014/main" id="{A09D757D-8512-E931-100A-7127518A4040}"/>
              </a:ext>
            </a:extLst>
          </p:cNvPr>
          <p:cNvPicPr>
            <a:picLocks noGrp="1" noChangeAspect="1"/>
          </p:cNvPicPr>
          <p:nvPr>
            <p:ph idx="1"/>
          </p:nvPr>
        </p:nvPicPr>
        <p:blipFill>
          <a:blip r:embed="rId2"/>
          <a:stretch>
            <a:fillRect/>
          </a:stretch>
        </p:blipFill>
        <p:spPr>
          <a:xfrm>
            <a:off x="2527443" y="1859842"/>
            <a:ext cx="6732641" cy="4998158"/>
          </a:xfrm>
        </p:spPr>
      </p:pic>
    </p:spTree>
    <p:extLst>
      <p:ext uri="{BB962C8B-B14F-4D97-AF65-F5344CB8AC3E}">
        <p14:creationId xmlns:p14="http://schemas.microsoft.com/office/powerpoint/2010/main" val="193162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10730821" cy="1033669"/>
          </a:xfrm>
        </p:spPr>
        <p:txBody>
          <a:bodyPr>
            <a:normAutofit/>
          </a:bodyPr>
          <a:lstStyle/>
          <a:p>
            <a:r>
              <a:rPr lang="en-US" sz="3200" dirty="0">
                <a:solidFill>
                  <a:srgbClr val="FFFFFF"/>
                </a:solidFill>
              </a:rPr>
              <a:t>% Defaulter decreasing with Customer Annual Income</a:t>
            </a:r>
          </a:p>
        </p:txBody>
      </p:sp>
      <p:pic>
        <p:nvPicPr>
          <p:cNvPr id="6" name="Content Placeholder 5" descr="A graph of colorful bars&#10;&#10;Description automatically generated with medium confidence">
            <a:extLst>
              <a:ext uri="{FF2B5EF4-FFF2-40B4-BE49-F238E27FC236}">
                <a16:creationId xmlns:a16="http://schemas.microsoft.com/office/drawing/2014/main" id="{CDA96970-283B-773C-D228-70766AEAB29B}"/>
              </a:ext>
            </a:extLst>
          </p:cNvPr>
          <p:cNvPicPr>
            <a:picLocks noGrp="1" noChangeAspect="1"/>
          </p:cNvPicPr>
          <p:nvPr>
            <p:ph idx="1"/>
          </p:nvPr>
        </p:nvPicPr>
        <p:blipFill>
          <a:blip r:embed="rId2"/>
          <a:stretch>
            <a:fillRect/>
          </a:stretch>
        </p:blipFill>
        <p:spPr>
          <a:xfrm>
            <a:off x="2572379" y="1597432"/>
            <a:ext cx="6652010" cy="5277766"/>
          </a:xfrm>
        </p:spPr>
      </p:pic>
    </p:spTree>
    <p:extLst>
      <p:ext uri="{BB962C8B-B14F-4D97-AF65-F5344CB8AC3E}">
        <p14:creationId xmlns:p14="http://schemas.microsoft.com/office/powerpoint/2010/main" val="190775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10730821" cy="1033669"/>
          </a:xfrm>
        </p:spPr>
        <p:txBody>
          <a:bodyPr>
            <a:normAutofit/>
          </a:bodyPr>
          <a:lstStyle/>
          <a:p>
            <a:r>
              <a:rPr lang="en-US" sz="3200" dirty="0">
                <a:solidFill>
                  <a:srgbClr val="FFFFFF"/>
                </a:solidFill>
              </a:rPr>
              <a:t>Loans with higher interest rate are more likely to default</a:t>
            </a:r>
          </a:p>
        </p:txBody>
      </p:sp>
      <p:pic>
        <p:nvPicPr>
          <p:cNvPr id="18" name="Content Placeholder 17" descr="A graph of different colored bars&#10;&#10;Description automatically generated">
            <a:extLst>
              <a:ext uri="{FF2B5EF4-FFF2-40B4-BE49-F238E27FC236}">
                <a16:creationId xmlns:a16="http://schemas.microsoft.com/office/drawing/2014/main" id="{4C56F87B-CE49-3D8D-68B4-C83C53F1A822}"/>
              </a:ext>
            </a:extLst>
          </p:cNvPr>
          <p:cNvPicPr>
            <a:picLocks noGrp="1" noChangeAspect="1"/>
          </p:cNvPicPr>
          <p:nvPr>
            <p:ph idx="1"/>
          </p:nvPr>
        </p:nvPicPr>
        <p:blipFill>
          <a:blip r:embed="rId2"/>
          <a:stretch>
            <a:fillRect/>
          </a:stretch>
        </p:blipFill>
        <p:spPr>
          <a:xfrm>
            <a:off x="2346954" y="1754333"/>
            <a:ext cx="6955603" cy="4933383"/>
          </a:xfrm>
        </p:spPr>
      </p:pic>
    </p:spTree>
    <p:extLst>
      <p:ext uri="{BB962C8B-B14F-4D97-AF65-F5344CB8AC3E}">
        <p14:creationId xmlns:p14="http://schemas.microsoft.com/office/powerpoint/2010/main" val="3177372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9895951" cy="1033669"/>
          </a:xfrm>
        </p:spPr>
        <p:txBody>
          <a:bodyPr>
            <a:normAutofit/>
          </a:bodyPr>
          <a:lstStyle/>
          <a:p>
            <a:r>
              <a:rPr lang="en-US" sz="3200" dirty="0">
                <a:solidFill>
                  <a:srgbClr val="FFFFFF"/>
                </a:solidFill>
              </a:rPr>
              <a:t>% Defaulters is increasing with Loan Amount</a:t>
            </a:r>
          </a:p>
        </p:txBody>
      </p:sp>
      <p:pic>
        <p:nvPicPr>
          <p:cNvPr id="17" name="Picture 16" descr="A graph of a graph of a loan amount&#10;&#10;Description automatically generated with medium confidence">
            <a:extLst>
              <a:ext uri="{FF2B5EF4-FFF2-40B4-BE49-F238E27FC236}">
                <a16:creationId xmlns:a16="http://schemas.microsoft.com/office/drawing/2014/main" id="{4C675EE2-2753-0CB3-526F-9F5642D8B32C}"/>
              </a:ext>
            </a:extLst>
          </p:cNvPr>
          <p:cNvPicPr>
            <a:picLocks noChangeAspect="1"/>
          </p:cNvPicPr>
          <p:nvPr/>
        </p:nvPicPr>
        <p:blipFill>
          <a:blip r:embed="rId2"/>
          <a:stretch>
            <a:fillRect/>
          </a:stretch>
        </p:blipFill>
        <p:spPr>
          <a:xfrm>
            <a:off x="2827720" y="1680644"/>
            <a:ext cx="6995906" cy="5080762"/>
          </a:xfrm>
          <a:prstGeom prst="rect">
            <a:avLst/>
          </a:prstGeom>
        </p:spPr>
      </p:pic>
    </p:spTree>
    <p:extLst>
      <p:ext uri="{BB962C8B-B14F-4D97-AF65-F5344CB8AC3E}">
        <p14:creationId xmlns:p14="http://schemas.microsoft.com/office/powerpoint/2010/main" val="107968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9895951" cy="1033669"/>
          </a:xfrm>
        </p:spPr>
        <p:txBody>
          <a:bodyPr>
            <a:normAutofit/>
          </a:bodyPr>
          <a:lstStyle/>
          <a:p>
            <a:r>
              <a:rPr lang="en-US" sz="3600" b="1" dirty="0">
                <a:solidFill>
                  <a:srgbClr val="FFFFFF"/>
                </a:solidFill>
              </a:rPr>
              <a:t>Conclusion</a:t>
            </a:r>
          </a:p>
        </p:txBody>
      </p:sp>
      <p:sp>
        <p:nvSpPr>
          <p:cNvPr id="20" name="Content Placeholder 19">
            <a:extLst>
              <a:ext uri="{FF2B5EF4-FFF2-40B4-BE49-F238E27FC236}">
                <a16:creationId xmlns:a16="http://schemas.microsoft.com/office/drawing/2014/main" id="{9677F395-3737-D274-3F97-C9E88D8E8385}"/>
              </a:ext>
            </a:extLst>
          </p:cNvPr>
          <p:cNvSpPr>
            <a:spLocks noGrp="1"/>
          </p:cNvSpPr>
          <p:nvPr>
            <p:ph idx="1"/>
          </p:nvPr>
        </p:nvSpPr>
        <p:spPr/>
        <p:txBody>
          <a:bodyPr>
            <a:normAutofit/>
          </a:bodyPr>
          <a:lstStyle/>
          <a:p>
            <a:r>
              <a:rPr lang="en-US" sz="2000" dirty="0"/>
              <a:t>Defaulter percentage is negatively correlated with loan grade, as default rate increases with decreasing grade rank</a:t>
            </a:r>
          </a:p>
          <a:p>
            <a:r>
              <a:rPr lang="en-US" sz="2000" dirty="0"/>
              <a:t>26% of the customers with the purpose “small business” are defaulters, followed by “renewal energy” and “educational”</a:t>
            </a:r>
          </a:p>
          <a:p>
            <a:r>
              <a:rPr lang="en-US" sz="2000" dirty="0"/>
              <a:t>Lower income groups tend to default more as with increasing annual income of customers default rate is decreasing</a:t>
            </a:r>
          </a:p>
          <a:p>
            <a:r>
              <a:rPr lang="en-US" sz="2000" dirty="0"/>
              <a:t>Loans with higher interest rates are more likely to default</a:t>
            </a:r>
          </a:p>
          <a:p>
            <a:r>
              <a:rPr lang="en-US" sz="2000" dirty="0"/>
              <a:t>Loans with higher loan amounts are more likely to default</a:t>
            </a:r>
          </a:p>
          <a:p>
            <a:r>
              <a:rPr lang="en-US" sz="2000" dirty="0"/>
              <a:t>27% of loans with long-term (60 months) defaulted</a:t>
            </a:r>
          </a:p>
        </p:txBody>
      </p:sp>
    </p:spTree>
    <p:extLst>
      <p:ext uri="{BB962C8B-B14F-4D97-AF65-F5344CB8AC3E}">
        <p14:creationId xmlns:p14="http://schemas.microsoft.com/office/powerpoint/2010/main" val="1833272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Bivariate Analysis Result</a:t>
            </a:r>
          </a:p>
        </p:txBody>
      </p:sp>
      <p:sp>
        <p:nvSpPr>
          <p:cNvPr id="18"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300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10730821" cy="1033669"/>
          </a:xfrm>
        </p:spPr>
        <p:txBody>
          <a:bodyPr>
            <a:normAutofit/>
          </a:bodyPr>
          <a:lstStyle/>
          <a:p>
            <a:r>
              <a:rPr lang="en-US" sz="3200" dirty="0">
                <a:solidFill>
                  <a:srgbClr val="FFFFFF"/>
                </a:solidFill>
              </a:rPr>
              <a:t>Analysis of Defaulters based on Interest Rate and Annual Income</a:t>
            </a:r>
          </a:p>
        </p:txBody>
      </p:sp>
      <p:pic>
        <p:nvPicPr>
          <p:cNvPr id="7" name="Content Placeholder 6" descr="A graph of different colored bars&#10;&#10;Description automatically generated">
            <a:extLst>
              <a:ext uri="{FF2B5EF4-FFF2-40B4-BE49-F238E27FC236}">
                <a16:creationId xmlns:a16="http://schemas.microsoft.com/office/drawing/2014/main" id="{9774614B-7F52-4651-20B4-6BD8D26982AD}"/>
              </a:ext>
            </a:extLst>
          </p:cNvPr>
          <p:cNvPicPr>
            <a:picLocks noGrp="1" noChangeAspect="1"/>
          </p:cNvPicPr>
          <p:nvPr>
            <p:ph idx="1"/>
          </p:nvPr>
        </p:nvPicPr>
        <p:blipFill>
          <a:blip r:embed="rId3"/>
          <a:stretch>
            <a:fillRect/>
          </a:stretch>
        </p:blipFill>
        <p:spPr>
          <a:xfrm>
            <a:off x="797447" y="1682523"/>
            <a:ext cx="8330224" cy="5077004"/>
          </a:xfrm>
        </p:spPr>
      </p:pic>
      <p:sp>
        <p:nvSpPr>
          <p:cNvPr id="9" name="TextBox 8">
            <a:extLst>
              <a:ext uri="{FF2B5EF4-FFF2-40B4-BE49-F238E27FC236}">
                <a16:creationId xmlns:a16="http://schemas.microsoft.com/office/drawing/2014/main" id="{CD1D3BB0-0DF9-DFE3-3DC4-FC554B300B5D}"/>
              </a:ext>
            </a:extLst>
          </p:cNvPr>
          <p:cNvSpPr txBox="1"/>
          <p:nvPr/>
        </p:nvSpPr>
        <p:spPr>
          <a:xfrm>
            <a:off x="10044056" y="2495363"/>
            <a:ext cx="1467587" cy="2862322"/>
          </a:xfrm>
          <a:prstGeom prst="rect">
            <a:avLst/>
          </a:prstGeom>
          <a:noFill/>
        </p:spPr>
        <p:txBody>
          <a:bodyPr wrap="square" rtlCol="0">
            <a:spAutoFit/>
          </a:bodyPr>
          <a:lstStyle/>
          <a:p>
            <a:r>
              <a:rPr lang="en-US" b="1" u="sng" dirty="0"/>
              <a:t>Conclusion</a:t>
            </a:r>
            <a:r>
              <a:rPr lang="en-US" b="1" dirty="0"/>
              <a:t>:  </a:t>
            </a:r>
            <a:r>
              <a:rPr lang="en-US" dirty="0"/>
              <a:t>With increasing interest rate, loans are defaulting more in case of lower income group customers</a:t>
            </a:r>
          </a:p>
        </p:txBody>
      </p:sp>
    </p:spTree>
    <p:extLst>
      <p:ext uri="{BB962C8B-B14F-4D97-AF65-F5344CB8AC3E}">
        <p14:creationId xmlns:p14="http://schemas.microsoft.com/office/powerpoint/2010/main" val="203814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2D0FB41-FBB2-C13E-645B-AAB96D8E250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Problem Statement</a:t>
            </a:r>
          </a:p>
        </p:txBody>
      </p:sp>
      <p:sp>
        <p:nvSpPr>
          <p:cNvPr id="5" name="Content Placeholder 4">
            <a:extLst>
              <a:ext uri="{FF2B5EF4-FFF2-40B4-BE49-F238E27FC236}">
                <a16:creationId xmlns:a16="http://schemas.microsoft.com/office/drawing/2014/main" id="{53457CB8-2F80-69DB-7F04-FE675E524833}"/>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Based on the given data, about past loan applicants and whether they ‘defaulted’ or not. Analyze consumer attributes and loan attributes and identify patterns which indicate if a person is likely to default.</a:t>
            </a:r>
          </a:p>
        </p:txBody>
      </p:sp>
    </p:spTree>
    <p:extLst>
      <p:ext uri="{BB962C8B-B14F-4D97-AF65-F5344CB8AC3E}">
        <p14:creationId xmlns:p14="http://schemas.microsoft.com/office/powerpoint/2010/main" val="411926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10730821" cy="1033669"/>
          </a:xfrm>
        </p:spPr>
        <p:txBody>
          <a:bodyPr>
            <a:normAutofit/>
          </a:bodyPr>
          <a:lstStyle/>
          <a:p>
            <a:r>
              <a:rPr lang="en-US" sz="3200" dirty="0">
                <a:solidFill>
                  <a:srgbClr val="FFFFFF"/>
                </a:solidFill>
              </a:rPr>
              <a:t>Analysis of Defaulters based on Loan Amount and Interest Rate</a:t>
            </a:r>
          </a:p>
        </p:txBody>
      </p:sp>
      <p:pic>
        <p:nvPicPr>
          <p:cNvPr id="7" name="Content Placeholder 6">
            <a:extLst>
              <a:ext uri="{FF2B5EF4-FFF2-40B4-BE49-F238E27FC236}">
                <a16:creationId xmlns:a16="http://schemas.microsoft.com/office/drawing/2014/main" id="{27763FA9-8DFF-573D-7FE5-C3B00C75FD45}"/>
              </a:ext>
            </a:extLst>
          </p:cNvPr>
          <p:cNvPicPr>
            <a:picLocks noGrp="1" noChangeAspect="1"/>
          </p:cNvPicPr>
          <p:nvPr>
            <p:ph idx="1"/>
          </p:nvPr>
        </p:nvPicPr>
        <p:blipFill>
          <a:blip r:embed="rId2"/>
          <a:stretch>
            <a:fillRect/>
          </a:stretch>
        </p:blipFill>
        <p:spPr>
          <a:xfrm>
            <a:off x="702128" y="1597432"/>
            <a:ext cx="8115305" cy="5164362"/>
          </a:xfrm>
        </p:spPr>
      </p:pic>
      <p:sp>
        <p:nvSpPr>
          <p:cNvPr id="9" name="TextBox 8">
            <a:extLst>
              <a:ext uri="{FF2B5EF4-FFF2-40B4-BE49-F238E27FC236}">
                <a16:creationId xmlns:a16="http://schemas.microsoft.com/office/drawing/2014/main" id="{9C45E364-231E-614C-2128-E0F12F7609E4}"/>
              </a:ext>
            </a:extLst>
          </p:cNvPr>
          <p:cNvSpPr txBox="1"/>
          <p:nvPr/>
        </p:nvSpPr>
        <p:spPr>
          <a:xfrm>
            <a:off x="10213521" y="2318657"/>
            <a:ext cx="1404258" cy="3416320"/>
          </a:xfrm>
          <a:prstGeom prst="rect">
            <a:avLst/>
          </a:prstGeom>
          <a:noFill/>
        </p:spPr>
        <p:txBody>
          <a:bodyPr wrap="square" rtlCol="0">
            <a:spAutoFit/>
          </a:bodyPr>
          <a:lstStyle/>
          <a:p>
            <a:r>
              <a:rPr lang="en-US" b="1" u="sng" dirty="0"/>
              <a:t>Conclusion</a:t>
            </a:r>
            <a:r>
              <a:rPr lang="en-US" b="1" dirty="0"/>
              <a:t>:  </a:t>
            </a:r>
            <a:r>
              <a:rPr lang="en-US" dirty="0"/>
              <a:t>For higher interest rate, defaulter percentage is increasing in all the loam amount group</a:t>
            </a:r>
          </a:p>
          <a:p>
            <a:endParaRPr lang="en-US" dirty="0"/>
          </a:p>
          <a:p>
            <a:endParaRPr lang="en-US" dirty="0"/>
          </a:p>
        </p:txBody>
      </p:sp>
    </p:spTree>
    <p:extLst>
      <p:ext uri="{BB962C8B-B14F-4D97-AF65-F5344CB8AC3E}">
        <p14:creationId xmlns:p14="http://schemas.microsoft.com/office/powerpoint/2010/main" val="2550430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10995147" cy="1033669"/>
          </a:xfrm>
        </p:spPr>
        <p:txBody>
          <a:bodyPr>
            <a:normAutofit/>
          </a:bodyPr>
          <a:lstStyle/>
          <a:p>
            <a:r>
              <a:rPr lang="en-US" sz="3200" dirty="0">
                <a:solidFill>
                  <a:srgbClr val="FFFFFF"/>
                </a:solidFill>
              </a:rPr>
              <a:t>Analysis of Defaulters based on Loan Amount and Annual Income</a:t>
            </a:r>
          </a:p>
        </p:txBody>
      </p:sp>
      <p:pic>
        <p:nvPicPr>
          <p:cNvPr id="7" name="Content Placeholder 6" descr="A graph of different colored bars&#10;&#10;Description automatically generated">
            <a:extLst>
              <a:ext uri="{FF2B5EF4-FFF2-40B4-BE49-F238E27FC236}">
                <a16:creationId xmlns:a16="http://schemas.microsoft.com/office/drawing/2014/main" id="{B105B222-E048-2F86-C281-140FBE7F86F8}"/>
              </a:ext>
            </a:extLst>
          </p:cNvPr>
          <p:cNvPicPr>
            <a:picLocks noGrp="1" noChangeAspect="1"/>
          </p:cNvPicPr>
          <p:nvPr>
            <p:ph idx="1"/>
          </p:nvPr>
        </p:nvPicPr>
        <p:blipFill>
          <a:blip r:embed="rId2"/>
          <a:stretch>
            <a:fillRect/>
          </a:stretch>
        </p:blipFill>
        <p:spPr>
          <a:xfrm>
            <a:off x="1324078" y="1590739"/>
            <a:ext cx="7428035" cy="5204325"/>
          </a:xfrm>
        </p:spPr>
      </p:pic>
      <p:sp>
        <p:nvSpPr>
          <p:cNvPr id="9" name="TextBox 8">
            <a:extLst>
              <a:ext uri="{FF2B5EF4-FFF2-40B4-BE49-F238E27FC236}">
                <a16:creationId xmlns:a16="http://schemas.microsoft.com/office/drawing/2014/main" id="{FB3A5A49-AE04-14FB-9DBC-72FA9645E133}"/>
              </a:ext>
            </a:extLst>
          </p:cNvPr>
          <p:cNvSpPr txBox="1"/>
          <p:nvPr/>
        </p:nvSpPr>
        <p:spPr>
          <a:xfrm>
            <a:off x="9903279" y="2457450"/>
            <a:ext cx="1551214" cy="3139321"/>
          </a:xfrm>
          <a:prstGeom prst="rect">
            <a:avLst/>
          </a:prstGeom>
          <a:noFill/>
        </p:spPr>
        <p:txBody>
          <a:bodyPr wrap="square" rtlCol="0">
            <a:spAutoFit/>
          </a:bodyPr>
          <a:lstStyle/>
          <a:p>
            <a:r>
              <a:rPr lang="en-US" b="1" u="sng" dirty="0"/>
              <a:t>Conclusion</a:t>
            </a:r>
            <a:r>
              <a:rPr lang="en-US" b="1" dirty="0"/>
              <a:t>:  </a:t>
            </a:r>
            <a:r>
              <a:rPr lang="en-US" dirty="0"/>
              <a:t>With increasing loan amount, loans are defaulting more in case of lower income group customers</a:t>
            </a:r>
          </a:p>
          <a:p>
            <a:endParaRPr lang="en-US" dirty="0"/>
          </a:p>
        </p:txBody>
      </p:sp>
    </p:spTree>
    <p:extLst>
      <p:ext uri="{BB962C8B-B14F-4D97-AF65-F5344CB8AC3E}">
        <p14:creationId xmlns:p14="http://schemas.microsoft.com/office/powerpoint/2010/main" val="47546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11133940" cy="1033669"/>
          </a:xfrm>
        </p:spPr>
        <p:txBody>
          <a:bodyPr>
            <a:normAutofit/>
          </a:bodyPr>
          <a:lstStyle/>
          <a:p>
            <a:r>
              <a:rPr lang="en-US" sz="3200" dirty="0">
                <a:solidFill>
                  <a:srgbClr val="FFFFFF"/>
                </a:solidFill>
              </a:rPr>
              <a:t>Analysis of Defaulters based on Loan Amount and Grade</a:t>
            </a:r>
          </a:p>
        </p:txBody>
      </p:sp>
      <p:pic>
        <p:nvPicPr>
          <p:cNvPr id="6" name="Content Placeholder 5" descr="A graph of colorful lines&#10;&#10;Description automatically generated with medium confidence">
            <a:extLst>
              <a:ext uri="{FF2B5EF4-FFF2-40B4-BE49-F238E27FC236}">
                <a16:creationId xmlns:a16="http://schemas.microsoft.com/office/drawing/2014/main" id="{5A9A12B2-05ED-0BD2-A511-193A1E4B4AF4}"/>
              </a:ext>
            </a:extLst>
          </p:cNvPr>
          <p:cNvPicPr>
            <a:picLocks noGrp="1" noChangeAspect="1"/>
          </p:cNvPicPr>
          <p:nvPr>
            <p:ph idx="1"/>
          </p:nvPr>
        </p:nvPicPr>
        <p:blipFill>
          <a:blip r:embed="rId2"/>
          <a:stretch>
            <a:fillRect/>
          </a:stretch>
        </p:blipFill>
        <p:spPr>
          <a:xfrm>
            <a:off x="459346" y="1796121"/>
            <a:ext cx="9257014" cy="4863190"/>
          </a:xfrm>
        </p:spPr>
      </p:pic>
      <p:sp>
        <p:nvSpPr>
          <p:cNvPr id="9" name="TextBox 8">
            <a:extLst>
              <a:ext uri="{FF2B5EF4-FFF2-40B4-BE49-F238E27FC236}">
                <a16:creationId xmlns:a16="http://schemas.microsoft.com/office/drawing/2014/main" id="{DA8523B5-AD46-E51F-2E25-21F9C0BCFC99}"/>
              </a:ext>
            </a:extLst>
          </p:cNvPr>
          <p:cNvSpPr txBox="1"/>
          <p:nvPr/>
        </p:nvSpPr>
        <p:spPr>
          <a:xfrm>
            <a:off x="10153648" y="2288287"/>
            <a:ext cx="1396668" cy="3416320"/>
          </a:xfrm>
          <a:prstGeom prst="rect">
            <a:avLst/>
          </a:prstGeom>
          <a:noFill/>
        </p:spPr>
        <p:txBody>
          <a:bodyPr wrap="square" rtlCol="0">
            <a:spAutoFit/>
          </a:bodyPr>
          <a:lstStyle/>
          <a:p>
            <a:r>
              <a:rPr lang="en-US" b="1" u="sng" dirty="0"/>
              <a:t>Conclusion</a:t>
            </a:r>
            <a:r>
              <a:rPr lang="en-US" b="1" dirty="0"/>
              <a:t>:  </a:t>
            </a:r>
            <a:r>
              <a:rPr lang="en-US" dirty="0"/>
              <a:t>For lower annual income group, loans are defaulting more in-case of poor grade</a:t>
            </a:r>
          </a:p>
          <a:p>
            <a:r>
              <a:rPr lang="en-US" dirty="0"/>
              <a:t>customers</a:t>
            </a:r>
          </a:p>
          <a:p>
            <a:endParaRPr lang="en-US" dirty="0"/>
          </a:p>
        </p:txBody>
      </p:sp>
    </p:spTree>
    <p:extLst>
      <p:ext uri="{BB962C8B-B14F-4D97-AF65-F5344CB8AC3E}">
        <p14:creationId xmlns:p14="http://schemas.microsoft.com/office/powerpoint/2010/main" val="170802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5066" y="2564444"/>
            <a:ext cx="3038656"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Correlation of continuous variables</a:t>
            </a:r>
          </a:p>
        </p:txBody>
      </p:sp>
      <p:pic>
        <p:nvPicPr>
          <p:cNvPr id="20" name="Content Placeholder 19" descr="A screenshot of a graph&#10;&#10;Description automatically generated">
            <a:extLst>
              <a:ext uri="{FF2B5EF4-FFF2-40B4-BE49-F238E27FC236}">
                <a16:creationId xmlns:a16="http://schemas.microsoft.com/office/drawing/2014/main" id="{BCA98370-59DF-68B5-4E55-2A4AF42281D6}"/>
              </a:ext>
            </a:extLst>
          </p:cNvPr>
          <p:cNvPicPr>
            <a:picLocks noGrp="1" noChangeAspect="1"/>
          </p:cNvPicPr>
          <p:nvPr>
            <p:ph idx="1"/>
          </p:nvPr>
        </p:nvPicPr>
        <p:blipFill>
          <a:blip r:embed="rId3"/>
          <a:stretch>
            <a:fillRect/>
          </a:stretch>
        </p:blipFill>
        <p:spPr>
          <a:xfrm>
            <a:off x="4870988" y="399"/>
            <a:ext cx="6452527" cy="6799324"/>
          </a:xfrm>
        </p:spPr>
      </p:pic>
    </p:spTree>
    <p:extLst>
      <p:ext uri="{BB962C8B-B14F-4D97-AF65-F5344CB8AC3E}">
        <p14:creationId xmlns:p14="http://schemas.microsoft.com/office/powerpoint/2010/main" val="1179618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10730821" cy="1033669"/>
          </a:xfrm>
        </p:spPr>
        <p:txBody>
          <a:bodyPr>
            <a:normAutofit/>
          </a:bodyPr>
          <a:lstStyle/>
          <a:p>
            <a:r>
              <a:rPr lang="en-US" sz="3200" dirty="0">
                <a:solidFill>
                  <a:srgbClr val="FFFFFF"/>
                </a:solidFill>
              </a:rPr>
              <a:t>Conclusion</a:t>
            </a:r>
          </a:p>
        </p:txBody>
      </p:sp>
      <p:sp>
        <p:nvSpPr>
          <p:cNvPr id="4" name="Content Placeholder 3">
            <a:extLst>
              <a:ext uri="{FF2B5EF4-FFF2-40B4-BE49-F238E27FC236}">
                <a16:creationId xmlns:a16="http://schemas.microsoft.com/office/drawing/2014/main" id="{C18247F7-D149-1D49-0B4C-94BEDC2F38EB}"/>
              </a:ext>
            </a:extLst>
          </p:cNvPr>
          <p:cNvSpPr>
            <a:spLocks noGrp="1"/>
          </p:cNvSpPr>
          <p:nvPr>
            <p:ph idx="1"/>
          </p:nvPr>
        </p:nvSpPr>
        <p:spPr/>
        <p:txBody>
          <a:bodyPr>
            <a:normAutofit lnSpcReduction="10000"/>
          </a:bodyPr>
          <a:lstStyle/>
          <a:p>
            <a:r>
              <a:rPr lang="en-US" sz="2000" dirty="0"/>
              <a:t>With increasing interest rate loans are defaulting more in case of lower income group customers</a:t>
            </a:r>
          </a:p>
          <a:p>
            <a:r>
              <a:rPr lang="en-US" sz="2000" dirty="0"/>
              <a:t>For higher interest rate, defaulter percentage is increasing in all the loam amount group</a:t>
            </a:r>
          </a:p>
          <a:p>
            <a:r>
              <a:rPr lang="en-US" sz="2000" dirty="0"/>
              <a:t>With increasing loan amount, loans are defaulting more in case of lower income group customers</a:t>
            </a:r>
          </a:p>
          <a:p>
            <a:r>
              <a:rPr lang="en-US" sz="2000" dirty="0"/>
              <a:t>For lower annual income group, loans are defaulting more in-case of poor grade customers</a:t>
            </a:r>
          </a:p>
          <a:p>
            <a:r>
              <a:rPr lang="en-US" sz="2000" dirty="0"/>
              <a:t>With descending Grade rank, “Other” type of home ownership are defaulting more</a:t>
            </a:r>
          </a:p>
          <a:p>
            <a:r>
              <a:rPr lang="en-US" sz="2000" dirty="0"/>
              <a:t>Driving factors behind loan defaults are: Lower annual income, high loan amount, high interest rate, poor grade of customer, long term plan, higher revolving line utilization</a:t>
            </a:r>
          </a:p>
          <a:p>
            <a:pPr marL="0" indent="0">
              <a:buNone/>
            </a:pPr>
            <a:endParaRPr lang="en-US" sz="2000" dirty="0"/>
          </a:p>
          <a:p>
            <a:pPr marL="0" indent="0">
              <a:buNone/>
            </a:pPr>
            <a:r>
              <a:rPr lang="en-US" sz="2000" b="1" u="sng" dirty="0"/>
              <a:t>Heatmap Correlation</a:t>
            </a:r>
            <a:r>
              <a:rPr lang="en-US" sz="2000" b="1" dirty="0"/>
              <a:t>: </a:t>
            </a:r>
          </a:p>
          <a:p>
            <a:r>
              <a:rPr lang="en-US" sz="2000" dirty="0"/>
              <a:t>Defaulters are negatively correlated with annual income and positively correlated with other attributes</a:t>
            </a:r>
          </a:p>
          <a:p>
            <a:r>
              <a:rPr lang="en-US" sz="2000" dirty="0"/>
              <a:t>Defaulters are highly correlated with Interest Rate, Term, Grade</a:t>
            </a:r>
          </a:p>
        </p:txBody>
      </p:sp>
    </p:spTree>
    <p:extLst>
      <p:ext uri="{BB962C8B-B14F-4D97-AF65-F5344CB8AC3E}">
        <p14:creationId xmlns:p14="http://schemas.microsoft.com/office/powerpoint/2010/main" val="544498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10730821" cy="1033669"/>
          </a:xfrm>
        </p:spPr>
        <p:txBody>
          <a:bodyPr>
            <a:normAutofit/>
          </a:bodyPr>
          <a:lstStyle/>
          <a:p>
            <a:r>
              <a:rPr lang="en-US" sz="3200" dirty="0">
                <a:solidFill>
                  <a:srgbClr val="FFFFFF"/>
                </a:solidFill>
              </a:rPr>
              <a:t>Recommendations:</a:t>
            </a:r>
          </a:p>
        </p:txBody>
      </p:sp>
      <p:sp>
        <p:nvSpPr>
          <p:cNvPr id="4" name="Content Placeholder 3">
            <a:extLst>
              <a:ext uri="{FF2B5EF4-FFF2-40B4-BE49-F238E27FC236}">
                <a16:creationId xmlns:a16="http://schemas.microsoft.com/office/drawing/2014/main" id="{C18247F7-D149-1D49-0B4C-94BEDC2F38EB}"/>
              </a:ext>
            </a:extLst>
          </p:cNvPr>
          <p:cNvSpPr>
            <a:spLocks noGrp="1"/>
          </p:cNvSpPr>
          <p:nvPr>
            <p:ph idx="1"/>
          </p:nvPr>
        </p:nvSpPr>
        <p:spPr/>
        <p:txBody>
          <a:bodyPr>
            <a:normAutofit/>
          </a:bodyPr>
          <a:lstStyle/>
          <a:p>
            <a:r>
              <a:rPr lang="en-US" sz="2000" dirty="0"/>
              <a:t>For lower annual income group with bad grade rank reduce the loan amount as increasing percentage will not help in defaulter percentage reduction.</a:t>
            </a:r>
          </a:p>
          <a:p>
            <a:r>
              <a:rPr lang="en-US" sz="2000" dirty="0"/>
              <a:t>Higher loan amount should be approved for higher income salary group having good grade rank.</a:t>
            </a:r>
          </a:p>
          <a:p>
            <a:r>
              <a:rPr lang="en-US" sz="2000" dirty="0"/>
              <a:t>Keep loan term lesser as there is more chances of loans getting defaulted for long terms. </a:t>
            </a:r>
          </a:p>
          <a:p>
            <a:r>
              <a:rPr lang="en-US" sz="2000" dirty="0"/>
              <a:t>Driving factors behind loan defaults are: Lower annual income, high loan amount, high interest rate, poor letter of credit loan grade of customer, long term plan, higher revolving line utilization ask correct data from customer and analyze before loan approval to keep business in profit.</a:t>
            </a:r>
          </a:p>
          <a:p>
            <a:endParaRPr lang="en-US" sz="2000" dirty="0"/>
          </a:p>
          <a:p>
            <a:endParaRPr lang="en-US" sz="2000" dirty="0"/>
          </a:p>
          <a:p>
            <a:endParaRPr lang="en-US" sz="2000" dirty="0"/>
          </a:p>
        </p:txBody>
      </p:sp>
    </p:spTree>
    <p:extLst>
      <p:ext uri="{BB962C8B-B14F-4D97-AF65-F5344CB8AC3E}">
        <p14:creationId xmlns:p14="http://schemas.microsoft.com/office/powerpoint/2010/main" val="312440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Analysis Approach</a:t>
            </a:r>
          </a:p>
        </p:txBody>
      </p:sp>
      <p:sp>
        <p:nvSpPr>
          <p:cNvPr id="3" name="Content Placeholder 2">
            <a:extLst>
              <a:ext uri="{FF2B5EF4-FFF2-40B4-BE49-F238E27FC236}">
                <a16:creationId xmlns:a16="http://schemas.microsoft.com/office/drawing/2014/main" id="{8C8D1DD8-0BE1-04AB-6E10-9991720B4A95}"/>
              </a:ext>
            </a:extLst>
          </p:cNvPr>
          <p:cNvSpPr>
            <a:spLocks noGrp="1"/>
          </p:cNvSpPr>
          <p:nvPr>
            <p:ph idx="1"/>
          </p:nvPr>
        </p:nvSpPr>
        <p:spPr>
          <a:xfrm>
            <a:off x="4810259" y="649480"/>
            <a:ext cx="6555347" cy="5546047"/>
          </a:xfrm>
        </p:spPr>
        <p:txBody>
          <a:bodyPr anchor="ctr">
            <a:normAutofit/>
          </a:bodyPr>
          <a:lstStyle/>
          <a:p>
            <a:r>
              <a:rPr lang="en-US" sz="2000" dirty="0"/>
              <a:t>Data Understanding</a:t>
            </a:r>
          </a:p>
          <a:p>
            <a:r>
              <a:rPr lang="en-US" sz="2000" dirty="0"/>
              <a:t>Data Cleaning and Manipulation</a:t>
            </a:r>
          </a:p>
          <a:p>
            <a:r>
              <a:rPr lang="en-US" sz="2000" dirty="0"/>
              <a:t>Univariate &amp; Segmented Univariate Analysis</a:t>
            </a:r>
          </a:p>
          <a:p>
            <a:r>
              <a:rPr lang="en-US" sz="2000" dirty="0"/>
              <a:t>Bivariate Analysis </a:t>
            </a:r>
          </a:p>
          <a:p>
            <a:r>
              <a:rPr lang="en-US" sz="2000" dirty="0"/>
              <a:t>Heatmap understanding</a:t>
            </a:r>
          </a:p>
          <a:p>
            <a:r>
              <a:rPr lang="en-US" sz="2000" dirty="0"/>
              <a:t>Conclusion</a:t>
            </a:r>
          </a:p>
          <a:p>
            <a:r>
              <a:rPr lang="en-US" sz="2000" dirty="0"/>
              <a:t>Recommendations</a:t>
            </a:r>
          </a:p>
        </p:txBody>
      </p:sp>
    </p:spTree>
    <p:extLst>
      <p:ext uri="{BB962C8B-B14F-4D97-AF65-F5344CB8AC3E}">
        <p14:creationId xmlns:p14="http://schemas.microsoft.com/office/powerpoint/2010/main" val="46309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Data Understanding</a:t>
            </a:r>
          </a:p>
        </p:txBody>
      </p:sp>
      <p:sp>
        <p:nvSpPr>
          <p:cNvPr id="18"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785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9895951" cy="1033669"/>
          </a:xfrm>
        </p:spPr>
        <p:txBody>
          <a:bodyPr>
            <a:normAutofit/>
          </a:bodyPr>
          <a:lstStyle/>
          <a:p>
            <a:r>
              <a:rPr lang="en-US" sz="3200" dirty="0">
                <a:solidFill>
                  <a:srgbClr val="FFFFFF"/>
                </a:solidFill>
              </a:rPr>
              <a:t>Default Rate is nearly 14%</a:t>
            </a:r>
          </a:p>
        </p:txBody>
      </p:sp>
      <p:pic>
        <p:nvPicPr>
          <p:cNvPr id="18" name="Content Placeholder 17" descr="A blue and white graph&#10;&#10;Description automatically generated">
            <a:extLst>
              <a:ext uri="{FF2B5EF4-FFF2-40B4-BE49-F238E27FC236}">
                <a16:creationId xmlns:a16="http://schemas.microsoft.com/office/drawing/2014/main" id="{FF120067-7697-1B28-54EF-0D9FAEE003CB}"/>
              </a:ext>
            </a:extLst>
          </p:cNvPr>
          <p:cNvPicPr>
            <a:picLocks noGrp="1" noChangeAspect="1"/>
          </p:cNvPicPr>
          <p:nvPr>
            <p:ph idx="1"/>
          </p:nvPr>
        </p:nvPicPr>
        <p:blipFill>
          <a:blip r:embed="rId2"/>
          <a:stretch>
            <a:fillRect/>
          </a:stretch>
        </p:blipFill>
        <p:spPr>
          <a:xfrm>
            <a:off x="2929660" y="1712608"/>
            <a:ext cx="6332676" cy="4754767"/>
          </a:xfrm>
        </p:spPr>
      </p:pic>
    </p:spTree>
    <p:extLst>
      <p:ext uri="{BB962C8B-B14F-4D97-AF65-F5344CB8AC3E}">
        <p14:creationId xmlns:p14="http://schemas.microsoft.com/office/powerpoint/2010/main" val="305874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10672006" cy="1033669"/>
          </a:xfrm>
        </p:spPr>
        <p:txBody>
          <a:bodyPr>
            <a:noAutofit/>
          </a:bodyPr>
          <a:lstStyle/>
          <a:p>
            <a:r>
              <a:rPr lang="en-US" sz="3200" dirty="0">
                <a:solidFill>
                  <a:srgbClr val="FFFFFF"/>
                </a:solidFill>
              </a:rPr>
              <a:t>Time frame of the data “2007-2011”</a:t>
            </a:r>
          </a:p>
        </p:txBody>
      </p:sp>
      <p:pic>
        <p:nvPicPr>
          <p:cNvPr id="20" name="Content Placeholder 19" descr="A graph of a number of blue and orange bars&#10;&#10;Description automatically generated">
            <a:extLst>
              <a:ext uri="{FF2B5EF4-FFF2-40B4-BE49-F238E27FC236}">
                <a16:creationId xmlns:a16="http://schemas.microsoft.com/office/drawing/2014/main" id="{F8387C61-7D3D-9258-C08E-D7354AB6D515}"/>
              </a:ext>
            </a:extLst>
          </p:cNvPr>
          <p:cNvPicPr>
            <a:picLocks noGrp="1" noChangeAspect="1"/>
          </p:cNvPicPr>
          <p:nvPr>
            <p:ph idx="1"/>
          </p:nvPr>
        </p:nvPicPr>
        <p:blipFill>
          <a:blip r:embed="rId2"/>
          <a:stretch>
            <a:fillRect/>
          </a:stretch>
        </p:blipFill>
        <p:spPr>
          <a:xfrm>
            <a:off x="2566827" y="1733157"/>
            <a:ext cx="7058346" cy="4954417"/>
          </a:xfrm>
        </p:spPr>
      </p:pic>
    </p:spTree>
    <p:extLst>
      <p:ext uri="{BB962C8B-B14F-4D97-AF65-F5344CB8AC3E}">
        <p14:creationId xmlns:p14="http://schemas.microsoft.com/office/powerpoint/2010/main" val="80213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9895951" cy="1033669"/>
          </a:xfrm>
        </p:spPr>
        <p:txBody>
          <a:bodyPr>
            <a:normAutofit/>
          </a:bodyPr>
          <a:lstStyle/>
          <a:p>
            <a:r>
              <a:rPr lang="en-US" sz="3600" dirty="0">
                <a:solidFill>
                  <a:srgbClr val="FFFFFF"/>
                </a:solidFill>
              </a:rPr>
              <a:t>73% of Loan term is of 36 months </a:t>
            </a:r>
          </a:p>
        </p:txBody>
      </p:sp>
      <p:pic>
        <p:nvPicPr>
          <p:cNvPr id="19" name="Content Placeholder 18" descr="A graph of a loan term&#10;&#10;Description automatically generated">
            <a:extLst>
              <a:ext uri="{FF2B5EF4-FFF2-40B4-BE49-F238E27FC236}">
                <a16:creationId xmlns:a16="http://schemas.microsoft.com/office/drawing/2014/main" id="{74BEFFA8-AD78-D46C-1113-FF31F987FB16}"/>
              </a:ext>
            </a:extLst>
          </p:cNvPr>
          <p:cNvPicPr>
            <a:picLocks noGrp="1" noChangeAspect="1"/>
          </p:cNvPicPr>
          <p:nvPr>
            <p:ph idx="1"/>
          </p:nvPr>
        </p:nvPicPr>
        <p:blipFill>
          <a:blip r:embed="rId3"/>
          <a:stretch>
            <a:fillRect/>
          </a:stretch>
        </p:blipFill>
        <p:spPr>
          <a:xfrm>
            <a:off x="2311685" y="1702062"/>
            <a:ext cx="7131993" cy="5037041"/>
          </a:xfrm>
        </p:spPr>
      </p:pic>
    </p:spTree>
    <p:extLst>
      <p:ext uri="{BB962C8B-B14F-4D97-AF65-F5344CB8AC3E}">
        <p14:creationId xmlns:p14="http://schemas.microsoft.com/office/powerpoint/2010/main" val="404637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9895951" cy="1033669"/>
          </a:xfrm>
        </p:spPr>
        <p:txBody>
          <a:bodyPr>
            <a:normAutofit/>
          </a:bodyPr>
          <a:lstStyle/>
          <a:p>
            <a:r>
              <a:rPr lang="en-US" sz="3600" dirty="0">
                <a:solidFill>
                  <a:srgbClr val="FFFFFF"/>
                </a:solidFill>
              </a:rPr>
              <a:t>48% of loan were taken for Debt Consolidation</a:t>
            </a:r>
          </a:p>
        </p:txBody>
      </p:sp>
      <p:pic>
        <p:nvPicPr>
          <p:cNvPr id="21" name="Content Placeholder 20" descr="A graph of a loan&#10;&#10;Description automatically generated with medium confidence">
            <a:extLst>
              <a:ext uri="{FF2B5EF4-FFF2-40B4-BE49-F238E27FC236}">
                <a16:creationId xmlns:a16="http://schemas.microsoft.com/office/drawing/2014/main" id="{144B7E8B-43FB-838E-5DA9-AC3D0D2B382F}"/>
              </a:ext>
            </a:extLst>
          </p:cNvPr>
          <p:cNvPicPr>
            <a:picLocks noGrp="1" noChangeAspect="1"/>
          </p:cNvPicPr>
          <p:nvPr>
            <p:ph idx="1"/>
          </p:nvPr>
        </p:nvPicPr>
        <p:blipFill>
          <a:blip r:embed="rId2"/>
          <a:stretch>
            <a:fillRect/>
          </a:stretch>
        </p:blipFill>
        <p:spPr>
          <a:xfrm>
            <a:off x="2524545" y="1710461"/>
            <a:ext cx="7142906" cy="5021128"/>
          </a:xfrm>
        </p:spPr>
      </p:pic>
    </p:spTree>
    <p:extLst>
      <p:ext uri="{BB962C8B-B14F-4D97-AF65-F5344CB8AC3E}">
        <p14:creationId xmlns:p14="http://schemas.microsoft.com/office/powerpoint/2010/main" val="26778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9927F-5D3D-69A0-A680-3691BB7C5ADD}"/>
              </a:ext>
            </a:extLst>
          </p:cNvPr>
          <p:cNvSpPr>
            <a:spLocks noGrp="1"/>
          </p:cNvSpPr>
          <p:nvPr>
            <p:ph type="title"/>
          </p:nvPr>
        </p:nvSpPr>
        <p:spPr>
          <a:xfrm>
            <a:off x="459346" y="278535"/>
            <a:ext cx="11152415" cy="1033669"/>
          </a:xfrm>
        </p:spPr>
        <p:txBody>
          <a:bodyPr>
            <a:normAutofit/>
          </a:bodyPr>
          <a:lstStyle/>
          <a:p>
            <a:r>
              <a:rPr lang="en-US" sz="3200" dirty="0">
                <a:solidFill>
                  <a:srgbClr val="FFFFFF"/>
                </a:solidFill>
              </a:rPr>
              <a:t>Loan percentage decreases as Grade decreases</a:t>
            </a:r>
          </a:p>
        </p:txBody>
      </p:sp>
      <p:pic>
        <p:nvPicPr>
          <p:cNvPr id="23" name="Content Placeholder 22" descr="A graph of a bar graph&#10;&#10;Description automatically generated with medium confidence">
            <a:extLst>
              <a:ext uri="{FF2B5EF4-FFF2-40B4-BE49-F238E27FC236}">
                <a16:creationId xmlns:a16="http://schemas.microsoft.com/office/drawing/2014/main" id="{457CCE71-EF92-B287-D3C6-563064941A28}"/>
              </a:ext>
            </a:extLst>
          </p:cNvPr>
          <p:cNvPicPr>
            <a:picLocks noGrp="1" noChangeAspect="1"/>
          </p:cNvPicPr>
          <p:nvPr>
            <p:ph idx="1"/>
          </p:nvPr>
        </p:nvPicPr>
        <p:blipFill>
          <a:blip r:embed="rId2"/>
          <a:stretch>
            <a:fillRect/>
          </a:stretch>
        </p:blipFill>
        <p:spPr>
          <a:xfrm>
            <a:off x="2602622" y="1667841"/>
            <a:ext cx="6986751" cy="5190159"/>
          </a:xfrm>
        </p:spPr>
      </p:pic>
    </p:spTree>
    <p:extLst>
      <p:ext uri="{BB962C8B-B14F-4D97-AF65-F5344CB8AC3E}">
        <p14:creationId xmlns:p14="http://schemas.microsoft.com/office/powerpoint/2010/main" val="4182609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3491</TotalTime>
  <Words>695</Words>
  <Application>Microsoft Macintosh PowerPoint</Application>
  <PresentationFormat>Widescreen</PresentationFormat>
  <Paragraphs>72</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Lending Club Case Study</vt:lpstr>
      <vt:lpstr>Problem Statement</vt:lpstr>
      <vt:lpstr>Analysis Approach</vt:lpstr>
      <vt:lpstr>Data Understanding</vt:lpstr>
      <vt:lpstr>Default Rate is nearly 14%</vt:lpstr>
      <vt:lpstr>Time frame of the data “2007-2011”</vt:lpstr>
      <vt:lpstr>73% of Loan term is of 36 months </vt:lpstr>
      <vt:lpstr>48% of loan were taken for Debt Consolidation</vt:lpstr>
      <vt:lpstr>Loan percentage decreases as Grade decreases</vt:lpstr>
      <vt:lpstr>Conclusion</vt:lpstr>
      <vt:lpstr>Univariate &amp; Segmented Univariate Analysis</vt:lpstr>
      <vt:lpstr>Defaulters % is ‘–’ vely correlated with Loan Grade </vt:lpstr>
      <vt:lpstr>26% customer with purpose “small business” are Defaulters</vt:lpstr>
      <vt:lpstr>% Defaulter decreasing with Customer Annual Income</vt:lpstr>
      <vt:lpstr>Loans with higher interest rate are more likely to default</vt:lpstr>
      <vt:lpstr>% Defaulters is increasing with Loan Amount</vt:lpstr>
      <vt:lpstr>Conclusion</vt:lpstr>
      <vt:lpstr>Bivariate Analysis Result</vt:lpstr>
      <vt:lpstr>Analysis of Defaulters based on Interest Rate and Annual Income</vt:lpstr>
      <vt:lpstr>Analysis of Defaulters based on Loan Amount and Interest Rate</vt:lpstr>
      <vt:lpstr>Analysis of Defaulters based on Loan Amount and Annual Income</vt:lpstr>
      <vt:lpstr>Analysis of Defaulters based on Loan Amount and Grade</vt:lpstr>
      <vt:lpstr>Correlation of continuous variables</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Reema.Rani</dc:creator>
  <cp:lastModifiedBy>Reema.Rani</cp:lastModifiedBy>
  <cp:revision>19</cp:revision>
  <dcterms:created xsi:type="dcterms:W3CDTF">2023-09-04T06:51:18Z</dcterms:created>
  <dcterms:modified xsi:type="dcterms:W3CDTF">2023-09-06T17:09:27Z</dcterms:modified>
</cp:coreProperties>
</file>