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0" r:id="rId5"/>
    <p:sldId id="259" r:id="rId6"/>
    <p:sldId id="264" r:id="rId7"/>
    <p:sldId id="263" r:id="rId8"/>
    <p:sldId id="260" r:id="rId9"/>
    <p:sldId id="261" r:id="rId10"/>
    <p:sldId id="273" r:id="rId11"/>
    <p:sldId id="274" r:id="rId12"/>
    <p:sldId id="277" r:id="rId13"/>
    <p:sldId id="265" r:id="rId14"/>
    <p:sldId id="279" r:id="rId15"/>
    <p:sldId id="268" r:id="rId16"/>
    <p:sldId id="267" r:id="rId17"/>
    <p:sldId id="262" r:id="rId18"/>
    <p:sldId id="276" r:id="rId19"/>
    <p:sldId id="269" r:id="rId20"/>
    <p:sldId id="281" r:id="rId21"/>
    <p:sldId id="280" r:id="rId22"/>
    <p:sldId id="285" r:id="rId23"/>
    <p:sldId id="283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6312"/>
  </p:normalViewPr>
  <p:slideViewPr>
    <p:cSldViewPr snapToGrid="0">
      <p:cViewPr varScale="1">
        <p:scale>
          <a:sx n="124" d="100"/>
          <a:sy n="124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341F8-4281-7547-87CF-A26DA0C6969C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746E4-6D84-914A-90E0-BD2DD14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or bar hue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746E4-6D84-914A-90E0-BD2DD145F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with lower interest rate  to lower income group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746E4-6D84-914A-90E0-BD2DD145F6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EA3A-1959-CE3E-ADEA-01AEC5E22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B645F-57D4-8FA3-F5FF-0DB9BE0F1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1F11-B00F-2083-3F41-E6AE721D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F715-2B17-3505-7736-07B4ABC8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89EB-10B0-092D-533B-7D762322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EC84-1E2F-A7BA-84A0-0A687194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EFB8-8AB3-E0B5-906F-F4B6C0FF7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6B42-7529-07F8-8223-807D158D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932F-C1A8-E409-991F-9779883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ACE0-F043-6B4D-60DB-AAD02045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9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6E310-830B-51A9-FD2F-479F4E828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04883-717D-AC90-CBAC-2DACB640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CE35-B133-10A0-CE09-165547F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4A4B-A84D-172A-D325-3A7D9406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79937-6B6F-A5CE-4310-CA1AAE4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7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CE0-6D2A-6618-7AD6-43CE2711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CDCD-9CB0-6767-B2E5-0283F7F3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B5A9-9383-11E0-0218-B0F4554B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9526-D90B-5627-ED5E-7122333A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0550-2F39-9254-E27E-F36D5335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D5A2-A5CA-0468-56EA-31ECF112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E9B63-448D-222D-B935-5EC41593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806E-4374-5AC8-C90F-885C61D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0822-1EE4-FC63-72F2-F0D26604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6340-4F6E-D6CC-3395-338AF8AC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2976-D0AE-15A3-7760-8AC489E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999-7329-7FDF-0209-DBB65E79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57E3-8F64-60C8-075C-54BF24DE5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66B8-26F2-4A16-0390-23711414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3DEB-B89B-248B-A6FC-471CAEAE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3EEC-B18D-4E09-6E2E-7FB47D32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FFF4-0891-198A-D5BE-69FC582E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52AF-377D-BDDF-F20D-F1140409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4CD95-63B9-829D-43E0-6B02B6B94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9584F-0103-9988-4B4D-EA3005E3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D8150-C9F9-BC49-6234-58BB8A1BE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CA8FF-6960-0C82-352D-EC533FC2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8409B-26EC-05D2-22CB-3466E6C6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4A2F-B710-511C-A140-0C455AAC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88C-D33F-4312-C968-2C93CA21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8D390-7066-3E97-10D5-213FA15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E23C2-AE59-642E-CBE9-88C23602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549FA-3634-2492-0118-9F302AA8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A8F0F-383E-CF5A-15A0-F88AE041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0F448-A476-79E1-66F1-C21B156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23CE1-B0A4-3DD8-E749-4FB75101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33F5-DCAE-ECE3-5EE4-26CB8C9A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89A7-FA7C-D31D-9A76-B9DDA9C5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63E3-EFA8-1F5A-1C1D-4FF3349DE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A971-C571-1B88-961E-0A5D0FF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5FC9-E9B5-2570-3395-A2031B2C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A77E9-E749-7B9D-DF5B-178A1146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6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9E9D-4023-3FFE-DEE4-8EFAED99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6666D-2810-8484-4037-A42E8DAD7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E769-D127-51E3-BC85-8042F1F2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53F1-B968-B832-4B1F-52EFB087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CC6E-9F61-1484-7D32-DAC872C6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37E1C-A77C-2981-3BA0-F05A7414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6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79F4C-0832-90E8-31E3-D0F967FE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532B-10AB-D68C-1EE5-983C5C08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25104-D3DA-2FC2-B476-150CA2610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CA8C-0360-2449-B0A3-E6111D246F32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2459-4610-27E5-5067-B8033933B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33C-4461-0A68-F353-B00C74010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10E0-1E1F-2644-9CF3-17519D58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1BFB0-984A-C6A8-4F74-2B34958E3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4AD99-C122-91BE-AEC0-DCAFB5643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7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730821" cy="10336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50103-5E74-FF95-71E7-1137D578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Based on the data understanding below points can be concluded</a:t>
            </a:r>
          </a:p>
          <a:p>
            <a:r>
              <a:rPr lang="en-US" sz="2000" dirty="0"/>
              <a:t>Overall Default Rate of given loan data is 14%</a:t>
            </a:r>
          </a:p>
          <a:p>
            <a:r>
              <a:rPr lang="en-US" sz="2000" dirty="0"/>
              <a:t>Timeframe of given loan data is “2007-2011”</a:t>
            </a:r>
          </a:p>
          <a:p>
            <a:r>
              <a:rPr lang="en-US" sz="2000" dirty="0"/>
              <a:t>73% of loans are approved for 36 months term</a:t>
            </a:r>
          </a:p>
          <a:p>
            <a:r>
              <a:rPr lang="en-US" sz="2000" dirty="0"/>
              <a:t>There are different types of loan purpose given, in which 48% is of “Debt Consolidation” </a:t>
            </a:r>
          </a:p>
          <a:p>
            <a:r>
              <a:rPr lang="en-US" sz="2000" dirty="0"/>
              <a:t>Number of loans is directly proportional to Customer Grade</a:t>
            </a:r>
          </a:p>
        </p:txBody>
      </p:sp>
    </p:spTree>
    <p:extLst>
      <p:ext uri="{BB962C8B-B14F-4D97-AF65-F5344CB8AC3E}">
        <p14:creationId xmlns:p14="http://schemas.microsoft.com/office/powerpoint/2010/main" val="114711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&amp; Segmented Univariate Analysis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4" y="278535"/>
            <a:ext cx="11129903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Defaulters % is ‘–’ </a:t>
            </a:r>
            <a:r>
              <a:rPr lang="en-US" sz="3200" dirty="0" err="1">
                <a:solidFill>
                  <a:srgbClr val="FFFFFF"/>
                </a:solidFill>
              </a:rPr>
              <a:t>vely</a:t>
            </a:r>
            <a:r>
              <a:rPr lang="en-US" sz="3200" dirty="0">
                <a:solidFill>
                  <a:srgbClr val="FFFFFF"/>
                </a:solidFill>
              </a:rPr>
              <a:t> correlated with Loan Grade 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32358CD-F544-790C-F8FA-4C011680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17" y="1869276"/>
            <a:ext cx="59758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0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4" y="278535"/>
            <a:ext cx="11129903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26% customer with purpose “small business” are Defaulters</a:t>
            </a:r>
          </a:p>
        </p:txBody>
      </p:sp>
      <p:pic>
        <p:nvPicPr>
          <p:cNvPr id="20" name="Content Placeholder 19" descr="A graph of a loan&#10;&#10;Description automatically generated with medium confidence">
            <a:extLst>
              <a:ext uri="{FF2B5EF4-FFF2-40B4-BE49-F238E27FC236}">
                <a16:creationId xmlns:a16="http://schemas.microsoft.com/office/drawing/2014/main" id="{A09D757D-8512-E931-100A-7127518A4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43" y="1859842"/>
            <a:ext cx="6732641" cy="4998158"/>
          </a:xfrm>
        </p:spPr>
      </p:pic>
    </p:spTree>
    <p:extLst>
      <p:ext uri="{BB962C8B-B14F-4D97-AF65-F5344CB8AC3E}">
        <p14:creationId xmlns:p14="http://schemas.microsoft.com/office/powerpoint/2010/main" val="193162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730821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% Defaulter decreasing with Customer Annual Income</a:t>
            </a:r>
          </a:p>
        </p:txBody>
      </p:sp>
      <p:pic>
        <p:nvPicPr>
          <p:cNvPr id="7" name="Content Placeholder 6" descr="A graph of colorful bars&#10;&#10;Description automatically generated">
            <a:extLst>
              <a:ext uri="{FF2B5EF4-FFF2-40B4-BE49-F238E27FC236}">
                <a16:creationId xmlns:a16="http://schemas.microsoft.com/office/drawing/2014/main" id="{BE383BC9-B75E-8D92-DD9B-470E67BE9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224" y="1597432"/>
            <a:ext cx="6051547" cy="5128591"/>
          </a:xfrm>
        </p:spPr>
      </p:pic>
    </p:spTree>
    <p:extLst>
      <p:ext uri="{BB962C8B-B14F-4D97-AF65-F5344CB8AC3E}">
        <p14:creationId xmlns:p14="http://schemas.microsoft.com/office/powerpoint/2010/main" val="190775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730821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Loans with higher interest rate are more likely to default</a:t>
            </a:r>
          </a:p>
        </p:txBody>
      </p:sp>
      <p:pic>
        <p:nvPicPr>
          <p:cNvPr id="18" name="Content Placeholder 1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C56F87B-CE49-3D8D-68B4-C83C53F1A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54" y="1754333"/>
            <a:ext cx="6955603" cy="4933383"/>
          </a:xfrm>
        </p:spPr>
      </p:pic>
    </p:spTree>
    <p:extLst>
      <p:ext uri="{BB962C8B-B14F-4D97-AF65-F5344CB8AC3E}">
        <p14:creationId xmlns:p14="http://schemas.microsoft.com/office/powerpoint/2010/main" val="317737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% Defaulters is increasing with Loan Amount</a:t>
            </a:r>
          </a:p>
        </p:txBody>
      </p:sp>
      <p:pic>
        <p:nvPicPr>
          <p:cNvPr id="17" name="Picture 16" descr="A graph of a graph of a loan amount&#10;&#10;Description automatically generated with medium confidence">
            <a:extLst>
              <a:ext uri="{FF2B5EF4-FFF2-40B4-BE49-F238E27FC236}">
                <a16:creationId xmlns:a16="http://schemas.microsoft.com/office/drawing/2014/main" id="{4C675EE2-2753-0CB3-526F-9F5642D8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20" y="1680644"/>
            <a:ext cx="6995906" cy="50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677F395-3737-D274-3F97-C9E88D8E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Defaulter percentage is negatively correlated with loan grade, as default rate increases with decreasing grade rank</a:t>
            </a:r>
          </a:p>
          <a:p>
            <a:r>
              <a:rPr lang="en-US" sz="2000" dirty="0"/>
              <a:t>26% of the customers with the purpose “small business” are defaulters, followed by “renewal energy” and “educational”</a:t>
            </a:r>
          </a:p>
          <a:p>
            <a:r>
              <a:rPr lang="en-US" sz="2000" dirty="0"/>
              <a:t>Lower income groups tend to default more as with increasing annual income of customers default rate is decreasing</a:t>
            </a:r>
          </a:p>
          <a:p>
            <a:r>
              <a:rPr lang="en-US" sz="2000" dirty="0"/>
              <a:t>Loans with higher interest rates are more likely to default</a:t>
            </a:r>
          </a:p>
          <a:p>
            <a:r>
              <a:rPr lang="en-US" sz="2000" dirty="0"/>
              <a:t>Loans with higher loan amounts are more likely to default</a:t>
            </a:r>
          </a:p>
          <a:p>
            <a:r>
              <a:rPr lang="en-US" sz="2000" dirty="0"/>
              <a:t>27% of loans with long-term (60 months) defaulted</a:t>
            </a:r>
          </a:p>
        </p:txBody>
      </p:sp>
    </p:spTree>
    <p:extLst>
      <p:ext uri="{BB962C8B-B14F-4D97-AF65-F5344CB8AC3E}">
        <p14:creationId xmlns:p14="http://schemas.microsoft.com/office/powerpoint/2010/main" val="183327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 Result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730821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Analysis of Defaulters based on Interest Rate and Annual Income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774614B-7F52-4651-20B4-6BD8D2698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447" y="1682523"/>
            <a:ext cx="8330224" cy="50770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1D3BB0-0DF9-DFE3-3DC4-FC554B300B5D}"/>
              </a:ext>
            </a:extLst>
          </p:cNvPr>
          <p:cNvSpPr txBox="1"/>
          <p:nvPr/>
        </p:nvSpPr>
        <p:spPr>
          <a:xfrm>
            <a:off x="10044056" y="2495363"/>
            <a:ext cx="1467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Conclusion</a:t>
            </a:r>
            <a:r>
              <a:rPr lang="en-US" b="1" dirty="0"/>
              <a:t>:  </a:t>
            </a:r>
            <a:r>
              <a:rPr lang="en-US" dirty="0"/>
              <a:t>With increasing interest rate, loans are defaulting more in case of lower income group customers</a:t>
            </a:r>
          </a:p>
        </p:txBody>
      </p:sp>
    </p:spTree>
    <p:extLst>
      <p:ext uri="{BB962C8B-B14F-4D97-AF65-F5344CB8AC3E}">
        <p14:creationId xmlns:p14="http://schemas.microsoft.com/office/powerpoint/2010/main" val="203814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D0FB41-FBB2-C13E-645B-AAB96D8E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457CB8-2F80-69DB-7F04-FE675E52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Based on the given data, about past loan applicants and whether they ‘defaulted’ or not. Analyze consumer attributes and loan attributes and identify patterns which indicate if a person is likely to default.</a:t>
            </a:r>
          </a:p>
        </p:txBody>
      </p:sp>
    </p:spTree>
    <p:extLst>
      <p:ext uri="{BB962C8B-B14F-4D97-AF65-F5344CB8AC3E}">
        <p14:creationId xmlns:p14="http://schemas.microsoft.com/office/powerpoint/2010/main" val="411926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730821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Analysis of Defaulters based on Loan Amount and Interest Rate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763FA9-8DFF-573D-7FE5-C3B00C75F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28" y="1597432"/>
            <a:ext cx="8115305" cy="51643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5E364-231E-614C-2128-E0F12F7609E4}"/>
              </a:ext>
            </a:extLst>
          </p:cNvPr>
          <p:cNvSpPr txBox="1"/>
          <p:nvPr/>
        </p:nvSpPr>
        <p:spPr>
          <a:xfrm>
            <a:off x="10213521" y="2318657"/>
            <a:ext cx="1404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Conclusion</a:t>
            </a:r>
            <a:r>
              <a:rPr lang="en-US" b="1" dirty="0"/>
              <a:t>:  </a:t>
            </a:r>
            <a:r>
              <a:rPr lang="en-US" dirty="0"/>
              <a:t>For higher interest rate, defaulter percentage is increasing in all the loam amount group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3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995147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Analysis of Defaulters based on Loan Amount and Annual Income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105B222-E048-2F86-C281-140FBE7F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078" y="1590739"/>
            <a:ext cx="7428035" cy="52043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3A5A49-AE04-14FB-9DBC-72FA9645E133}"/>
              </a:ext>
            </a:extLst>
          </p:cNvPr>
          <p:cNvSpPr txBox="1"/>
          <p:nvPr/>
        </p:nvSpPr>
        <p:spPr>
          <a:xfrm>
            <a:off x="9903279" y="2457450"/>
            <a:ext cx="1551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Conclusion</a:t>
            </a:r>
            <a:r>
              <a:rPr lang="en-US" b="1" dirty="0"/>
              <a:t>:  </a:t>
            </a:r>
            <a:r>
              <a:rPr lang="en-US" dirty="0"/>
              <a:t>With increasing loan amount, loans are defaulting more in case of lower income group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6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1133940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Analysis of Defaulters based on Loan Amount and Grade</a:t>
            </a:r>
          </a:p>
        </p:txBody>
      </p:sp>
      <p:pic>
        <p:nvPicPr>
          <p:cNvPr id="6" name="Content Placeholder 5" descr="A graph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5A9A12B2-05ED-0BD2-A511-193A1E4B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46" y="1796121"/>
            <a:ext cx="9257014" cy="486319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523B5-AD46-E51F-2E25-21F9C0BCFC99}"/>
              </a:ext>
            </a:extLst>
          </p:cNvPr>
          <p:cNvSpPr txBox="1"/>
          <p:nvPr/>
        </p:nvSpPr>
        <p:spPr>
          <a:xfrm>
            <a:off x="10153648" y="2288287"/>
            <a:ext cx="1396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Conclusion</a:t>
            </a:r>
            <a:r>
              <a:rPr lang="en-US" b="1" dirty="0"/>
              <a:t>:  </a:t>
            </a:r>
            <a:r>
              <a:rPr lang="en-US" dirty="0"/>
              <a:t>For lower annual income group, loans are defaulting more in-case of poor grade</a:t>
            </a:r>
          </a:p>
          <a:p>
            <a:r>
              <a:rPr lang="en-US" dirty="0"/>
              <a:t>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2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13" y="703276"/>
            <a:ext cx="303865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of continuous variables</a:t>
            </a:r>
          </a:p>
        </p:txBody>
      </p:sp>
      <p:pic>
        <p:nvPicPr>
          <p:cNvPr id="20" name="Content Placeholder 19" descr="A screenshot of a graph&#10;&#10;Description automatically generated">
            <a:extLst>
              <a:ext uri="{FF2B5EF4-FFF2-40B4-BE49-F238E27FC236}">
                <a16:creationId xmlns:a16="http://schemas.microsoft.com/office/drawing/2014/main" id="{BCA98370-59DF-68B5-4E55-2A4AF4228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988" y="399"/>
            <a:ext cx="6452527" cy="6799324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53E0D4-1F0C-9A0B-156D-7938AD51DAC1}"/>
              </a:ext>
            </a:extLst>
          </p:cNvPr>
          <p:cNvSpPr txBox="1"/>
          <p:nvPr/>
        </p:nvSpPr>
        <p:spPr>
          <a:xfrm>
            <a:off x="783771" y="3135086"/>
            <a:ext cx="23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117961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730821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247F7-D149-1D49-0B4C-94BEDC2F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With increasing interest rate loans are defaulting more in case of lower income group customers</a:t>
            </a:r>
          </a:p>
          <a:p>
            <a:r>
              <a:rPr lang="en-US" sz="2000" dirty="0"/>
              <a:t>For higher interest rate, defaulter percentage is increasing in all the loam amount group</a:t>
            </a:r>
          </a:p>
          <a:p>
            <a:r>
              <a:rPr lang="en-US" sz="2000" dirty="0"/>
              <a:t>With increasing loan amount, loans are defaulting more in case of lower income group customers</a:t>
            </a:r>
          </a:p>
          <a:p>
            <a:r>
              <a:rPr lang="en-US" sz="2000" dirty="0"/>
              <a:t>For lower annual income group, loans are defaulting more in-case of poor grade customers</a:t>
            </a:r>
          </a:p>
          <a:p>
            <a:r>
              <a:rPr lang="en-US" sz="2000" dirty="0"/>
              <a:t>Driving factors behind loan defaults are: Lower annual income, high loan amount, high interest rate, poor grade of customer, long term plan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Heatmap Correlation</a:t>
            </a:r>
            <a:r>
              <a:rPr lang="en-US" sz="2000" b="1" dirty="0"/>
              <a:t>: </a:t>
            </a:r>
          </a:p>
          <a:p>
            <a:r>
              <a:rPr lang="en-US" sz="2000" dirty="0"/>
              <a:t>Defaulters are negatively correlated with annual income and positively correlated with other attributes</a:t>
            </a:r>
          </a:p>
          <a:p>
            <a:r>
              <a:rPr lang="en-US" sz="2000" dirty="0"/>
              <a:t>Defaulters are highly correlated with Interest Rate, Term, Grade</a:t>
            </a:r>
          </a:p>
        </p:txBody>
      </p:sp>
    </p:spTree>
    <p:extLst>
      <p:ext uri="{BB962C8B-B14F-4D97-AF65-F5344CB8AC3E}">
        <p14:creationId xmlns:p14="http://schemas.microsoft.com/office/powerpoint/2010/main" val="54449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730821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247F7-D149-1D49-0B4C-94BEDC2F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lower annual income group with bad grade rank reduce the Loan amount.</a:t>
            </a:r>
          </a:p>
          <a:p>
            <a:endParaRPr lang="en-US" sz="2000" dirty="0"/>
          </a:p>
          <a:p>
            <a:r>
              <a:rPr lang="en-US" sz="2000" dirty="0"/>
              <a:t>If “Grade” is lower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4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DD8-0BE1-04AB-6E10-9991720B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Understanding</a:t>
            </a:r>
          </a:p>
          <a:p>
            <a:r>
              <a:rPr lang="en-US" sz="2000" dirty="0"/>
              <a:t>Data Cleaning and Manipulation</a:t>
            </a:r>
          </a:p>
          <a:p>
            <a:r>
              <a:rPr lang="en-US" sz="2000" dirty="0"/>
              <a:t>Univariate &amp; Segmented Univariate Analysis</a:t>
            </a:r>
          </a:p>
          <a:p>
            <a:r>
              <a:rPr lang="en-US" sz="2000" dirty="0"/>
              <a:t>Bivariate Analysis </a:t>
            </a:r>
          </a:p>
          <a:p>
            <a:r>
              <a:rPr lang="en-US" sz="2000" dirty="0"/>
              <a:t>Heatmap understanding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6309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Default Rate is nearly 14%</a:t>
            </a:r>
          </a:p>
        </p:txBody>
      </p:sp>
      <p:pic>
        <p:nvPicPr>
          <p:cNvPr id="18" name="Content Placeholder 17" descr="A blue and white graph&#10;&#10;Description automatically generated">
            <a:extLst>
              <a:ext uri="{FF2B5EF4-FFF2-40B4-BE49-F238E27FC236}">
                <a16:creationId xmlns:a16="http://schemas.microsoft.com/office/drawing/2014/main" id="{FF120067-7697-1B28-54EF-0D9FAEE00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660" y="1712608"/>
            <a:ext cx="6332676" cy="4754767"/>
          </a:xfrm>
        </p:spPr>
      </p:pic>
    </p:spTree>
    <p:extLst>
      <p:ext uri="{BB962C8B-B14F-4D97-AF65-F5344CB8AC3E}">
        <p14:creationId xmlns:p14="http://schemas.microsoft.com/office/powerpoint/2010/main" val="30587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0672006" cy="10336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Time frame of the data “2007-2011”</a:t>
            </a:r>
          </a:p>
        </p:txBody>
      </p:sp>
      <p:pic>
        <p:nvPicPr>
          <p:cNvPr id="20" name="Content Placeholder 19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F8387C61-7D3D-9258-C08E-D7354AB6D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827" y="1733157"/>
            <a:ext cx="7058346" cy="4954417"/>
          </a:xfrm>
        </p:spPr>
      </p:pic>
    </p:spTree>
    <p:extLst>
      <p:ext uri="{BB962C8B-B14F-4D97-AF65-F5344CB8AC3E}">
        <p14:creationId xmlns:p14="http://schemas.microsoft.com/office/powerpoint/2010/main" val="8021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Understanding: 73% of Loan term is of 36 months </a:t>
            </a:r>
          </a:p>
        </p:txBody>
      </p:sp>
      <p:pic>
        <p:nvPicPr>
          <p:cNvPr id="19" name="Content Placeholder 18" descr="A graph of a loan term&#10;&#10;Description automatically generated">
            <a:extLst>
              <a:ext uri="{FF2B5EF4-FFF2-40B4-BE49-F238E27FC236}">
                <a16:creationId xmlns:a16="http://schemas.microsoft.com/office/drawing/2014/main" id="{74BEFFA8-AD78-D46C-1113-FF31F987F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1685" y="1702062"/>
            <a:ext cx="7131993" cy="5037041"/>
          </a:xfrm>
        </p:spPr>
      </p:pic>
    </p:spTree>
    <p:extLst>
      <p:ext uri="{BB962C8B-B14F-4D97-AF65-F5344CB8AC3E}">
        <p14:creationId xmlns:p14="http://schemas.microsoft.com/office/powerpoint/2010/main" val="404637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48% loan taken for Debt Consolidation</a:t>
            </a:r>
          </a:p>
        </p:txBody>
      </p:sp>
      <p:pic>
        <p:nvPicPr>
          <p:cNvPr id="21" name="Content Placeholder 20" descr="A graph of a loan&#10;&#10;Description automatically generated with medium confidence">
            <a:extLst>
              <a:ext uri="{FF2B5EF4-FFF2-40B4-BE49-F238E27FC236}">
                <a16:creationId xmlns:a16="http://schemas.microsoft.com/office/drawing/2014/main" id="{144B7E8B-43FB-838E-5DA9-AC3D0D2B3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545" y="1710461"/>
            <a:ext cx="7142906" cy="5021128"/>
          </a:xfrm>
        </p:spPr>
      </p:pic>
    </p:spTree>
    <p:extLst>
      <p:ext uri="{BB962C8B-B14F-4D97-AF65-F5344CB8AC3E}">
        <p14:creationId xmlns:p14="http://schemas.microsoft.com/office/powerpoint/2010/main" val="26778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927F-5D3D-69A0-A680-3691BB7C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11152415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Loan percentage decreases as Grade decreases</a:t>
            </a:r>
          </a:p>
        </p:txBody>
      </p:sp>
      <p:pic>
        <p:nvPicPr>
          <p:cNvPr id="23" name="Content Placeholder 2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57CCE71-EF92-B287-D3C6-563064941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622" y="1667841"/>
            <a:ext cx="6986751" cy="5190159"/>
          </a:xfrm>
        </p:spPr>
      </p:pic>
    </p:spTree>
    <p:extLst>
      <p:ext uri="{BB962C8B-B14F-4D97-AF65-F5344CB8AC3E}">
        <p14:creationId xmlns:p14="http://schemas.microsoft.com/office/powerpoint/2010/main" val="418260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585</Words>
  <Application>Microsoft Macintosh PowerPoint</Application>
  <PresentationFormat>Widescreen</PresentationFormat>
  <Paragraphs>67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Lending Club Case Study</vt:lpstr>
      <vt:lpstr>Problem Statement</vt:lpstr>
      <vt:lpstr>Analysis Approach</vt:lpstr>
      <vt:lpstr>Data Understanding</vt:lpstr>
      <vt:lpstr>Default Rate is nearly 14%</vt:lpstr>
      <vt:lpstr>Time frame of the data “2007-2011”</vt:lpstr>
      <vt:lpstr>Data Understanding: 73% of Loan term is of 36 months </vt:lpstr>
      <vt:lpstr>48% loan taken for Debt Consolidation</vt:lpstr>
      <vt:lpstr>Loan percentage decreases as Grade decreases</vt:lpstr>
      <vt:lpstr>Conclusion</vt:lpstr>
      <vt:lpstr>Univariate &amp; Segmented Univariate Analysis</vt:lpstr>
      <vt:lpstr>Defaulters % is ‘–’ vely correlated with Loan Grade </vt:lpstr>
      <vt:lpstr>26% customer with purpose “small business” are Defaulters</vt:lpstr>
      <vt:lpstr>% Defaulter decreasing with Customer Annual Income</vt:lpstr>
      <vt:lpstr>Loans with higher interest rate are more likely to default</vt:lpstr>
      <vt:lpstr>% Defaulters is increasing with Loan Amount</vt:lpstr>
      <vt:lpstr>Conclusion</vt:lpstr>
      <vt:lpstr>Bivariate Analysis Result</vt:lpstr>
      <vt:lpstr>Analysis of Defaulters based on Interest Rate and Annual Income</vt:lpstr>
      <vt:lpstr>Analysis of Defaulters based on Loan Amount and Interest Rate</vt:lpstr>
      <vt:lpstr>Analysis of Defaulters based on Loan Amount and Annual Income</vt:lpstr>
      <vt:lpstr>Analysis of Defaulters based on Loan Amount and Grade</vt:lpstr>
      <vt:lpstr>Correlation of continuous variables</vt:lpstr>
      <vt:lpstr>Conclusion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Reema.Rani</dc:creator>
  <cp:lastModifiedBy>Reema.Rani</cp:lastModifiedBy>
  <cp:revision>10</cp:revision>
  <dcterms:created xsi:type="dcterms:W3CDTF">2023-09-04T06:51:18Z</dcterms:created>
  <dcterms:modified xsi:type="dcterms:W3CDTF">2023-09-06T16:25:22Z</dcterms:modified>
</cp:coreProperties>
</file>