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17"/>
  </p:notesMasterIdLst>
  <p:handoutMasterIdLst>
    <p:handoutMasterId r:id="rId18"/>
  </p:handoutMasterIdLst>
  <p:sldIdLst>
    <p:sldId id="256" r:id="rId2"/>
    <p:sldId id="283" r:id="rId3"/>
    <p:sldId id="267" r:id="rId4"/>
    <p:sldId id="269" r:id="rId5"/>
    <p:sldId id="272" r:id="rId6"/>
    <p:sldId id="275" r:id="rId7"/>
    <p:sldId id="276" r:id="rId8"/>
    <p:sldId id="278" r:id="rId9"/>
    <p:sldId id="282" r:id="rId10"/>
    <p:sldId id="279" r:id="rId11"/>
    <p:sldId id="280" r:id="rId12"/>
    <p:sldId id="281" r:id="rId13"/>
    <p:sldId id="274" r:id="rId14"/>
    <p:sldId id="277" r:id="rId15"/>
    <p:sldId id="273" r:id="rId16"/>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uryadeepak2001@outlook.com" initials="m" lastIdx="1" clrIdx="0">
    <p:extLst>
      <p:ext uri="{19B8F6BF-5375-455C-9EA6-DF929625EA0E}">
        <p15:presenceInfo xmlns:p15="http://schemas.microsoft.com/office/powerpoint/2012/main" userId="bd9c066eb3a6c65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howGuides="1">
      <p:cViewPr varScale="1">
        <p:scale>
          <a:sx n="85" d="100"/>
          <a:sy n="85" d="100"/>
        </p:scale>
        <p:origin x="590" y="62"/>
      </p:cViewPr>
      <p:guideLst>
        <p:guide orient="horz" pos="2160"/>
        <p:guide pos="3839"/>
        <p:guide pos="1007"/>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t>1/10/2023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Li-Fi DATA TRANSFER SYSTEM</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1/10/2023</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r>
              <a:rPr lang="en-US"/>
              <a:t>Li-Fi DATA TRANSFER SYSTEM</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en-US"/>
              <a:t>Click to edit Master title style</a:t>
            </a:r>
            <a:endParaRPr lang="en-US" dirty="0"/>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Li-Fi DATA TRANSFER SYSTEM</a:t>
            </a:r>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7DC1BBB0-96F0-4077-A278-0F3FB5C104D3}" type="slidenum">
              <a:rPr lang="en-US" smtClean="0"/>
              <a:pPr/>
              <a:t>‹#›</a:t>
            </a:fld>
            <a:endParaRPr lang="en-US"/>
          </a:p>
        </p:txBody>
      </p:sp>
    </p:spTree>
    <p:extLst>
      <p:ext uri="{BB962C8B-B14F-4D97-AF65-F5344CB8AC3E}">
        <p14:creationId xmlns:p14="http://schemas.microsoft.com/office/powerpoint/2010/main" val="1661969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Li-Fi DATA TRANSFER SYSTEM</a:t>
            </a:r>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7DC1BBB0-96F0-4077-A278-0F3FB5C104D3}" type="slidenum">
              <a:rPr lang="en-IN" smtClean="0"/>
              <a:t>‹#›</a:t>
            </a:fld>
            <a:endParaRPr lang="en-IN"/>
          </a:p>
        </p:txBody>
      </p:sp>
    </p:spTree>
    <p:extLst>
      <p:ext uri="{BB962C8B-B14F-4D97-AF65-F5344CB8AC3E}">
        <p14:creationId xmlns:p14="http://schemas.microsoft.com/office/powerpoint/2010/main" val="1484850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Li-Fi DATA TRANSFER SYSTEM</a:t>
            </a:r>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7DC1BBB0-96F0-4077-A278-0F3FB5C104D3}" type="slidenum">
              <a:rPr lang="en-IN" smtClean="0"/>
              <a:t>‹#›</a:t>
            </a:fld>
            <a:endParaRPr lang="en-IN"/>
          </a:p>
        </p:txBody>
      </p:sp>
    </p:spTree>
    <p:extLst>
      <p:ext uri="{BB962C8B-B14F-4D97-AF65-F5344CB8AC3E}">
        <p14:creationId xmlns:p14="http://schemas.microsoft.com/office/powerpoint/2010/main" val="1849908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Li-Fi DATA TRANSFER SYSTEM</a:t>
            </a:r>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7DC1BBB0-96F0-4077-A278-0F3FB5C104D3}" type="slidenum">
              <a:rPr lang="en-IN" smtClean="0"/>
              <a:t>‹#›</a:t>
            </a:fld>
            <a:endParaRPr lang="en-IN"/>
          </a:p>
        </p:txBody>
      </p:sp>
    </p:spTree>
    <p:extLst>
      <p:ext uri="{BB962C8B-B14F-4D97-AF65-F5344CB8AC3E}">
        <p14:creationId xmlns:p14="http://schemas.microsoft.com/office/powerpoint/2010/main" val="3479096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5998"/>
            </a:lvl1pPr>
          </a:lstStyle>
          <a:p>
            <a:r>
              <a:rPr lang="en-US"/>
              <a:t>Click to edit Master title style</a:t>
            </a:r>
            <a:endParaRPr lang="en-US" dirty="0"/>
          </a:p>
        </p:txBody>
      </p:sp>
      <p:sp>
        <p:nvSpPr>
          <p:cNvPr id="3" name="Text Placeholder 2"/>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Li-Fi DATA TRANSFER SYSTEM</a:t>
            </a:r>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7DC1BBB0-96F0-4077-A278-0F3FB5C104D3}" type="slidenum">
              <a:rPr lang="en-US" smtClean="0"/>
              <a:pPr/>
              <a:t>‹#›</a:t>
            </a:fld>
            <a:endParaRPr lang="en-US"/>
          </a:p>
        </p:txBody>
      </p:sp>
    </p:spTree>
    <p:extLst>
      <p:ext uri="{BB962C8B-B14F-4D97-AF65-F5344CB8AC3E}">
        <p14:creationId xmlns:p14="http://schemas.microsoft.com/office/powerpoint/2010/main" val="3685532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7982" y="1825625"/>
            <a:ext cx="5180251"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592" y="1825625"/>
            <a:ext cx="5180251"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Li-Fi DATA TRANSFER SYSTEM</a:t>
            </a:r>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7DC1BBB0-96F0-4077-A278-0F3FB5C104D3}" type="slidenum">
              <a:rPr lang="en-IN" smtClean="0"/>
              <a:t>‹#›</a:t>
            </a:fld>
            <a:endParaRPr lang="en-IN"/>
          </a:p>
        </p:txBody>
      </p:sp>
    </p:spTree>
    <p:extLst>
      <p:ext uri="{BB962C8B-B14F-4D97-AF65-F5344CB8AC3E}">
        <p14:creationId xmlns:p14="http://schemas.microsoft.com/office/powerpoint/2010/main" val="3640110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839570" y="2505075"/>
            <a:ext cx="5156444"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6170593" y="2505075"/>
            <a:ext cx="518183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Li-Fi DATA TRANSFER SYSTEM</a:t>
            </a:r>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7DC1BBB0-96F0-4077-A278-0F3FB5C104D3}" type="slidenum">
              <a:rPr lang="en-IN" smtClean="0"/>
              <a:t>‹#›</a:t>
            </a:fld>
            <a:endParaRPr lang="en-IN"/>
          </a:p>
        </p:txBody>
      </p:sp>
    </p:spTree>
    <p:extLst>
      <p:ext uri="{BB962C8B-B14F-4D97-AF65-F5344CB8AC3E}">
        <p14:creationId xmlns:p14="http://schemas.microsoft.com/office/powerpoint/2010/main" val="3373985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Li-Fi DATA TRANSFER SYSTEM</a:t>
            </a:r>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7DC1BBB0-96F0-4077-A278-0F3FB5C104D3}" type="slidenum">
              <a:rPr lang="en-IN" smtClean="0"/>
              <a:t>‹#›</a:t>
            </a:fld>
            <a:endParaRPr lang="en-IN"/>
          </a:p>
        </p:txBody>
      </p:sp>
    </p:spTree>
    <p:extLst>
      <p:ext uri="{BB962C8B-B14F-4D97-AF65-F5344CB8AC3E}">
        <p14:creationId xmlns:p14="http://schemas.microsoft.com/office/powerpoint/2010/main" val="3162866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Li-Fi DATA TRANSFER SYSTEM</a:t>
            </a:r>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7DC1BBB0-96F0-4077-A278-0F3FB5C104D3}" type="slidenum">
              <a:rPr lang="en-IN" smtClean="0"/>
              <a:pPr/>
              <a:t>‹#›</a:t>
            </a:fld>
            <a:endParaRPr lang="en-IN"/>
          </a:p>
        </p:txBody>
      </p:sp>
    </p:spTree>
    <p:extLst>
      <p:ext uri="{BB962C8B-B14F-4D97-AF65-F5344CB8AC3E}">
        <p14:creationId xmlns:p14="http://schemas.microsoft.com/office/powerpoint/2010/main" val="3088433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a:t>Click to edit Master title style</a:t>
            </a:r>
            <a:endParaRPr lang="en-US" dirty="0"/>
          </a:p>
        </p:txBody>
      </p:sp>
      <p:sp>
        <p:nvSpPr>
          <p:cNvPr id="3" name="Content Placeholder 2"/>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Li-Fi DATA TRANSFER SYSTEM</a:t>
            </a:r>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7DC1BBB0-96F0-4077-A278-0F3FB5C104D3}" type="slidenum">
              <a:rPr lang="en-IN" smtClean="0"/>
              <a:t>‹#›</a:t>
            </a:fld>
            <a:endParaRPr lang="en-IN"/>
          </a:p>
        </p:txBody>
      </p:sp>
    </p:spTree>
    <p:extLst>
      <p:ext uri="{BB962C8B-B14F-4D97-AF65-F5344CB8AC3E}">
        <p14:creationId xmlns:p14="http://schemas.microsoft.com/office/powerpoint/2010/main" val="972282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1838" y="987426"/>
            <a:ext cx="6170593" cy="4873625"/>
          </a:xfrm>
        </p:spPr>
        <p:txBody>
          <a:bodyPr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Li-Fi DATA TRANSFER SYSTEM</a:t>
            </a:r>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7DC1BBB0-96F0-4077-A278-0F3FB5C104D3}" type="slidenum">
              <a:rPr lang="en-US" smtClean="0"/>
              <a:pPr/>
              <a:t>‹#›</a:t>
            </a:fld>
            <a:endParaRPr lang="en-US"/>
          </a:p>
        </p:txBody>
      </p:sp>
    </p:spTree>
    <p:extLst>
      <p:ext uri="{BB962C8B-B14F-4D97-AF65-F5344CB8AC3E}">
        <p14:creationId xmlns:p14="http://schemas.microsoft.com/office/powerpoint/2010/main" val="269578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Li-Fi DATA TRANSFER SYSTEM</a:t>
            </a:r>
            <a:endParaRPr lang="en-US" dirty="0"/>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256615355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4" name="Google Shape;55;p13"/>
          <p:cNvPicPr preferRelativeResize="0"/>
          <p:nvPr/>
        </p:nvPicPr>
        <p:blipFill>
          <a:blip r:embed="rId2">
            <a:alphaModFix/>
          </a:blip>
          <a:stretch>
            <a:fillRect/>
          </a:stretch>
        </p:blipFill>
        <p:spPr>
          <a:xfrm>
            <a:off x="0" y="-8792"/>
            <a:ext cx="12192000" cy="1951892"/>
          </a:xfrm>
          <a:prstGeom prst="rect">
            <a:avLst/>
          </a:prstGeom>
          <a:noFill/>
          <a:ln>
            <a:noFill/>
          </a:ln>
        </p:spPr>
      </p:pic>
      <p:sp>
        <p:nvSpPr>
          <p:cNvPr id="8" name="Rectangle 7"/>
          <p:cNvSpPr/>
          <p:nvPr/>
        </p:nvSpPr>
        <p:spPr>
          <a:xfrm>
            <a:off x="0" y="2132856"/>
            <a:ext cx="12192000" cy="4102533"/>
          </a:xfrm>
          <a:prstGeom prst="rect">
            <a:avLst/>
          </a:prstGeom>
        </p:spPr>
        <p:txBody>
          <a:bodyPr wrap="square">
            <a:spAutoFit/>
          </a:bodyPr>
          <a:lstStyle/>
          <a:p>
            <a:pPr lvl="0" algn="ctr" defTabSz="914400"/>
            <a:r>
              <a:rPr lang="en-US" sz="2200" dirty="0">
                <a:solidFill>
                  <a:srgbClr val="000000"/>
                </a:solidFill>
                <a:latin typeface="Playfair Display"/>
                <a:ea typeface="Playfair Display"/>
                <a:cs typeface="Playfair Display"/>
                <a:sym typeface="Playfair Display"/>
              </a:rPr>
              <a:t>MINI PROJECT SEMINAR </a:t>
            </a:r>
          </a:p>
          <a:p>
            <a:pPr lvl="0" algn="ctr" defTabSz="914400"/>
            <a:r>
              <a:rPr lang="en-US" sz="2200" dirty="0">
                <a:solidFill>
                  <a:srgbClr val="000000"/>
                </a:solidFill>
                <a:latin typeface="Playfair Display"/>
                <a:ea typeface="Playfair Display"/>
                <a:cs typeface="Playfair Display"/>
                <a:sym typeface="Playfair Display"/>
              </a:rPr>
              <a:t>ON </a:t>
            </a:r>
          </a:p>
          <a:p>
            <a:pPr lvl="0" algn="ctr" defTabSz="914400"/>
            <a:endParaRPr lang="en-US" sz="2200" dirty="0">
              <a:solidFill>
                <a:srgbClr val="000000"/>
              </a:solidFill>
              <a:latin typeface="Playfair Display"/>
              <a:ea typeface="Playfair Display"/>
              <a:cs typeface="Playfair Display"/>
              <a:sym typeface="Playfair Display"/>
            </a:endParaRPr>
          </a:p>
          <a:p>
            <a:pPr lvl="0" algn="ctr" defTabSz="914400"/>
            <a:r>
              <a:rPr lang="en-US" sz="2200" b="1" dirty="0">
                <a:ln w="0"/>
                <a:solidFill>
                  <a:srgbClr val="000000"/>
                </a:solidFill>
                <a:latin typeface="Playfair Display" panose="020B0604020202020204" charset="0"/>
                <a:ea typeface="Microsoft JhengHei UI" panose="020B0604030504040204" pitchFamily="34" charset="-120"/>
                <a:cs typeface="Playfair Display SemiBold"/>
                <a:sym typeface="Playfair Display SemiBold"/>
              </a:rPr>
              <a:t>“Li-Fi DATA TRANSFER SYSTEM” </a:t>
            </a:r>
            <a:endParaRPr lang="en-US" sz="2200" dirty="0">
              <a:ln w="0"/>
              <a:solidFill>
                <a:srgbClr val="000000"/>
              </a:solidFill>
              <a:effectLst>
                <a:outerShdw blurRad="38100" dist="19050" dir="2700000" algn="tl" rotWithShape="0">
                  <a:srgbClr val="000000">
                    <a:alpha val="40000"/>
                  </a:srgbClr>
                </a:outerShdw>
              </a:effectLst>
              <a:latin typeface="Playfair Display SemiBold"/>
              <a:ea typeface="Playfair Display SemiBold"/>
              <a:cs typeface="Playfair Display SemiBold"/>
              <a:sym typeface="Playfair Display SemiBold"/>
            </a:endParaRPr>
          </a:p>
          <a:p>
            <a:pPr lvl="0" algn="ctr" defTabSz="914400">
              <a:lnSpc>
                <a:spcPct val="150000"/>
              </a:lnSpc>
            </a:pPr>
            <a:r>
              <a:rPr lang="en-US" sz="2200" dirty="0">
                <a:solidFill>
                  <a:srgbClr val="000000"/>
                </a:solidFill>
                <a:latin typeface="Playfair Display"/>
                <a:ea typeface="Playfair Display"/>
                <a:cs typeface="Playfair Display"/>
                <a:sym typeface="Playfair Display"/>
              </a:rPr>
              <a:t>BY</a:t>
            </a:r>
          </a:p>
          <a:p>
            <a:pPr lvl="0" algn="ctr" defTabSz="914400"/>
            <a:r>
              <a:rPr lang="en-US" sz="2200" dirty="0">
                <a:solidFill>
                  <a:srgbClr val="000000"/>
                </a:solidFill>
                <a:latin typeface="EB Garamond"/>
                <a:ea typeface="EB Garamond"/>
                <a:cs typeface="EB Garamond"/>
                <a:sym typeface="EB Garamond"/>
              </a:rPr>
              <a:t>P MOURYA DEEPAK</a:t>
            </a:r>
          </a:p>
          <a:p>
            <a:pPr lvl="0" algn="ctr" defTabSz="914400"/>
            <a:r>
              <a:rPr lang="en-US" sz="2200" dirty="0">
                <a:solidFill>
                  <a:srgbClr val="000000"/>
                </a:solidFill>
                <a:latin typeface="EB Garamond"/>
                <a:ea typeface="EB Garamond"/>
                <a:cs typeface="EB Garamond"/>
                <a:sym typeface="EB Garamond"/>
              </a:rPr>
              <a:t>V REEMA RANI</a:t>
            </a:r>
          </a:p>
          <a:p>
            <a:pPr lvl="0" algn="ctr" defTabSz="914400"/>
            <a:r>
              <a:rPr lang="en-US" sz="2200" dirty="0">
                <a:solidFill>
                  <a:srgbClr val="000000"/>
                </a:solidFill>
                <a:latin typeface="EB Garamond"/>
                <a:ea typeface="EB Garamond"/>
                <a:cs typeface="EB Garamond"/>
                <a:sym typeface="EB Garamond"/>
              </a:rPr>
              <a:t>G AMARNATH</a:t>
            </a:r>
          </a:p>
          <a:p>
            <a:pPr lvl="0" algn="ctr" defTabSz="914400"/>
            <a:endParaRPr lang="en-US" sz="2200" dirty="0">
              <a:solidFill>
                <a:srgbClr val="000000"/>
              </a:solidFill>
              <a:latin typeface="EB Garamond"/>
              <a:ea typeface="EB Garamond"/>
              <a:cs typeface="EB Garamond"/>
              <a:sym typeface="EB Garamond"/>
            </a:endParaRPr>
          </a:p>
          <a:p>
            <a:pPr lvl="0" algn="ctr" defTabSz="914400"/>
            <a:r>
              <a:rPr lang="en-US" sz="2200" b="1" u="sng" dirty="0">
                <a:solidFill>
                  <a:srgbClr val="000000"/>
                </a:solidFill>
                <a:latin typeface="EB Garamond"/>
                <a:ea typeface="EB Garamond"/>
                <a:cs typeface="EB Garamond"/>
                <a:sym typeface="EB Garamond"/>
              </a:rPr>
              <a:t>MENTOR</a:t>
            </a:r>
            <a:r>
              <a:rPr lang="en-US" sz="2200" dirty="0">
                <a:solidFill>
                  <a:srgbClr val="000000"/>
                </a:solidFill>
                <a:latin typeface="EB Garamond"/>
                <a:ea typeface="EB Garamond"/>
                <a:cs typeface="EB Garamond"/>
                <a:sym typeface="EB Garamond"/>
              </a:rPr>
              <a:t>: Mr. A. BALA RAJU M.E., B.TECH, PH.D.*</a:t>
            </a:r>
            <a:endParaRPr lang="en-US" sz="2200" b="1" dirty="0">
              <a:solidFill>
                <a:srgbClr val="000000"/>
              </a:solidFill>
              <a:latin typeface="Playfair Display"/>
              <a:ea typeface="Playfair Display"/>
              <a:cs typeface="Playfair Display"/>
              <a:sym typeface="Playfair Display"/>
            </a:endParaRPr>
          </a:p>
          <a:p>
            <a:pPr lvl="0" algn="ctr" defTabSz="914400">
              <a:lnSpc>
                <a:spcPct val="150000"/>
              </a:lnSpc>
            </a:pPr>
            <a:r>
              <a:rPr lang="en-US" sz="2200" b="1" dirty="0">
                <a:solidFill>
                  <a:srgbClr val="000000"/>
                </a:solidFill>
                <a:latin typeface="Playfair Display Medium"/>
                <a:ea typeface="Playfair Display Medium"/>
                <a:cs typeface="Playfair Display Medium"/>
                <a:sym typeface="Playfair Display Medium"/>
              </a:rPr>
              <a:t>DEPARTMENT OF ELECTRONICS AND COMMUNICATION ENGINEERING</a:t>
            </a:r>
          </a:p>
        </p:txBody>
      </p:sp>
      <p:sp>
        <p:nvSpPr>
          <p:cNvPr id="9" name="Rectangle 8"/>
          <p:cNvSpPr/>
          <p:nvPr/>
        </p:nvSpPr>
        <p:spPr>
          <a:xfrm>
            <a:off x="4828320" y="1982666"/>
            <a:ext cx="2532185" cy="2892669"/>
          </a:xfrm>
          <a:prstGeom prst="rect">
            <a:avLst/>
          </a:prstGeom>
          <a:blipFill dpi="0" rotWithShape="1">
            <a:blip r:embed="rId3">
              <a:alphaModFix amt="20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Slide Number Placeholder 9"/>
          <p:cNvSpPr>
            <a:spLocks noGrp="1"/>
          </p:cNvSpPr>
          <p:nvPr>
            <p:ph type="sldNum" sz="quarter" idx="12"/>
          </p:nvPr>
        </p:nvSpPr>
        <p:spPr/>
        <p:txBody>
          <a:bodyPr/>
          <a:lstStyle/>
          <a:p>
            <a:fld id="{7DC1BBB0-96F0-4077-A278-0F3FB5C104D3}" type="slidenum">
              <a:rPr lang="en-US" smtClean="0"/>
              <a:pPr/>
              <a:t>1</a:t>
            </a:fld>
            <a:endParaRPr lang="en-US"/>
          </a:p>
        </p:txBody>
      </p:sp>
      <p:sp>
        <p:nvSpPr>
          <p:cNvPr id="2" name="Date Placeholder 1">
            <a:extLst>
              <a:ext uri="{FF2B5EF4-FFF2-40B4-BE49-F238E27FC236}">
                <a16:creationId xmlns:a16="http://schemas.microsoft.com/office/drawing/2014/main" id="{844F4EB8-C144-660A-0880-0EE486A311FD}"/>
              </a:ext>
            </a:extLst>
          </p:cNvPr>
          <p:cNvSpPr>
            <a:spLocks noGrp="1"/>
          </p:cNvSpPr>
          <p:nvPr>
            <p:ph type="dt" sz="half" idx="10"/>
          </p:nvPr>
        </p:nvSpPr>
        <p:spPr/>
        <p:txBody>
          <a:bodyPr/>
          <a:lstStyle/>
          <a:p>
            <a:r>
              <a:rPr lang="en-US"/>
              <a:t>Li-Fi DATA TRANSFER SYSTEM</a:t>
            </a:r>
            <a:endParaRPr lang="en-US" dirty="0"/>
          </a:p>
        </p:txBody>
      </p:sp>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86113-F4B6-7819-5DCF-FF6898DE3AE5}"/>
              </a:ext>
            </a:extLst>
          </p:cNvPr>
          <p:cNvSpPr>
            <a:spLocks noGrp="1"/>
          </p:cNvSpPr>
          <p:nvPr>
            <p:ph type="title"/>
          </p:nvPr>
        </p:nvSpPr>
        <p:spPr>
          <a:xfrm>
            <a:off x="477788" y="80860"/>
            <a:ext cx="10512862" cy="1325563"/>
          </a:xfrm>
        </p:spPr>
        <p:txBody>
          <a:bodyPr>
            <a:normAutofit/>
          </a:bodyPr>
          <a:lstStyle/>
          <a:p>
            <a:r>
              <a:rPr lang="en-IN" sz="4000" dirty="0">
                <a:latin typeface="Times New Roman" panose="02020603050405020304" pitchFamily="18" charset="0"/>
                <a:cs typeface="Times New Roman" panose="02020603050405020304" pitchFamily="18" charset="0"/>
              </a:rPr>
              <a:t>RESULTS</a:t>
            </a:r>
          </a:p>
        </p:txBody>
      </p:sp>
      <p:pic>
        <p:nvPicPr>
          <p:cNvPr id="7" name="Content Placeholder 6">
            <a:extLst>
              <a:ext uri="{FF2B5EF4-FFF2-40B4-BE49-F238E27FC236}">
                <a16:creationId xmlns:a16="http://schemas.microsoft.com/office/drawing/2014/main" id="{89D32AD4-80D5-2CE5-70A1-DD4898CFF483}"/>
              </a:ext>
            </a:extLst>
          </p:cNvPr>
          <p:cNvPicPr>
            <a:picLocks noGrp="1" noChangeAspect="1"/>
          </p:cNvPicPr>
          <p:nvPr>
            <p:ph idx="1"/>
          </p:nvPr>
        </p:nvPicPr>
        <p:blipFill>
          <a:blip r:embed="rId2"/>
          <a:stretch>
            <a:fillRect/>
          </a:stretch>
        </p:blipFill>
        <p:spPr>
          <a:xfrm rot="16200000">
            <a:off x="3436909" y="-1137448"/>
            <a:ext cx="4345126" cy="9655836"/>
          </a:xfrm>
        </p:spPr>
      </p:pic>
      <p:sp>
        <p:nvSpPr>
          <p:cNvPr id="4" name="Date Placeholder 3">
            <a:extLst>
              <a:ext uri="{FF2B5EF4-FFF2-40B4-BE49-F238E27FC236}">
                <a16:creationId xmlns:a16="http://schemas.microsoft.com/office/drawing/2014/main" id="{BF80542C-D008-6725-2BF1-FC8717D5D3B2}"/>
              </a:ext>
            </a:extLst>
          </p:cNvPr>
          <p:cNvSpPr>
            <a:spLocks noGrp="1"/>
          </p:cNvSpPr>
          <p:nvPr>
            <p:ph type="dt" sz="half" idx="10"/>
          </p:nvPr>
        </p:nvSpPr>
        <p:spPr/>
        <p:txBody>
          <a:bodyPr/>
          <a:lstStyle/>
          <a:p>
            <a:r>
              <a:rPr lang="en-US"/>
              <a:t>Li-Fi DATA TRANSFER SYSTEM</a:t>
            </a:r>
            <a:endParaRPr lang="en-US" dirty="0"/>
          </a:p>
        </p:txBody>
      </p:sp>
      <p:sp>
        <p:nvSpPr>
          <p:cNvPr id="5" name="Slide Number Placeholder 4">
            <a:extLst>
              <a:ext uri="{FF2B5EF4-FFF2-40B4-BE49-F238E27FC236}">
                <a16:creationId xmlns:a16="http://schemas.microsoft.com/office/drawing/2014/main" id="{8C2253DF-F8F4-8AFD-1038-7CF8021DCE79}"/>
              </a:ext>
            </a:extLst>
          </p:cNvPr>
          <p:cNvSpPr>
            <a:spLocks noGrp="1"/>
          </p:cNvSpPr>
          <p:nvPr>
            <p:ph type="sldNum" sz="quarter" idx="12"/>
          </p:nvPr>
        </p:nvSpPr>
        <p:spPr/>
        <p:txBody>
          <a:bodyPr/>
          <a:lstStyle/>
          <a:p>
            <a:fld id="{7DC1BBB0-96F0-4077-A278-0F3FB5C104D3}" type="slidenum">
              <a:rPr lang="en-IN" smtClean="0"/>
              <a:t>10</a:t>
            </a:fld>
            <a:endParaRPr lang="en-IN"/>
          </a:p>
        </p:txBody>
      </p:sp>
      <p:sp>
        <p:nvSpPr>
          <p:cNvPr id="8" name="TextBox 7">
            <a:extLst>
              <a:ext uri="{FF2B5EF4-FFF2-40B4-BE49-F238E27FC236}">
                <a16:creationId xmlns:a16="http://schemas.microsoft.com/office/drawing/2014/main" id="{004C23F6-7164-AC84-C82D-C715C4604992}"/>
              </a:ext>
            </a:extLst>
          </p:cNvPr>
          <p:cNvSpPr txBox="1"/>
          <p:nvPr/>
        </p:nvSpPr>
        <p:spPr>
          <a:xfrm>
            <a:off x="2855913" y="5974516"/>
            <a:ext cx="6480720" cy="430887"/>
          </a:xfrm>
          <a:prstGeom prst="rect">
            <a:avLst/>
          </a:prstGeom>
          <a:noFill/>
        </p:spPr>
        <p:txBody>
          <a:bodyPr wrap="square" rtlCol="0">
            <a:spAutoFit/>
          </a:bodyPr>
          <a:lstStyle/>
          <a:p>
            <a:r>
              <a:rPr lang="en-IN" sz="2200" dirty="0"/>
              <a:t>Fig 1 : data transmission using LED ( transmitter kit )</a:t>
            </a:r>
          </a:p>
        </p:txBody>
      </p:sp>
      <p:cxnSp>
        <p:nvCxnSpPr>
          <p:cNvPr id="12" name="Straight Connector 11">
            <a:extLst>
              <a:ext uri="{FF2B5EF4-FFF2-40B4-BE49-F238E27FC236}">
                <a16:creationId xmlns:a16="http://schemas.microsoft.com/office/drawing/2014/main" id="{78BA9A32-83CF-C89B-DCF1-A5C9B06C4871}"/>
              </a:ext>
            </a:extLst>
          </p:cNvPr>
          <p:cNvCxnSpPr/>
          <p:nvPr/>
        </p:nvCxnSpPr>
        <p:spPr>
          <a:xfrm>
            <a:off x="0" y="1268760"/>
            <a:ext cx="12188825"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BF7B313D-98D8-B3D6-C206-902139FBD191}"/>
              </a:ext>
            </a:extLst>
          </p:cNvPr>
          <p:cNvSpPr/>
          <p:nvPr/>
        </p:nvSpPr>
        <p:spPr>
          <a:xfrm>
            <a:off x="10630916" y="1380245"/>
            <a:ext cx="1527975" cy="1832732"/>
          </a:xfrm>
          <a:prstGeom prst="rect">
            <a:avLst/>
          </a:prstGeom>
          <a:blipFill dpi="0" rotWithShape="1">
            <a:blip r:embed="rId3">
              <a:alphaModFix amt="20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86103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D8D67-E01D-DCE0-855B-9FD1B50BAF58}"/>
              </a:ext>
            </a:extLst>
          </p:cNvPr>
          <p:cNvSpPr>
            <a:spLocks noGrp="1"/>
          </p:cNvSpPr>
          <p:nvPr>
            <p:ph type="title"/>
          </p:nvPr>
        </p:nvSpPr>
        <p:spPr>
          <a:xfrm>
            <a:off x="483083" y="103276"/>
            <a:ext cx="10512862" cy="1325563"/>
          </a:xfrm>
        </p:spPr>
        <p:txBody>
          <a:bodyPr>
            <a:normAutofit/>
          </a:bodyPr>
          <a:lstStyle/>
          <a:p>
            <a:r>
              <a:rPr lang="en-IN" sz="4000" dirty="0">
                <a:latin typeface="Times New Roman" panose="02020603050405020304" pitchFamily="18" charset="0"/>
                <a:cs typeface="Times New Roman" panose="02020603050405020304" pitchFamily="18" charset="0"/>
              </a:rPr>
              <a:t>RESULTS</a:t>
            </a:r>
          </a:p>
        </p:txBody>
      </p:sp>
      <p:pic>
        <p:nvPicPr>
          <p:cNvPr id="7" name="Content Placeholder 6">
            <a:extLst>
              <a:ext uri="{FF2B5EF4-FFF2-40B4-BE49-F238E27FC236}">
                <a16:creationId xmlns:a16="http://schemas.microsoft.com/office/drawing/2014/main" id="{1AA5186B-C268-0023-431D-196A485838DC}"/>
              </a:ext>
            </a:extLst>
          </p:cNvPr>
          <p:cNvPicPr>
            <a:picLocks noGrp="1" noChangeAspect="1"/>
          </p:cNvPicPr>
          <p:nvPr>
            <p:ph idx="1"/>
          </p:nvPr>
        </p:nvPicPr>
        <p:blipFill>
          <a:blip r:embed="rId2"/>
          <a:stretch>
            <a:fillRect/>
          </a:stretch>
        </p:blipFill>
        <p:spPr>
          <a:xfrm>
            <a:off x="981844" y="1524476"/>
            <a:ext cx="9515340" cy="4281903"/>
          </a:xfrm>
        </p:spPr>
      </p:pic>
      <p:sp>
        <p:nvSpPr>
          <p:cNvPr id="4" name="Date Placeholder 3">
            <a:extLst>
              <a:ext uri="{FF2B5EF4-FFF2-40B4-BE49-F238E27FC236}">
                <a16:creationId xmlns:a16="http://schemas.microsoft.com/office/drawing/2014/main" id="{0E7011C4-10C6-3FDD-3CBE-93006B6F19A9}"/>
              </a:ext>
            </a:extLst>
          </p:cNvPr>
          <p:cNvSpPr>
            <a:spLocks noGrp="1"/>
          </p:cNvSpPr>
          <p:nvPr>
            <p:ph type="dt" sz="half" idx="10"/>
          </p:nvPr>
        </p:nvSpPr>
        <p:spPr/>
        <p:txBody>
          <a:bodyPr/>
          <a:lstStyle/>
          <a:p>
            <a:r>
              <a:rPr lang="en-US"/>
              <a:t>Li-Fi DATA TRANSFER SYSTEM</a:t>
            </a:r>
            <a:endParaRPr lang="en-US" dirty="0"/>
          </a:p>
        </p:txBody>
      </p:sp>
      <p:sp>
        <p:nvSpPr>
          <p:cNvPr id="5" name="Slide Number Placeholder 4">
            <a:extLst>
              <a:ext uri="{FF2B5EF4-FFF2-40B4-BE49-F238E27FC236}">
                <a16:creationId xmlns:a16="http://schemas.microsoft.com/office/drawing/2014/main" id="{A4411644-3897-C051-2156-D0F87358442E}"/>
              </a:ext>
            </a:extLst>
          </p:cNvPr>
          <p:cNvSpPr>
            <a:spLocks noGrp="1"/>
          </p:cNvSpPr>
          <p:nvPr>
            <p:ph type="sldNum" sz="quarter" idx="12"/>
          </p:nvPr>
        </p:nvSpPr>
        <p:spPr/>
        <p:txBody>
          <a:bodyPr/>
          <a:lstStyle/>
          <a:p>
            <a:fld id="{7DC1BBB0-96F0-4077-A278-0F3FB5C104D3}" type="slidenum">
              <a:rPr lang="en-IN" smtClean="0"/>
              <a:t>11</a:t>
            </a:fld>
            <a:endParaRPr lang="en-IN"/>
          </a:p>
        </p:txBody>
      </p:sp>
      <p:cxnSp>
        <p:nvCxnSpPr>
          <p:cNvPr id="9" name="Straight Connector 8">
            <a:extLst>
              <a:ext uri="{FF2B5EF4-FFF2-40B4-BE49-F238E27FC236}">
                <a16:creationId xmlns:a16="http://schemas.microsoft.com/office/drawing/2014/main" id="{E429C21E-B841-F7E8-5F52-D812BAE52050}"/>
              </a:ext>
            </a:extLst>
          </p:cNvPr>
          <p:cNvCxnSpPr/>
          <p:nvPr/>
        </p:nvCxnSpPr>
        <p:spPr>
          <a:xfrm>
            <a:off x="0" y="1268760"/>
            <a:ext cx="12188825"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316D4B9-0C6D-3271-AD09-A324B63EF15E}"/>
              </a:ext>
            </a:extLst>
          </p:cNvPr>
          <p:cNvSpPr txBox="1"/>
          <p:nvPr/>
        </p:nvSpPr>
        <p:spPr>
          <a:xfrm>
            <a:off x="3214092" y="5855523"/>
            <a:ext cx="5184576" cy="369332"/>
          </a:xfrm>
          <a:prstGeom prst="rect">
            <a:avLst/>
          </a:prstGeom>
          <a:noFill/>
        </p:spPr>
        <p:txBody>
          <a:bodyPr wrap="square" rtlCol="0">
            <a:spAutoFit/>
          </a:bodyPr>
          <a:lstStyle/>
          <a:p>
            <a:r>
              <a:rPr lang="en-IN" dirty="0"/>
              <a:t>Fig 2 : Data reception at the receiver end</a:t>
            </a:r>
          </a:p>
        </p:txBody>
      </p:sp>
      <p:sp>
        <p:nvSpPr>
          <p:cNvPr id="11" name="Rectangle 10">
            <a:extLst>
              <a:ext uri="{FF2B5EF4-FFF2-40B4-BE49-F238E27FC236}">
                <a16:creationId xmlns:a16="http://schemas.microsoft.com/office/drawing/2014/main" id="{D31500C7-9715-36EE-4679-191AC229524A}"/>
              </a:ext>
            </a:extLst>
          </p:cNvPr>
          <p:cNvSpPr/>
          <p:nvPr/>
        </p:nvSpPr>
        <p:spPr>
          <a:xfrm>
            <a:off x="10546368" y="1423046"/>
            <a:ext cx="1626133" cy="2022398"/>
          </a:xfrm>
          <a:prstGeom prst="rect">
            <a:avLst/>
          </a:prstGeom>
          <a:blipFill dpi="0" rotWithShape="1">
            <a:blip r:embed="rId3">
              <a:alphaModFix amt="20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92508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E4282-5650-B946-9A23-79D408F5A04C}"/>
              </a:ext>
            </a:extLst>
          </p:cNvPr>
          <p:cNvSpPr>
            <a:spLocks noGrp="1"/>
          </p:cNvSpPr>
          <p:nvPr>
            <p:ph type="title"/>
          </p:nvPr>
        </p:nvSpPr>
        <p:spPr>
          <a:xfrm>
            <a:off x="405780" y="-63267"/>
            <a:ext cx="10512862" cy="1325563"/>
          </a:xfrm>
        </p:spPr>
        <p:txBody>
          <a:bodyPr>
            <a:normAutofit/>
          </a:bodyPr>
          <a:lstStyle/>
          <a:p>
            <a:r>
              <a:rPr lang="en-IN" sz="4000" dirty="0">
                <a:latin typeface="Times New Roman" panose="02020603050405020304" pitchFamily="18" charset="0"/>
                <a:cs typeface="Times New Roman" panose="02020603050405020304" pitchFamily="18" charset="0"/>
              </a:rPr>
              <a:t>RESULTS</a:t>
            </a:r>
          </a:p>
        </p:txBody>
      </p:sp>
      <p:pic>
        <p:nvPicPr>
          <p:cNvPr id="7" name="Content Placeholder 6">
            <a:extLst>
              <a:ext uri="{FF2B5EF4-FFF2-40B4-BE49-F238E27FC236}">
                <a16:creationId xmlns:a16="http://schemas.microsoft.com/office/drawing/2014/main" id="{0894F613-7B40-BE42-B937-242C0E1BC110}"/>
              </a:ext>
            </a:extLst>
          </p:cNvPr>
          <p:cNvPicPr>
            <a:picLocks noGrp="1" noChangeAspect="1"/>
          </p:cNvPicPr>
          <p:nvPr>
            <p:ph idx="1"/>
          </p:nvPr>
        </p:nvPicPr>
        <p:blipFill>
          <a:blip r:embed="rId2"/>
          <a:stretch>
            <a:fillRect/>
          </a:stretch>
        </p:blipFill>
        <p:spPr>
          <a:xfrm>
            <a:off x="981844" y="1352841"/>
            <a:ext cx="9669640" cy="4351338"/>
          </a:xfrm>
        </p:spPr>
      </p:pic>
      <p:sp>
        <p:nvSpPr>
          <p:cNvPr id="4" name="Date Placeholder 3">
            <a:extLst>
              <a:ext uri="{FF2B5EF4-FFF2-40B4-BE49-F238E27FC236}">
                <a16:creationId xmlns:a16="http://schemas.microsoft.com/office/drawing/2014/main" id="{E928130C-0634-3B65-C24B-9D265FFD9F22}"/>
              </a:ext>
            </a:extLst>
          </p:cNvPr>
          <p:cNvSpPr>
            <a:spLocks noGrp="1"/>
          </p:cNvSpPr>
          <p:nvPr>
            <p:ph type="dt" sz="half" idx="10"/>
          </p:nvPr>
        </p:nvSpPr>
        <p:spPr/>
        <p:txBody>
          <a:bodyPr/>
          <a:lstStyle/>
          <a:p>
            <a:r>
              <a:rPr lang="en-US"/>
              <a:t>Li-Fi DATA TRANSFER SYSTEM</a:t>
            </a:r>
            <a:endParaRPr lang="en-US" dirty="0"/>
          </a:p>
        </p:txBody>
      </p:sp>
      <p:sp>
        <p:nvSpPr>
          <p:cNvPr id="5" name="Slide Number Placeholder 4">
            <a:extLst>
              <a:ext uri="{FF2B5EF4-FFF2-40B4-BE49-F238E27FC236}">
                <a16:creationId xmlns:a16="http://schemas.microsoft.com/office/drawing/2014/main" id="{5ADE6F3D-5FFA-0234-3BB1-0C605085511F}"/>
              </a:ext>
            </a:extLst>
          </p:cNvPr>
          <p:cNvSpPr>
            <a:spLocks noGrp="1"/>
          </p:cNvSpPr>
          <p:nvPr>
            <p:ph type="sldNum" sz="quarter" idx="12"/>
          </p:nvPr>
        </p:nvSpPr>
        <p:spPr/>
        <p:txBody>
          <a:bodyPr/>
          <a:lstStyle/>
          <a:p>
            <a:fld id="{7DC1BBB0-96F0-4077-A278-0F3FB5C104D3}" type="slidenum">
              <a:rPr lang="en-IN" smtClean="0"/>
              <a:t>12</a:t>
            </a:fld>
            <a:endParaRPr lang="en-IN"/>
          </a:p>
        </p:txBody>
      </p:sp>
      <p:cxnSp>
        <p:nvCxnSpPr>
          <p:cNvPr id="9" name="Straight Connector 8">
            <a:extLst>
              <a:ext uri="{FF2B5EF4-FFF2-40B4-BE49-F238E27FC236}">
                <a16:creationId xmlns:a16="http://schemas.microsoft.com/office/drawing/2014/main" id="{0A81C40E-6004-AEB5-3993-4F84D95F2684}"/>
              </a:ext>
            </a:extLst>
          </p:cNvPr>
          <p:cNvCxnSpPr/>
          <p:nvPr/>
        </p:nvCxnSpPr>
        <p:spPr>
          <a:xfrm flipV="1">
            <a:off x="0" y="1073150"/>
            <a:ext cx="12188825" cy="51594"/>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C1129AE-7291-F4AA-F861-B6B13F39E25D}"/>
              </a:ext>
            </a:extLst>
          </p:cNvPr>
          <p:cNvSpPr txBox="1"/>
          <p:nvPr/>
        </p:nvSpPr>
        <p:spPr>
          <a:xfrm>
            <a:off x="2061964" y="5798459"/>
            <a:ext cx="7848872" cy="369332"/>
          </a:xfrm>
          <a:prstGeom prst="rect">
            <a:avLst/>
          </a:prstGeom>
          <a:noFill/>
        </p:spPr>
        <p:txBody>
          <a:bodyPr wrap="square" rtlCol="0">
            <a:spAutoFit/>
          </a:bodyPr>
          <a:lstStyle/>
          <a:p>
            <a:r>
              <a:rPr lang="en-IN" dirty="0"/>
              <a:t>Fig 3 : data from the receiver is displayed at the receiver’s LCD display using light.</a:t>
            </a:r>
          </a:p>
        </p:txBody>
      </p:sp>
      <p:sp>
        <p:nvSpPr>
          <p:cNvPr id="11" name="Rectangle 10">
            <a:extLst>
              <a:ext uri="{FF2B5EF4-FFF2-40B4-BE49-F238E27FC236}">
                <a16:creationId xmlns:a16="http://schemas.microsoft.com/office/drawing/2014/main" id="{4FD443D8-3FBE-CBE4-47E8-9DDD1498846E}"/>
              </a:ext>
            </a:extLst>
          </p:cNvPr>
          <p:cNvSpPr/>
          <p:nvPr/>
        </p:nvSpPr>
        <p:spPr>
          <a:xfrm>
            <a:off x="10667808" y="1262296"/>
            <a:ext cx="1521017" cy="1902766"/>
          </a:xfrm>
          <a:prstGeom prst="rect">
            <a:avLst/>
          </a:prstGeom>
          <a:blipFill dpi="0" rotWithShape="1">
            <a:blip r:embed="rId3">
              <a:alphaModFix amt="20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03573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04ED3-11C2-0F33-7FEA-B77D564F0ACC}"/>
              </a:ext>
            </a:extLst>
          </p:cNvPr>
          <p:cNvSpPr>
            <a:spLocks noGrp="1"/>
          </p:cNvSpPr>
          <p:nvPr>
            <p:ph type="title"/>
          </p:nvPr>
        </p:nvSpPr>
        <p:spPr>
          <a:xfrm>
            <a:off x="333772" y="0"/>
            <a:ext cx="10512862" cy="1325563"/>
          </a:xfrm>
        </p:spPr>
        <p:txBody>
          <a:bodyPr>
            <a:normAutofit/>
          </a:bodyPr>
          <a:lstStyle/>
          <a:p>
            <a:r>
              <a:rPr lang="en-US" sz="4000" dirty="0">
                <a:latin typeface="Times New Roman" panose="02020603050405020304" pitchFamily="18" charset="0"/>
                <a:cs typeface="Times New Roman" panose="02020603050405020304" pitchFamily="18" charset="0"/>
              </a:rPr>
              <a:t>APPLICATIONS</a:t>
            </a:r>
            <a:endParaRPr lang="en-IN" sz="4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4C0F203-F9CD-2CD5-817C-3F40CC3E1C4C}"/>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DC1BBB0-96F0-4077-A278-0F3FB5C104D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2D03C01D-7CE6-F635-E04F-6F0A3E53EACA}"/>
              </a:ext>
            </a:extLst>
          </p:cNvPr>
          <p:cNvSpPr/>
          <p:nvPr/>
        </p:nvSpPr>
        <p:spPr>
          <a:xfrm>
            <a:off x="4829908" y="1982666"/>
            <a:ext cx="2532185" cy="2892669"/>
          </a:xfrm>
          <a:prstGeom prst="rect">
            <a:avLst/>
          </a:prstGeom>
          <a:blipFill dpi="0" rotWithShape="1">
            <a:blip r:embed="rId2">
              <a:alphaModFix amt="20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9A527697-851A-A99A-19D9-ECD7F878363C}"/>
              </a:ext>
            </a:extLst>
          </p:cNvPr>
          <p:cNvSpPr txBox="1"/>
          <p:nvPr/>
        </p:nvSpPr>
        <p:spPr>
          <a:xfrm>
            <a:off x="837982" y="2567011"/>
            <a:ext cx="10512862" cy="3046988"/>
          </a:xfrm>
          <a:prstGeom prst="rect">
            <a:avLst/>
          </a:prstGeom>
          <a:noFill/>
        </p:spPr>
        <p:txBody>
          <a:bodyPr wrap="square">
            <a:spAutoFit/>
          </a:bodyPr>
          <a:lstStyle/>
          <a:p>
            <a:pPr fontAlgn="base">
              <a:buFont typeface="Arial" panose="020B0604020202020204" pitchFamily="34" charset="0"/>
              <a:buChar char="•"/>
            </a:pPr>
            <a:r>
              <a:rPr lang="en-IN" sz="2400" i="0" dirty="0">
                <a:effectLst/>
                <a:latin typeface="-apple-system"/>
                <a:cs typeface="Arial" panose="020B0604020202020204" pitchFamily="34" charset="0"/>
              </a:rPr>
              <a:t> Li-Fi technology in Hospitals </a:t>
            </a:r>
          </a:p>
          <a:p>
            <a:pPr fontAlgn="base">
              <a:buFont typeface="Arial" panose="020B0604020202020204" pitchFamily="34" charset="0"/>
              <a:buChar char="•"/>
            </a:pPr>
            <a:r>
              <a:rPr lang="en-IN" sz="2400" i="0" dirty="0">
                <a:effectLst/>
                <a:latin typeface="-apple-system"/>
                <a:cs typeface="Arial" panose="020B0604020202020204" pitchFamily="34" charset="0"/>
              </a:rPr>
              <a:t> Li-Fi in the Workplace</a:t>
            </a:r>
          </a:p>
          <a:p>
            <a:pPr algn="l" fontAlgn="base">
              <a:buFont typeface="Arial" panose="020B0604020202020204" pitchFamily="34" charset="0"/>
              <a:buChar char="•"/>
            </a:pPr>
            <a:r>
              <a:rPr lang="en-US" sz="2400" i="0" dirty="0">
                <a:effectLst/>
                <a:latin typeface="-apple-system"/>
                <a:cs typeface="Arial" panose="020B0604020202020204" pitchFamily="34" charset="0"/>
              </a:rPr>
              <a:t> Secured connection data transfer</a:t>
            </a:r>
          </a:p>
          <a:p>
            <a:pPr algn="l" fontAlgn="base">
              <a:buFont typeface="Arial" panose="020B0604020202020204" pitchFamily="34" charset="0"/>
              <a:buChar char="•"/>
            </a:pPr>
            <a:r>
              <a:rPr lang="en-US" sz="2400" i="0" dirty="0">
                <a:effectLst/>
                <a:latin typeface="-apple-system"/>
                <a:cs typeface="Arial" panose="020B0604020202020204" pitchFamily="34" charset="0"/>
              </a:rPr>
              <a:t> Speed data transfer</a:t>
            </a:r>
          </a:p>
          <a:p>
            <a:pPr fontAlgn="base">
              <a:buFont typeface="Arial" panose="020B0604020202020204" pitchFamily="34" charset="0"/>
              <a:buChar char="•"/>
            </a:pPr>
            <a:r>
              <a:rPr lang="en-IN" sz="2400" i="0" dirty="0">
                <a:effectLst/>
                <a:latin typeface="-apple-system"/>
                <a:cs typeface="Arial" panose="020B0604020202020204" pitchFamily="34" charset="0"/>
              </a:rPr>
              <a:t> Li-Fi and Industry</a:t>
            </a:r>
          </a:p>
          <a:p>
            <a:pPr fontAlgn="base">
              <a:buFont typeface="Arial" panose="020B0604020202020204" pitchFamily="34" charset="0"/>
              <a:buChar char="•"/>
            </a:pPr>
            <a:r>
              <a:rPr lang="en-IN" sz="2400" i="0" dirty="0">
                <a:effectLst/>
                <a:latin typeface="-apple-system"/>
                <a:cs typeface="Arial" panose="020B0604020202020204" pitchFamily="34" charset="0"/>
              </a:rPr>
              <a:t> Li-Fi and Military</a:t>
            </a:r>
          </a:p>
          <a:p>
            <a:pPr algn="just" fontAlgn="base">
              <a:buFont typeface="Arial" panose="020B0604020202020204" pitchFamily="34" charset="0"/>
              <a:buChar char="•"/>
            </a:pPr>
            <a:r>
              <a:rPr lang="en-US" sz="2400" i="0" dirty="0">
                <a:effectLst/>
                <a:latin typeface="-apple-system"/>
                <a:cs typeface="Arial" panose="020B0604020202020204" pitchFamily="34" charset="0"/>
              </a:rPr>
              <a:t> Communication Underwater</a:t>
            </a:r>
          </a:p>
          <a:p>
            <a:pPr algn="just" fontAlgn="base">
              <a:buFont typeface="Arial" panose="020B0604020202020204" pitchFamily="34" charset="0"/>
              <a:buChar char="•"/>
            </a:pPr>
            <a:r>
              <a:rPr lang="en-US" sz="2400" i="0" dirty="0">
                <a:effectLst/>
                <a:latin typeface="-apple-system"/>
                <a:cs typeface="Arial" panose="020B0604020202020204" pitchFamily="34" charset="0"/>
              </a:rPr>
              <a:t> Communication in dangerous Environments or In Sensitive regions</a:t>
            </a:r>
          </a:p>
        </p:txBody>
      </p:sp>
      <p:sp>
        <p:nvSpPr>
          <p:cNvPr id="7" name="Date Placeholder 6">
            <a:extLst>
              <a:ext uri="{FF2B5EF4-FFF2-40B4-BE49-F238E27FC236}">
                <a16:creationId xmlns:a16="http://schemas.microsoft.com/office/drawing/2014/main" id="{0EA56DBC-DE8A-DB9A-6603-4260F8DCE7B2}"/>
              </a:ext>
            </a:extLst>
          </p:cNvPr>
          <p:cNvSpPr>
            <a:spLocks noGrp="1"/>
          </p:cNvSpPr>
          <p:nvPr>
            <p:ph type="dt" sz="half" idx="10"/>
          </p:nvPr>
        </p:nvSpPr>
        <p:spPr/>
        <p:txBody>
          <a:bodyPr/>
          <a:lstStyle/>
          <a:p>
            <a:r>
              <a:rPr lang="en-US"/>
              <a:t>Li-Fi DATA TRANSFER SYSTEM</a:t>
            </a:r>
            <a:endParaRPr lang="en-US" dirty="0"/>
          </a:p>
        </p:txBody>
      </p:sp>
      <p:cxnSp>
        <p:nvCxnSpPr>
          <p:cNvPr id="8" name="Straight Connector 7">
            <a:extLst>
              <a:ext uri="{FF2B5EF4-FFF2-40B4-BE49-F238E27FC236}">
                <a16:creationId xmlns:a16="http://schemas.microsoft.com/office/drawing/2014/main" id="{27D61F15-210E-9A41-359D-BE12F8AC1D89}"/>
              </a:ext>
            </a:extLst>
          </p:cNvPr>
          <p:cNvCxnSpPr/>
          <p:nvPr/>
        </p:nvCxnSpPr>
        <p:spPr>
          <a:xfrm>
            <a:off x="0" y="1027712"/>
            <a:ext cx="1218882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6494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D53BA-CD58-516A-7B90-94ED6353AE59}"/>
              </a:ext>
            </a:extLst>
          </p:cNvPr>
          <p:cNvSpPr>
            <a:spLocks noGrp="1"/>
          </p:cNvSpPr>
          <p:nvPr>
            <p:ph type="title"/>
          </p:nvPr>
        </p:nvSpPr>
        <p:spPr>
          <a:xfrm>
            <a:off x="248526" y="0"/>
            <a:ext cx="10512862" cy="1325563"/>
          </a:xfrm>
        </p:spPr>
        <p:txBody>
          <a:bodyPr>
            <a:normAutofit/>
          </a:bodyPr>
          <a:lstStyle/>
          <a:p>
            <a:r>
              <a:rPr lang="en-IN" sz="4000"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4E348706-6FF1-61F0-F199-7DC0DBD5DB47}"/>
              </a:ext>
            </a:extLst>
          </p:cNvPr>
          <p:cNvSpPr>
            <a:spLocks noGrp="1"/>
          </p:cNvSpPr>
          <p:nvPr>
            <p:ph idx="1"/>
          </p:nvPr>
        </p:nvSpPr>
        <p:spPr>
          <a:xfrm>
            <a:off x="261764" y="1340768"/>
            <a:ext cx="11737304" cy="4351338"/>
          </a:xfrm>
        </p:spPr>
        <p:txBody>
          <a:bodyPr>
            <a:normAutofit/>
          </a:bodyPr>
          <a:lstStyle/>
          <a:p>
            <a:pPr>
              <a:lnSpc>
                <a:spcPct val="150000"/>
              </a:lnSpc>
            </a:pPr>
            <a:r>
              <a:rPr lang="en-US" sz="2500" b="0" i="0" dirty="0">
                <a:solidFill>
                  <a:srgbClr val="555555"/>
                </a:solidFill>
                <a:effectLst/>
                <a:latin typeface="Arial" panose="020B0604020202020204" pitchFamily="34" charset="0"/>
              </a:rPr>
              <a:t>Let us </a:t>
            </a:r>
            <a:r>
              <a:rPr lang="en-US" sz="2500" b="0" i="0">
                <a:solidFill>
                  <a:srgbClr val="555555"/>
                </a:solidFill>
                <a:effectLst/>
                <a:latin typeface="Arial" panose="020B0604020202020204" pitchFamily="34" charset="0"/>
              </a:rPr>
              <a:t>summarize few </a:t>
            </a:r>
            <a:r>
              <a:rPr lang="en-US" sz="2500" b="0" i="0" dirty="0">
                <a:solidFill>
                  <a:srgbClr val="555555"/>
                </a:solidFill>
                <a:effectLst/>
                <a:latin typeface="Arial" panose="020B0604020202020204" pitchFamily="34" charset="0"/>
              </a:rPr>
              <a:t>important points.</a:t>
            </a:r>
          </a:p>
          <a:p>
            <a:pPr>
              <a:lnSpc>
                <a:spcPct val="150000"/>
              </a:lnSpc>
            </a:pPr>
            <a:r>
              <a:rPr lang="en-US" sz="2500" b="1" dirty="0">
                <a:solidFill>
                  <a:srgbClr val="555555"/>
                </a:solidFill>
                <a:latin typeface="Arial" panose="020B0604020202020204" pitchFamily="34" charset="0"/>
              </a:rPr>
              <a:t>A</a:t>
            </a:r>
            <a:r>
              <a:rPr lang="en-US" sz="2500" b="1" i="0" dirty="0">
                <a:solidFill>
                  <a:srgbClr val="555555"/>
                </a:solidFill>
                <a:effectLst/>
                <a:latin typeface="Arial" panose="020B0604020202020204" pitchFamily="34" charset="0"/>
              </a:rPr>
              <a:t>dvantages of </a:t>
            </a:r>
            <a:r>
              <a:rPr lang="en-US" sz="2500" b="1" i="0" dirty="0" err="1">
                <a:solidFill>
                  <a:srgbClr val="555555"/>
                </a:solidFill>
                <a:effectLst/>
                <a:latin typeface="Arial" panose="020B0604020202020204" pitchFamily="34" charset="0"/>
              </a:rPr>
              <a:t>LiFi</a:t>
            </a:r>
            <a:r>
              <a:rPr lang="en-US" sz="2500" b="1" i="0" dirty="0">
                <a:solidFill>
                  <a:srgbClr val="555555"/>
                </a:solidFill>
                <a:effectLst/>
                <a:latin typeface="Arial" panose="020B0604020202020204" pitchFamily="34" charset="0"/>
              </a:rPr>
              <a:t> over </a:t>
            </a:r>
            <a:r>
              <a:rPr lang="en-US" sz="2500" b="1" i="0" dirty="0" err="1">
                <a:solidFill>
                  <a:srgbClr val="555555"/>
                </a:solidFill>
                <a:effectLst/>
                <a:latin typeface="Arial" panose="020B0604020202020204" pitchFamily="34" charset="0"/>
              </a:rPr>
              <a:t>wifi</a:t>
            </a:r>
            <a:r>
              <a:rPr lang="en-US" sz="2500" b="0" i="0" dirty="0">
                <a:solidFill>
                  <a:srgbClr val="555555"/>
                </a:solidFill>
                <a:effectLst/>
                <a:latin typeface="Arial" panose="020B0604020202020204" pitchFamily="34" charset="0"/>
              </a:rPr>
              <a:t>:• Higher bandwidth •  better efficiency •  better connectivity• greater security •  higher speed and • low cost of lighting units.</a:t>
            </a:r>
          </a:p>
          <a:p>
            <a:pPr>
              <a:lnSpc>
                <a:spcPct val="150000"/>
              </a:lnSpc>
            </a:pPr>
            <a:r>
              <a:rPr lang="en-US" sz="2500" b="1" dirty="0">
                <a:solidFill>
                  <a:srgbClr val="555555"/>
                </a:solidFill>
                <a:latin typeface="Arial" panose="020B0604020202020204" pitchFamily="34" charset="0"/>
              </a:rPr>
              <a:t>D</a:t>
            </a:r>
            <a:r>
              <a:rPr lang="en-US" sz="2500" b="1" i="0" dirty="0">
                <a:solidFill>
                  <a:srgbClr val="555555"/>
                </a:solidFill>
                <a:effectLst/>
                <a:latin typeface="Arial" panose="020B0604020202020204" pitchFamily="34" charset="0"/>
              </a:rPr>
              <a:t>isadvantages of </a:t>
            </a:r>
            <a:r>
              <a:rPr lang="en-US" sz="2500" b="1" i="0" dirty="0" err="1">
                <a:solidFill>
                  <a:srgbClr val="555555"/>
                </a:solidFill>
                <a:effectLst/>
                <a:latin typeface="Arial" panose="020B0604020202020204" pitchFamily="34" charset="0"/>
              </a:rPr>
              <a:t>LiFi</a:t>
            </a:r>
            <a:r>
              <a:rPr lang="en-US" sz="2500" b="1" i="0" dirty="0">
                <a:solidFill>
                  <a:srgbClr val="555555"/>
                </a:solidFill>
                <a:effectLst/>
                <a:latin typeface="Arial" panose="020B0604020202020204" pitchFamily="34" charset="0"/>
              </a:rPr>
              <a:t> over </a:t>
            </a:r>
            <a:r>
              <a:rPr lang="en-US" sz="2500" b="1" i="0" dirty="0" err="1">
                <a:solidFill>
                  <a:srgbClr val="555555"/>
                </a:solidFill>
                <a:effectLst/>
                <a:latin typeface="Arial" panose="020B0604020202020204" pitchFamily="34" charset="0"/>
              </a:rPr>
              <a:t>wifi</a:t>
            </a:r>
            <a:r>
              <a:rPr lang="en-US" sz="2500" b="0" i="0" dirty="0">
                <a:solidFill>
                  <a:srgbClr val="555555"/>
                </a:solidFill>
                <a:effectLst/>
                <a:latin typeface="Arial" panose="020B0604020202020204" pitchFamily="34" charset="0"/>
              </a:rPr>
              <a:t>: • LOS communication between transmitter and receiver • Required costly devices for better performance • Presence of light is a must • Shorter range than </a:t>
            </a:r>
            <a:r>
              <a:rPr lang="en-US" sz="2500" b="0" i="0" dirty="0" err="1">
                <a:solidFill>
                  <a:srgbClr val="555555"/>
                </a:solidFill>
                <a:effectLst/>
                <a:latin typeface="Arial" panose="020B0604020202020204" pitchFamily="34" charset="0"/>
              </a:rPr>
              <a:t>wifi</a:t>
            </a:r>
            <a:r>
              <a:rPr lang="en-US" sz="2500" b="0" i="0" dirty="0">
                <a:solidFill>
                  <a:srgbClr val="555555"/>
                </a:solidFill>
                <a:effectLst/>
                <a:latin typeface="Arial" panose="020B0604020202020204" pitchFamily="34" charset="0"/>
              </a:rPr>
              <a:t> • Interference from other light sources • Blockage due to opaque obstacles and so on.</a:t>
            </a:r>
            <a:endParaRPr lang="en-IN" sz="2500" dirty="0"/>
          </a:p>
        </p:txBody>
      </p:sp>
      <p:sp>
        <p:nvSpPr>
          <p:cNvPr id="4" name="Date Placeholder 3">
            <a:extLst>
              <a:ext uri="{FF2B5EF4-FFF2-40B4-BE49-F238E27FC236}">
                <a16:creationId xmlns:a16="http://schemas.microsoft.com/office/drawing/2014/main" id="{6402A14B-7C72-4A2F-64FC-E304641C3A66}"/>
              </a:ext>
            </a:extLst>
          </p:cNvPr>
          <p:cNvSpPr>
            <a:spLocks noGrp="1"/>
          </p:cNvSpPr>
          <p:nvPr>
            <p:ph type="dt" sz="half" idx="10"/>
          </p:nvPr>
        </p:nvSpPr>
        <p:spPr/>
        <p:txBody>
          <a:bodyPr/>
          <a:lstStyle/>
          <a:p>
            <a:r>
              <a:rPr lang="en-US"/>
              <a:t>Li-Fi DATA TRANSFER SYSTEM</a:t>
            </a:r>
            <a:endParaRPr lang="en-US" dirty="0"/>
          </a:p>
        </p:txBody>
      </p:sp>
      <p:sp>
        <p:nvSpPr>
          <p:cNvPr id="5" name="Slide Number Placeholder 4">
            <a:extLst>
              <a:ext uri="{FF2B5EF4-FFF2-40B4-BE49-F238E27FC236}">
                <a16:creationId xmlns:a16="http://schemas.microsoft.com/office/drawing/2014/main" id="{104131AF-8AF5-F44C-71D8-1DA8E2051388}"/>
              </a:ext>
            </a:extLst>
          </p:cNvPr>
          <p:cNvSpPr>
            <a:spLocks noGrp="1"/>
          </p:cNvSpPr>
          <p:nvPr>
            <p:ph type="sldNum" sz="quarter" idx="12"/>
          </p:nvPr>
        </p:nvSpPr>
        <p:spPr/>
        <p:txBody>
          <a:bodyPr/>
          <a:lstStyle/>
          <a:p>
            <a:fld id="{7DC1BBB0-96F0-4077-A278-0F3FB5C104D3}" type="slidenum">
              <a:rPr lang="en-IN" smtClean="0"/>
              <a:t>14</a:t>
            </a:fld>
            <a:endParaRPr lang="en-IN"/>
          </a:p>
        </p:txBody>
      </p:sp>
      <p:sp>
        <p:nvSpPr>
          <p:cNvPr id="6" name="Rectangle 5">
            <a:extLst>
              <a:ext uri="{FF2B5EF4-FFF2-40B4-BE49-F238E27FC236}">
                <a16:creationId xmlns:a16="http://schemas.microsoft.com/office/drawing/2014/main" id="{BB9438EA-FF62-A5EA-9644-5622CDE63838}"/>
              </a:ext>
            </a:extLst>
          </p:cNvPr>
          <p:cNvSpPr/>
          <p:nvPr/>
        </p:nvSpPr>
        <p:spPr>
          <a:xfrm>
            <a:off x="4828319" y="1982665"/>
            <a:ext cx="2532185" cy="2892669"/>
          </a:xfrm>
          <a:prstGeom prst="rect">
            <a:avLst/>
          </a:prstGeom>
          <a:blipFill dpi="0" rotWithShape="1">
            <a:blip r:embed="rId2">
              <a:alphaModFix amt="20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a:extLst>
              <a:ext uri="{FF2B5EF4-FFF2-40B4-BE49-F238E27FC236}">
                <a16:creationId xmlns:a16="http://schemas.microsoft.com/office/drawing/2014/main" id="{602528BE-A3B2-1FD9-EB0B-80DAC25305FD}"/>
              </a:ext>
            </a:extLst>
          </p:cNvPr>
          <p:cNvCxnSpPr/>
          <p:nvPr/>
        </p:nvCxnSpPr>
        <p:spPr>
          <a:xfrm>
            <a:off x="0" y="1052736"/>
            <a:ext cx="1218882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8349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C702324-D0B0-78E8-88AE-53D4F3F071ED}"/>
              </a:ext>
            </a:extLst>
          </p:cNvPr>
          <p:cNvSpPr>
            <a:spLocks noGrp="1"/>
          </p:cNvSpPr>
          <p:nvPr>
            <p:ph type="title"/>
          </p:nvPr>
        </p:nvSpPr>
        <p:spPr>
          <a:xfrm>
            <a:off x="837981" y="1873473"/>
            <a:ext cx="10512862" cy="3111053"/>
          </a:xfrm>
        </p:spPr>
        <p:txBody>
          <a:bodyPr>
            <a:normAutofit/>
          </a:bodyPr>
          <a:lstStyle/>
          <a:p>
            <a:pPr algn="ctr"/>
            <a:r>
              <a:rPr lang="en-US" sz="9600" dirty="0">
                <a:latin typeface="Times New Roman" panose="02020603050405020304" pitchFamily="18" charset="0"/>
                <a:cs typeface="Times New Roman" panose="02020603050405020304" pitchFamily="18" charset="0"/>
              </a:rPr>
              <a:t>THANK YOU</a:t>
            </a:r>
            <a:endParaRPr lang="en-IN" sz="96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733E8D74-AD0F-8A64-C958-55E3331BFD9E}"/>
              </a:ext>
            </a:extLst>
          </p:cNvPr>
          <p:cNvSpPr>
            <a:spLocks noGrp="1"/>
          </p:cNvSpPr>
          <p:nvPr>
            <p:ph type="sldNum" sz="quarter" idx="12"/>
          </p:nvPr>
        </p:nvSpPr>
        <p:spPr/>
        <p:txBody>
          <a:bodyPr/>
          <a:lstStyle/>
          <a:p>
            <a:fld id="{7DC1BBB0-96F0-4077-A278-0F3FB5C104D3}" type="slidenum">
              <a:rPr lang="en-IN" smtClean="0"/>
              <a:t>15</a:t>
            </a:fld>
            <a:endParaRPr lang="en-IN"/>
          </a:p>
        </p:txBody>
      </p:sp>
      <p:sp>
        <p:nvSpPr>
          <p:cNvPr id="2" name="Rectangle 1">
            <a:extLst>
              <a:ext uri="{FF2B5EF4-FFF2-40B4-BE49-F238E27FC236}">
                <a16:creationId xmlns:a16="http://schemas.microsoft.com/office/drawing/2014/main" id="{F93EE60F-3F32-2986-2622-BCA8C61E5F9D}"/>
              </a:ext>
            </a:extLst>
          </p:cNvPr>
          <p:cNvSpPr/>
          <p:nvPr/>
        </p:nvSpPr>
        <p:spPr>
          <a:xfrm>
            <a:off x="4828320" y="1982666"/>
            <a:ext cx="2532185" cy="2892669"/>
          </a:xfrm>
          <a:prstGeom prst="rect">
            <a:avLst/>
          </a:prstGeom>
          <a:blipFill dpi="0" rotWithShape="1">
            <a:blip r:embed="rId2">
              <a:alphaModFix amt="20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Date Placeholder 2">
            <a:extLst>
              <a:ext uri="{FF2B5EF4-FFF2-40B4-BE49-F238E27FC236}">
                <a16:creationId xmlns:a16="http://schemas.microsoft.com/office/drawing/2014/main" id="{78407E69-BA6A-ED43-1319-9541DAA06495}"/>
              </a:ext>
            </a:extLst>
          </p:cNvPr>
          <p:cNvSpPr>
            <a:spLocks noGrp="1"/>
          </p:cNvSpPr>
          <p:nvPr>
            <p:ph type="dt" sz="half" idx="10"/>
          </p:nvPr>
        </p:nvSpPr>
        <p:spPr/>
        <p:txBody>
          <a:bodyPr/>
          <a:lstStyle/>
          <a:p>
            <a:r>
              <a:rPr lang="en-US"/>
              <a:t>Li-Fi DATA TRANSFER SYSTEM</a:t>
            </a:r>
          </a:p>
        </p:txBody>
      </p:sp>
    </p:spTree>
    <p:extLst>
      <p:ext uri="{BB962C8B-B14F-4D97-AF65-F5344CB8AC3E}">
        <p14:creationId xmlns:p14="http://schemas.microsoft.com/office/powerpoint/2010/main" val="86558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64A8-7E30-B5B9-A895-F2B9125C6154}"/>
              </a:ext>
            </a:extLst>
          </p:cNvPr>
          <p:cNvSpPr>
            <a:spLocks noGrp="1"/>
          </p:cNvSpPr>
          <p:nvPr>
            <p:ph type="title"/>
          </p:nvPr>
        </p:nvSpPr>
        <p:spPr>
          <a:xfrm>
            <a:off x="261764" y="18255"/>
            <a:ext cx="10512862" cy="1325563"/>
          </a:xfrm>
        </p:spPr>
        <p:txBody>
          <a:bodyPr>
            <a:normAutofit/>
          </a:bodyPr>
          <a:lstStyle/>
          <a:p>
            <a:r>
              <a:rPr lang="en-IN" sz="4000" dirty="0">
                <a:latin typeface="Times New Roman" panose="02020603050405020304" pitchFamily="18" charset="0"/>
                <a:cs typeface="Times New Roman" panose="02020603050405020304" pitchFamily="18" charset="0"/>
              </a:rPr>
              <a:t>AIM OF THE PROJEECT</a:t>
            </a:r>
          </a:p>
        </p:txBody>
      </p:sp>
      <p:sp>
        <p:nvSpPr>
          <p:cNvPr id="3" name="Content Placeholder 2">
            <a:extLst>
              <a:ext uri="{FF2B5EF4-FFF2-40B4-BE49-F238E27FC236}">
                <a16:creationId xmlns:a16="http://schemas.microsoft.com/office/drawing/2014/main" id="{C990899C-1ABD-2732-0AF6-48EE5530402D}"/>
              </a:ext>
            </a:extLst>
          </p:cNvPr>
          <p:cNvSpPr>
            <a:spLocks noGrp="1"/>
          </p:cNvSpPr>
          <p:nvPr>
            <p:ph idx="1"/>
          </p:nvPr>
        </p:nvSpPr>
        <p:spPr>
          <a:xfrm>
            <a:off x="261764" y="1916832"/>
            <a:ext cx="10512862" cy="4351338"/>
          </a:xfrm>
        </p:spPr>
        <p:txBody>
          <a:bodyPr>
            <a:normAutofit/>
          </a:bodyPr>
          <a:lstStyle/>
          <a:p>
            <a:pPr>
              <a:lnSpc>
                <a:spcPct val="150000"/>
              </a:lnSpc>
            </a:pPr>
            <a:r>
              <a:rPr lang="en-US" sz="2500" dirty="0">
                <a:latin typeface="-apple-system"/>
              </a:rPr>
              <a:t>To create a new class of high intensity light source of solid-state design bringing clean lighting solutions to general and specialty lighting. With energy efficiency, long useful lifetime, full spectrum and dimming, LI-FI lighting applications work better compared to conventional approaches. This technology brief describes the general construction of LI-FI lighting systems and the basic technology building blocks behind their function. </a:t>
            </a:r>
            <a:endParaRPr lang="en-IN" sz="2500" dirty="0">
              <a:latin typeface="-apple-system"/>
            </a:endParaRPr>
          </a:p>
        </p:txBody>
      </p:sp>
      <p:sp>
        <p:nvSpPr>
          <p:cNvPr id="4" name="Date Placeholder 3">
            <a:extLst>
              <a:ext uri="{FF2B5EF4-FFF2-40B4-BE49-F238E27FC236}">
                <a16:creationId xmlns:a16="http://schemas.microsoft.com/office/drawing/2014/main" id="{74999F4F-69FE-0A66-713D-BE391217F395}"/>
              </a:ext>
            </a:extLst>
          </p:cNvPr>
          <p:cNvSpPr>
            <a:spLocks noGrp="1"/>
          </p:cNvSpPr>
          <p:nvPr>
            <p:ph type="dt" sz="half" idx="10"/>
          </p:nvPr>
        </p:nvSpPr>
        <p:spPr/>
        <p:txBody>
          <a:bodyPr/>
          <a:lstStyle/>
          <a:p>
            <a:r>
              <a:rPr lang="en-US"/>
              <a:t>Li-Fi DATA TRANSFER SYSTEM</a:t>
            </a:r>
            <a:endParaRPr lang="en-US" dirty="0"/>
          </a:p>
        </p:txBody>
      </p:sp>
      <p:sp>
        <p:nvSpPr>
          <p:cNvPr id="5" name="Slide Number Placeholder 4">
            <a:extLst>
              <a:ext uri="{FF2B5EF4-FFF2-40B4-BE49-F238E27FC236}">
                <a16:creationId xmlns:a16="http://schemas.microsoft.com/office/drawing/2014/main" id="{E8CBF745-033E-5E98-40C2-3C34AF1BD191}"/>
              </a:ext>
            </a:extLst>
          </p:cNvPr>
          <p:cNvSpPr>
            <a:spLocks noGrp="1"/>
          </p:cNvSpPr>
          <p:nvPr>
            <p:ph type="sldNum" sz="quarter" idx="12"/>
          </p:nvPr>
        </p:nvSpPr>
        <p:spPr/>
        <p:txBody>
          <a:bodyPr/>
          <a:lstStyle/>
          <a:p>
            <a:fld id="{7DC1BBB0-96F0-4077-A278-0F3FB5C104D3}" type="slidenum">
              <a:rPr lang="en-IN" smtClean="0"/>
              <a:t>2</a:t>
            </a:fld>
            <a:endParaRPr lang="en-IN"/>
          </a:p>
        </p:txBody>
      </p:sp>
      <p:cxnSp>
        <p:nvCxnSpPr>
          <p:cNvPr id="7" name="Straight Connector 6">
            <a:extLst>
              <a:ext uri="{FF2B5EF4-FFF2-40B4-BE49-F238E27FC236}">
                <a16:creationId xmlns:a16="http://schemas.microsoft.com/office/drawing/2014/main" id="{3ECDFF8D-CCD2-99D9-8F55-300C5A6E4627}"/>
              </a:ext>
            </a:extLst>
          </p:cNvPr>
          <p:cNvCxnSpPr/>
          <p:nvPr/>
        </p:nvCxnSpPr>
        <p:spPr>
          <a:xfrm>
            <a:off x="-1" y="1052736"/>
            <a:ext cx="1218882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6981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61764" y="-53501"/>
            <a:ext cx="10512862" cy="1325563"/>
          </a:xfrm>
        </p:spPr>
        <p:txBody>
          <a:bodyPr>
            <a:normAutofit/>
          </a:bodyPr>
          <a:lstStyle/>
          <a:p>
            <a:r>
              <a:rPr lang="en-US" sz="4000" dirty="0">
                <a:solidFill>
                  <a:schemeClr val="tx1">
                    <a:lumMod val="85000"/>
                    <a:lumOff val="15000"/>
                  </a:schemeClr>
                </a:solidFill>
                <a:latin typeface="Times New Roman" panose="02020603050405020304" pitchFamily="18" charset="0"/>
                <a:cs typeface="Times New Roman" panose="02020603050405020304" pitchFamily="18" charset="0"/>
              </a:rPr>
              <a:t>INTRODUCTION</a:t>
            </a:r>
          </a:p>
        </p:txBody>
      </p:sp>
      <p:sp>
        <p:nvSpPr>
          <p:cNvPr id="4" name="Rectangle 3"/>
          <p:cNvSpPr/>
          <p:nvPr/>
        </p:nvSpPr>
        <p:spPr>
          <a:xfrm>
            <a:off x="4829908" y="1982666"/>
            <a:ext cx="2532185" cy="2892669"/>
          </a:xfrm>
          <a:prstGeom prst="rect">
            <a:avLst/>
          </a:prstGeom>
          <a:blipFill dpi="0" rotWithShape="1">
            <a:blip r:embed="rId2">
              <a:alphaModFix amt="20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Slide Number Placeholder 1"/>
          <p:cNvSpPr>
            <a:spLocks noGrp="1"/>
          </p:cNvSpPr>
          <p:nvPr>
            <p:ph type="sldNum" sz="quarter" idx="12"/>
          </p:nvPr>
        </p:nvSpPr>
        <p:spPr/>
        <p:txBody>
          <a:bodyPr/>
          <a:lstStyle/>
          <a:p>
            <a:fld id="{7DC1BBB0-96F0-4077-A278-0F3FB5C104D3}" type="slidenum">
              <a:rPr lang="en-IN" smtClean="0"/>
              <a:t>3</a:t>
            </a:fld>
            <a:endParaRPr lang="en-IN"/>
          </a:p>
        </p:txBody>
      </p:sp>
      <p:sp>
        <p:nvSpPr>
          <p:cNvPr id="5" name="Content Placeholder 4">
            <a:extLst>
              <a:ext uri="{FF2B5EF4-FFF2-40B4-BE49-F238E27FC236}">
                <a16:creationId xmlns:a16="http://schemas.microsoft.com/office/drawing/2014/main" id="{F1E4E6B7-E186-1CCC-43C3-77CF410CD4C2}"/>
              </a:ext>
            </a:extLst>
          </p:cNvPr>
          <p:cNvSpPr>
            <a:spLocks noGrp="1"/>
          </p:cNvSpPr>
          <p:nvPr>
            <p:ph idx="1"/>
          </p:nvPr>
        </p:nvSpPr>
        <p:spPr>
          <a:xfrm>
            <a:off x="405780" y="1354760"/>
            <a:ext cx="10512862" cy="4836195"/>
          </a:xfrm>
        </p:spPr>
        <p:txBody>
          <a:bodyPr>
            <a:normAutofit fontScale="85000" lnSpcReduction="10000"/>
          </a:bodyPr>
          <a:lstStyle/>
          <a:p>
            <a:pPr algn="l" fontAlgn="base"/>
            <a:r>
              <a:rPr lang="en-US" b="0" i="0" dirty="0">
                <a:solidFill>
                  <a:srgbClr val="767575"/>
                </a:solidFill>
                <a:effectLst/>
                <a:latin typeface="-apple-system"/>
              </a:rPr>
              <a:t>Li-Fi technology utilizes </a:t>
            </a:r>
            <a:r>
              <a:rPr lang="en-US" dirty="0">
                <a:solidFill>
                  <a:srgbClr val="767575"/>
                </a:solidFill>
                <a:latin typeface="-apple-system"/>
              </a:rPr>
              <a:t>LED’</a:t>
            </a:r>
            <a:r>
              <a:rPr lang="en-US" b="0" i="0" dirty="0">
                <a:solidFill>
                  <a:srgbClr val="767575"/>
                </a:solidFill>
                <a:effectLst/>
                <a:latin typeface="-apple-system"/>
              </a:rPr>
              <a:t>s for transmitting data. It is subsidiary of optical remote communication technology utilizing light from Led to convey rapid communication. </a:t>
            </a:r>
          </a:p>
          <a:p>
            <a:pPr algn="l" fontAlgn="base"/>
            <a:r>
              <a:rPr lang="en-US" b="0" i="0" dirty="0">
                <a:solidFill>
                  <a:srgbClr val="767575"/>
                </a:solidFill>
                <a:effectLst/>
                <a:latin typeface="-apple-system"/>
              </a:rPr>
              <a:t>So here we develop a data transfer system that uses the Li Fi technology. This system serves the following advantages:</a:t>
            </a:r>
            <a:br>
              <a:rPr lang="en-US" b="0" i="0" dirty="0">
                <a:solidFill>
                  <a:srgbClr val="767575"/>
                </a:solidFill>
                <a:effectLst/>
                <a:latin typeface="-apple-system"/>
              </a:rPr>
            </a:br>
            <a:r>
              <a:rPr lang="en-US" b="0" i="0" dirty="0">
                <a:solidFill>
                  <a:srgbClr val="767575"/>
                </a:solidFill>
                <a:effectLst/>
                <a:latin typeface="-apple-system"/>
              </a:rPr>
              <a:t>•High Speed Data Transfer</a:t>
            </a:r>
            <a:r>
              <a:rPr lang="en-US" dirty="0">
                <a:solidFill>
                  <a:srgbClr val="767575"/>
                </a:solidFill>
                <a:latin typeface="-apple-system"/>
              </a:rPr>
              <a:t>                                  </a:t>
            </a:r>
            <a:r>
              <a:rPr lang="en-US" b="0" i="0" dirty="0">
                <a:solidFill>
                  <a:srgbClr val="767575"/>
                </a:solidFill>
                <a:effectLst/>
                <a:latin typeface="-apple-system"/>
              </a:rPr>
              <a:t>•No Wires Needed</a:t>
            </a:r>
            <a:br>
              <a:rPr lang="en-US" b="0" i="0" dirty="0">
                <a:solidFill>
                  <a:srgbClr val="767575"/>
                </a:solidFill>
                <a:effectLst/>
                <a:latin typeface="-apple-system"/>
              </a:rPr>
            </a:br>
            <a:r>
              <a:rPr lang="en-US" b="0" i="0" dirty="0">
                <a:solidFill>
                  <a:srgbClr val="767575"/>
                </a:solidFill>
                <a:effectLst/>
                <a:latin typeface="-apple-system"/>
              </a:rPr>
              <a:t>•Reliable Communication with No Data Loss  •Low Cost of Developing the System</a:t>
            </a:r>
          </a:p>
          <a:p>
            <a:pPr algn="l" fontAlgn="base"/>
            <a:r>
              <a:rPr lang="en-US" b="0" i="0" dirty="0">
                <a:solidFill>
                  <a:srgbClr val="767575"/>
                </a:solidFill>
                <a:effectLst/>
                <a:latin typeface="-apple-system"/>
              </a:rPr>
              <a:t>The system allows us to use LI-FI medium for data transfer. We make use of a Li-Fi transmitter android app to demonstrate this concept. </a:t>
            </a:r>
          </a:p>
          <a:p>
            <a:pPr algn="l" fontAlgn="base"/>
            <a:r>
              <a:rPr lang="en-US" b="0" i="0" dirty="0">
                <a:solidFill>
                  <a:srgbClr val="767575"/>
                </a:solidFill>
                <a:effectLst/>
                <a:latin typeface="-apple-system"/>
              </a:rPr>
              <a:t>The app converts written text message into light flash data for transmission. The user needs to start the app and type the message to be transmitted.</a:t>
            </a:r>
          </a:p>
          <a:p>
            <a:pPr algn="l" fontAlgn="base"/>
            <a:r>
              <a:rPr lang="en-US" dirty="0">
                <a:solidFill>
                  <a:srgbClr val="767575"/>
                </a:solidFill>
                <a:latin typeface="-apple-system"/>
              </a:rPr>
              <a:t>A</a:t>
            </a:r>
            <a:r>
              <a:rPr lang="en-US" b="0" i="0" dirty="0">
                <a:solidFill>
                  <a:srgbClr val="767575"/>
                </a:solidFill>
                <a:effectLst/>
                <a:latin typeface="-apple-system"/>
              </a:rPr>
              <a:t>pp controls the mobile phone flashlight to transmit the message. The atmega microcontroller decodes and processes the message sent and then displays it over an LCD display to complete the data transmission.</a:t>
            </a:r>
          </a:p>
        </p:txBody>
      </p:sp>
      <p:sp>
        <p:nvSpPr>
          <p:cNvPr id="7" name="Date Placeholder 6">
            <a:extLst>
              <a:ext uri="{FF2B5EF4-FFF2-40B4-BE49-F238E27FC236}">
                <a16:creationId xmlns:a16="http://schemas.microsoft.com/office/drawing/2014/main" id="{85D56A95-4BE2-BA26-DC59-283BF63F65B0}"/>
              </a:ext>
            </a:extLst>
          </p:cNvPr>
          <p:cNvSpPr>
            <a:spLocks noGrp="1"/>
          </p:cNvSpPr>
          <p:nvPr>
            <p:ph type="dt" sz="half" idx="10"/>
          </p:nvPr>
        </p:nvSpPr>
        <p:spPr/>
        <p:txBody>
          <a:bodyPr/>
          <a:lstStyle/>
          <a:p>
            <a:r>
              <a:rPr lang="en-US"/>
              <a:t>Li-Fi DATA TRANSFER SYSTEM</a:t>
            </a:r>
            <a:endParaRPr lang="en-US" dirty="0"/>
          </a:p>
        </p:txBody>
      </p:sp>
      <p:cxnSp>
        <p:nvCxnSpPr>
          <p:cNvPr id="6" name="Straight Connector 5">
            <a:extLst>
              <a:ext uri="{FF2B5EF4-FFF2-40B4-BE49-F238E27FC236}">
                <a16:creationId xmlns:a16="http://schemas.microsoft.com/office/drawing/2014/main" id="{F72E9740-EF95-498E-1955-6970B212463A}"/>
              </a:ext>
            </a:extLst>
          </p:cNvPr>
          <p:cNvCxnSpPr/>
          <p:nvPr/>
        </p:nvCxnSpPr>
        <p:spPr>
          <a:xfrm>
            <a:off x="0" y="1005932"/>
            <a:ext cx="1218882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042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372" y="-10882"/>
            <a:ext cx="10512862" cy="1325563"/>
          </a:xfrm>
        </p:spPr>
        <p:txBody>
          <a:bodyPr>
            <a:normAutofit/>
          </a:bodyPr>
          <a:lstStyle/>
          <a:p>
            <a:r>
              <a:rPr lang="en-IN" sz="4000" dirty="0">
                <a:solidFill>
                  <a:schemeClr val="tx1">
                    <a:lumMod val="85000"/>
                    <a:lumOff val="15000"/>
                  </a:schemeClr>
                </a:solidFill>
                <a:latin typeface="Times New Roman" panose="02020603050405020304" pitchFamily="18" charset="0"/>
                <a:cs typeface="Times New Roman" panose="02020603050405020304" pitchFamily="18" charset="0"/>
              </a:rPr>
              <a:t>COMPONENTS</a:t>
            </a:r>
          </a:p>
        </p:txBody>
      </p:sp>
      <p:sp>
        <p:nvSpPr>
          <p:cNvPr id="5" name="Rectangle 4"/>
          <p:cNvSpPr/>
          <p:nvPr/>
        </p:nvSpPr>
        <p:spPr>
          <a:xfrm>
            <a:off x="4829908" y="1982666"/>
            <a:ext cx="2532185" cy="2892669"/>
          </a:xfrm>
          <a:prstGeom prst="rect">
            <a:avLst/>
          </a:prstGeom>
          <a:blipFill dpi="0" rotWithShape="1">
            <a:blip r:embed="rId2">
              <a:alphaModFix amt="20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Slide Number Placeholder 2"/>
          <p:cNvSpPr>
            <a:spLocks noGrp="1"/>
          </p:cNvSpPr>
          <p:nvPr>
            <p:ph type="sldNum" sz="quarter" idx="12"/>
          </p:nvPr>
        </p:nvSpPr>
        <p:spPr/>
        <p:txBody>
          <a:bodyPr/>
          <a:lstStyle/>
          <a:p>
            <a:fld id="{7DC1BBB0-96F0-4077-A278-0F3FB5C104D3}" type="slidenum">
              <a:rPr lang="en-IN" smtClean="0"/>
              <a:t>4</a:t>
            </a:fld>
            <a:endParaRPr lang="en-IN"/>
          </a:p>
        </p:txBody>
      </p:sp>
      <p:sp>
        <p:nvSpPr>
          <p:cNvPr id="7" name="Content Placeholder 6">
            <a:extLst>
              <a:ext uri="{FF2B5EF4-FFF2-40B4-BE49-F238E27FC236}">
                <a16:creationId xmlns:a16="http://schemas.microsoft.com/office/drawing/2014/main" id="{612A1B63-2BED-4CBB-8D9B-0162AE3A8DCA}"/>
              </a:ext>
            </a:extLst>
          </p:cNvPr>
          <p:cNvSpPr>
            <a:spLocks noGrp="1"/>
          </p:cNvSpPr>
          <p:nvPr>
            <p:ph idx="1"/>
          </p:nvPr>
        </p:nvSpPr>
        <p:spPr/>
        <p:txBody>
          <a:bodyPr>
            <a:normAutofit lnSpcReduction="10000"/>
          </a:bodyPr>
          <a:lstStyle/>
          <a:p>
            <a:pPr algn="l" fontAlgn="base">
              <a:buFont typeface="Arial" panose="020B0604020202020204" pitchFamily="34" charset="0"/>
              <a:buChar char="•"/>
            </a:pPr>
            <a:r>
              <a:rPr lang="en-US" b="0" i="0" dirty="0">
                <a:solidFill>
                  <a:schemeClr val="bg1">
                    <a:lumMod val="50000"/>
                  </a:schemeClr>
                </a:solidFill>
                <a:effectLst/>
                <a:latin typeface="-apple-system"/>
                <a:cs typeface="Arial" panose="020B0604020202020204" pitchFamily="34" charset="0"/>
              </a:rPr>
              <a:t>ARDUINO UNO &amp; nano</a:t>
            </a:r>
          </a:p>
          <a:p>
            <a:pPr algn="l" fontAlgn="base">
              <a:buFont typeface="Arial" panose="020B0604020202020204" pitchFamily="34" charset="0"/>
              <a:buChar char="•"/>
            </a:pPr>
            <a:r>
              <a:rPr lang="en-US" b="0" i="0" dirty="0">
                <a:solidFill>
                  <a:schemeClr val="bg1">
                    <a:lumMod val="50000"/>
                  </a:schemeClr>
                </a:solidFill>
                <a:effectLst/>
                <a:latin typeface="-apple-system"/>
                <a:cs typeface="Arial" panose="020B0604020202020204" pitchFamily="34" charset="0"/>
              </a:rPr>
              <a:t>LDR Sensor</a:t>
            </a:r>
          </a:p>
          <a:p>
            <a:pPr algn="l" fontAlgn="base">
              <a:buFont typeface="Arial" panose="020B0604020202020204" pitchFamily="34" charset="0"/>
              <a:buChar char="•"/>
            </a:pPr>
            <a:r>
              <a:rPr lang="en-US" b="0" i="0" dirty="0">
                <a:solidFill>
                  <a:schemeClr val="bg1">
                    <a:lumMod val="50000"/>
                  </a:schemeClr>
                </a:solidFill>
                <a:effectLst/>
                <a:latin typeface="-apple-system"/>
                <a:cs typeface="Arial" panose="020B0604020202020204" pitchFamily="34" charset="0"/>
              </a:rPr>
              <a:t>Regulator Circuitry</a:t>
            </a:r>
          </a:p>
          <a:p>
            <a:pPr algn="l" fontAlgn="base">
              <a:buFont typeface="Arial" panose="020B0604020202020204" pitchFamily="34" charset="0"/>
              <a:buChar char="•"/>
            </a:pPr>
            <a:r>
              <a:rPr lang="en-US" b="0" i="0" dirty="0">
                <a:solidFill>
                  <a:schemeClr val="bg1">
                    <a:lumMod val="50000"/>
                  </a:schemeClr>
                </a:solidFill>
                <a:effectLst/>
                <a:latin typeface="-apple-system"/>
                <a:cs typeface="Arial" panose="020B0604020202020204" pitchFamily="34" charset="0"/>
              </a:rPr>
              <a:t>LED’s</a:t>
            </a:r>
          </a:p>
          <a:p>
            <a:pPr algn="l" fontAlgn="base">
              <a:buFont typeface="Arial" panose="020B0604020202020204" pitchFamily="34" charset="0"/>
              <a:buChar char="•"/>
            </a:pPr>
            <a:r>
              <a:rPr lang="en-US" b="0" i="0" dirty="0">
                <a:solidFill>
                  <a:schemeClr val="bg1">
                    <a:lumMod val="50000"/>
                  </a:schemeClr>
                </a:solidFill>
                <a:effectLst/>
                <a:latin typeface="-apple-system"/>
                <a:cs typeface="Arial" panose="020B0604020202020204" pitchFamily="34" charset="0"/>
              </a:rPr>
              <a:t>Bread Board</a:t>
            </a:r>
          </a:p>
          <a:p>
            <a:pPr algn="l" fontAlgn="base">
              <a:buFont typeface="Arial" panose="020B0604020202020204" pitchFamily="34" charset="0"/>
              <a:buChar char="•"/>
            </a:pPr>
            <a:r>
              <a:rPr lang="en-US" b="0" i="0" dirty="0">
                <a:solidFill>
                  <a:schemeClr val="bg1">
                    <a:lumMod val="50000"/>
                  </a:schemeClr>
                </a:solidFill>
                <a:effectLst/>
                <a:latin typeface="-apple-system"/>
                <a:cs typeface="Arial" panose="020B0604020202020204" pitchFamily="34" charset="0"/>
              </a:rPr>
              <a:t>Resistors</a:t>
            </a:r>
          </a:p>
          <a:p>
            <a:pPr algn="l" fontAlgn="base">
              <a:buFont typeface="Arial" panose="020B0604020202020204" pitchFamily="34" charset="0"/>
              <a:buChar char="•"/>
            </a:pPr>
            <a:r>
              <a:rPr lang="en-US" b="0" i="0" dirty="0">
                <a:solidFill>
                  <a:schemeClr val="bg1">
                    <a:lumMod val="50000"/>
                  </a:schemeClr>
                </a:solidFill>
                <a:effectLst/>
                <a:latin typeface="-apple-system"/>
                <a:cs typeface="Arial" panose="020B0604020202020204" pitchFamily="34" charset="0"/>
              </a:rPr>
              <a:t>Cables and Connectors</a:t>
            </a:r>
          </a:p>
          <a:p>
            <a:pPr algn="l" fontAlgn="base">
              <a:buFont typeface="Arial" panose="020B0604020202020204" pitchFamily="34" charset="0"/>
              <a:buChar char="•"/>
            </a:pPr>
            <a:r>
              <a:rPr lang="en-US" dirty="0">
                <a:solidFill>
                  <a:schemeClr val="bg1">
                    <a:lumMod val="50000"/>
                  </a:schemeClr>
                </a:solidFill>
                <a:latin typeface="-apple-system"/>
                <a:cs typeface="Arial" panose="020B0604020202020204" pitchFamily="34" charset="0"/>
              </a:rPr>
              <a:t>Wires</a:t>
            </a:r>
          </a:p>
          <a:p>
            <a:pPr algn="l" fontAlgn="base">
              <a:buFont typeface="Arial" panose="020B0604020202020204" pitchFamily="34" charset="0"/>
              <a:buChar char="•"/>
            </a:pPr>
            <a:r>
              <a:rPr lang="en-US" b="0" i="0" dirty="0">
                <a:solidFill>
                  <a:schemeClr val="bg1">
                    <a:lumMod val="50000"/>
                  </a:schemeClr>
                </a:solidFill>
                <a:effectLst/>
                <a:latin typeface="-apple-system"/>
                <a:cs typeface="Arial" panose="020B0604020202020204" pitchFamily="34" charset="0"/>
              </a:rPr>
              <a:t>LCD Display</a:t>
            </a:r>
          </a:p>
        </p:txBody>
      </p:sp>
      <p:pic>
        <p:nvPicPr>
          <p:cNvPr id="2054" name="Picture 6">
            <a:extLst>
              <a:ext uri="{FF2B5EF4-FFF2-40B4-BE49-F238E27FC236}">
                <a16:creationId xmlns:a16="http://schemas.microsoft.com/office/drawing/2014/main" id="{1FE9E360-1F13-3015-6108-A4FDD0983C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753732">
            <a:off x="9766515" y="382158"/>
            <a:ext cx="2016224" cy="2016224"/>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0F908F42-DFD2-6FDA-FCBD-6D61D88EB0A9}"/>
              </a:ext>
            </a:extLst>
          </p:cNvPr>
          <p:cNvSpPr>
            <a:spLocks noGrp="1"/>
          </p:cNvSpPr>
          <p:nvPr>
            <p:ph type="dt" sz="half" idx="10"/>
          </p:nvPr>
        </p:nvSpPr>
        <p:spPr/>
        <p:txBody>
          <a:bodyPr/>
          <a:lstStyle/>
          <a:p>
            <a:r>
              <a:rPr lang="en-US"/>
              <a:t>Li-Fi DATA TRANSFER SYSTEM</a:t>
            </a:r>
            <a:endParaRPr lang="en-US" dirty="0"/>
          </a:p>
        </p:txBody>
      </p:sp>
      <p:pic>
        <p:nvPicPr>
          <p:cNvPr id="8" name="Picture 7">
            <a:extLst>
              <a:ext uri="{FF2B5EF4-FFF2-40B4-BE49-F238E27FC236}">
                <a16:creationId xmlns:a16="http://schemas.microsoft.com/office/drawing/2014/main" id="{FBBDE841-502A-7CF6-5C54-EC99D967F632}"/>
              </a:ext>
            </a:extLst>
          </p:cNvPr>
          <p:cNvPicPr>
            <a:picLocks noChangeAspect="1"/>
          </p:cNvPicPr>
          <p:nvPr/>
        </p:nvPicPr>
        <p:blipFill>
          <a:blip r:embed="rId4"/>
          <a:stretch>
            <a:fillRect/>
          </a:stretch>
        </p:blipFill>
        <p:spPr>
          <a:xfrm>
            <a:off x="7307867" y="2194196"/>
            <a:ext cx="2413208" cy="2413208"/>
          </a:xfrm>
          <a:prstGeom prst="rect">
            <a:avLst/>
          </a:prstGeom>
        </p:spPr>
      </p:pic>
      <p:pic>
        <p:nvPicPr>
          <p:cNvPr id="1026" name="Picture 2" descr="Arduino Nano V3.0, Model Name/Number: Anano at Rs 395/piece in New Delhi |  ID: 22559583712">
            <a:extLst>
              <a:ext uri="{FF2B5EF4-FFF2-40B4-BE49-F238E27FC236}">
                <a16:creationId xmlns:a16="http://schemas.microsoft.com/office/drawing/2014/main" id="{8FBDF5CB-917F-6D15-9949-3B19C0C83B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33435" y="2037489"/>
            <a:ext cx="2413208" cy="241320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16x2 LCD Display at Rs 125 | LCD Display in Thane | ID: 16416752488">
            <a:extLst>
              <a:ext uri="{FF2B5EF4-FFF2-40B4-BE49-F238E27FC236}">
                <a16:creationId xmlns:a16="http://schemas.microsoft.com/office/drawing/2014/main" id="{1D49FAD1-0312-D7DA-9215-CB1EAA8C016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14471" y="4450697"/>
            <a:ext cx="2694591" cy="20720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uy 10 mm White LED | 10mm White LED big lights online">
            <a:extLst>
              <a:ext uri="{FF2B5EF4-FFF2-40B4-BE49-F238E27FC236}">
                <a16:creationId xmlns:a16="http://schemas.microsoft.com/office/drawing/2014/main" id="{2AF44D85-AA68-F17C-1C50-FAC566E0CEA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820386">
            <a:off x="8162925" y="1235777"/>
            <a:ext cx="1314875" cy="131487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E20C4F52-76A2-AAF8-E9C8-4BAA35FBC0D1}"/>
              </a:ext>
            </a:extLst>
          </p:cNvPr>
          <p:cNvCxnSpPr/>
          <p:nvPr/>
        </p:nvCxnSpPr>
        <p:spPr>
          <a:xfrm flipV="1">
            <a:off x="0" y="873408"/>
            <a:ext cx="12146643" cy="7200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3469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04ED3-11C2-0F33-7FEA-B77D564F0ACC}"/>
              </a:ext>
            </a:extLst>
          </p:cNvPr>
          <p:cNvSpPr>
            <a:spLocks noGrp="1"/>
          </p:cNvSpPr>
          <p:nvPr>
            <p:ph type="title"/>
          </p:nvPr>
        </p:nvSpPr>
        <p:spPr>
          <a:xfrm>
            <a:off x="189756" y="0"/>
            <a:ext cx="10512862" cy="1325563"/>
          </a:xfrm>
        </p:spPr>
        <p:txBody>
          <a:bodyPr>
            <a:normAutofit/>
          </a:bodyPr>
          <a:lstStyle/>
          <a:p>
            <a:r>
              <a:rPr lang="en-US" sz="4000" dirty="0">
                <a:latin typeface="Times New Roman" panose="02020603050405020304" pitchFamily="18" charset="0"/>
                <a:cs typeface="Times New Roman" panose="02020603050405020304" pitchFamily="18" charset="0"/>
              </a:rPr>
              <a:t>SOFTWARE</a:t>
            </a:r>
            <a:endParaRPr lang="en-IN" sz="4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4C0F203-F9CD-2CD5-817C-3F40CC3E1C4C}"/>
              </a:ext>
            </a:extLst>
          </p:cNvPr>
          <p:cNvSpPr>
            <a:spLocks noGrp="1"/>
          </p:cNvSpPr>
          <p:nvPr>
            <p:ph type="sldNum" sz="quarter" idx="12"/>
          </p:nvPr>
        </p:nvSpPr>
        <p:spPr/>
        <p:txBody>
          <a:bodyPr/>
          <a:lstStyle/>
          <a:p>
            <a:fld id="{7DC1BBB0-96F0-4077-A278-0F3FB5C104D3}" type="slidenum">
              <a:rPr lang="en-IN" smtClean="0"/>
              <a:t>5</a:t>
            </a:fld>
            <a:endParaRPr lang="en-IN"/>
          </a:p>
        </p:txBody>
      </p:sp>
      <p:sp>
        <p:nvSpPr>
          <p:cNvPr id="6" name="Rectangle 5">
            <a:extLst>
              <a:ext uri="{FF2B5EF4-FFF2-40B4-BE49-F238E27FC236}">
                <a16:creationId xmlns:a16="http://schemas.microsoft.com/office/drawing/2014/main" id="{2D03C01D-7CE6-F635-E04F-6F0A3E53EACA}"/>
              </a:ext>
            </a:extLst>
          </p:cNvPr>
          <p:cNvSpPr/>
          <p:nvPr/>
        </p:nvSpPr>
        <p:spPr>
          <a:xfrm>
            <a:off x="4829908" y="1982666"/>
            <a:ext cx="2532185" cy="2892669"/>
          </a:xfrm>
          <a:prstGeom prst="rect">
            <a:avLst/>
          </a:prstGeom>
          <a:blipFill dpi="0" rotWithShape="1">
            <a:blip r:embed="rId2">
              <a:alphaModFix amt="20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4234CCCB-5AD8-A02A-6205-8567FF637606}"/>
              </a:ext>
            </a:extLst>
          </p:cNvPr>
          <p:cNvSpPr txBox="1"/>
          <p:nvPr/>
        </p:nvSpPr>
        <p:spPr>
          <a:xfrm>
            <a:off x="837982" y="2823190"/>
            <a:ext cx="10512862" cy="1569660"/>
          </a:xfrm>
          <a:prstGeom prst="rect">
            <a:avLst/>
          </a:prstGeom>
          <a:noFill/>
        </p:spPr>
        <p:txBody>
          <a:bodyPr wrap="square">
            <a:spAutoFit/>
          </a:bodyPr>
          <a:lstStyle/>
          <a:p>
            <a:pPr marL="285750" indent="-285750">
              <a:buFont typeface="Arial" panose="020B0604020202020204" pitchFamily="34" charset="0"/>
              <a:buChar char="•"/>
            </a:pPr>
            <a:r>
              <a:rPr lang="en-US" sz="2400" b="0" i="0" dirty="0">
                <a:solidFill>
                  <a:srgbClr val="333333"/>
                </a:solidFill>
                <a:effectLst/>
                <a:latin typeface="-apple-system"/>
              </a:rPr>
              <a:t>C language is use to create user interface to control Arduino. The serial communication is established between pc and Arduino.</a:t>
            </a:r>
          </a:p>
          <a:p>
            <a:pPr marL="285750" indent="-285750">
              <a:buFont typeface="Arial" panose="020B0604020202020204" pitchFamily="34" charset="0"/>
              <a:buChar char="•"/>
            </a:pPr>
            <a:r>
              <a:rPr lang="en-US" sz="2400" b="0" i="0" dirty="0">
                <a:solidFill>
                  <a:srgbClr val="333333"/>
                </a:solidFill>
                <a:effectLst/>
                <a:latin typeface="-apple-system"/>
              </a:rPr>
              <a:t>Arduino IDE 2.0.2 application is used to transfer the signal from computer to microcontroller to perform the operation for which it is made.</a:t>
            </a:r>
            <a:endParaRPr lang="en-IN" sz="2400" dirty="0">
              <a:latin typeface="-apple-system"/>
            </a:endParaRPr>
          </a:p>
        </p:txBody>
      </p:sp>
      <p:sp>
        <p:nvSpPr>
          <p:cNvPr id="7" name="Date Placeholder 6">
            <a:extLst>
              <a:ext uri="{FF2B5EF4-FFF2-40B4-BE49-F238E27FC236}">
                <a16:creationId xmlns:a16="http://schemas.microsoft.com/office/drawing/2014/main" id="{DF73CF4D-7206-EB41-3A5B-5B9872F70415}"/>
              </a:ext>
            </a:extLst>
          </p:cNvPr>
          <p:cNvSpPr>
            <a:spLocks noGrp="1"/>
          </p:cNvSpPr>
          <p:nvPr>
            <p:ph type="dt" sz="half" idx="10"/>
          </p:nvPr>
        </p:nvSpPr>
        <p:spPr/>
        <p:txBody>
          <a:bodyPr/>
          <a:lstStyle/>
          <a:p>
            <a:r>
              <a:rPr lang="en-US"/>
              <a:t>Li-Fi DATA TRANSFER SYSTEM</a:t>
            </a:r>
            <a:endParaRPr lang="en-US" dirty="0"/>
          </a:p>
        </p:txBody>
      </p:sp>
      <p:cxnSp>
        <p:nvCxnSpPr>
          <p:cNvPr id="8" name="Straight Connector 7">
            <a:extLst>
              <a:ext uri="{FF2B5EF4-FFF2-40B4-BE49-F238E27FC236}">
                <a16:creationId xmlns:a16="http://schemas.microsoft.com/office/drawing/2014/main" id="{7AE13BC8-DEAD-88E1-B3C3-416092184ED5}"/>
              </a:ext>
            </a:extLst>
          </p:cNvPr>
          <p:cNvCxnSpPr/>
          <p:nvPr/>
        </p:nvCxnSpPr>
        <p:spPr>
          <a:xfrm>
            <a:off x="0" y="1052736"/>
            <a:ext cx="1218882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7678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04ED3-11C2-0F33-7FEA-B77D564F0ACC}"/>
              </a:ext>
            </a:extLst>
          </p:cNvPr>
          <p:cNvSpPr>
            <a:spLocks noGrp="1"/>
          </p:cNvSpPr>
          <p:nvPr>
            <p:ph type="title"/>
          </p:nvPr>
        </p:nvSpPr>
        <p:spPr>
          <a:xfrm>
            <a:off x="225995" y="15194"/>
            <a:ext cx="10512862" cy="1080120"/>
          </a:xfrm>
        </p:spPr>
        <p:txBody>
          <a:bodyPr>
            <a:normAutofit/>
          </a:bodyPr>
          <a:lstStyle/>
          <a:p>
            <a:r>
              <a:rPr lang="en-US" sz="4000" dirty="0">
                <a:latin typeface="Times New Roman" panose="02020603050405020304" pitchFamily="18" charset="0"/>
                <a:cs typeface="Times New Roman" panose="02020603050405020304" pitchFamily="18" charset="0"/>
              </a:rPr>
              <a:t>BLOCK DIAGRAM</a:t>
            </a:r>
            <a:endParaRPr lang="en-IN" sz="4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4C0F203-F9CD-2CD5-817C-3F40CC3E1C4C}"/>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DC1BBB0-96F0-4077-A278-0F3FB5C104D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2D03C01D-7CE6-F635-E04F-6F0A3E53EACA}"/>
              </a:ext>
            </a:extLst>
          </p:cNvPr>
          <p:cNvSpPr/>
          <p:nvPr/>
        </p:nvSpPr>
        <p:spPr>
          <a:xfrm>
            <a:off x="4829908" y="1982666"/>
            <a:ext cx="2532185" cy="2892669"/>
          </a:xfrm>
          <a:prstGeom prst="rect">
            <a:avLst/>
          </a:prstGeom>
          <a:blipFill dpi="0" rotWithShape="1">
            <a:blip r:embed="rId2">
              <a:alphaModFix amt="20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descr="Diagram, schematic">
            <a:extLst>
              <a:ext uri="{FF2B5EF4-FFF2-40B4-BE49-F238E27FC236}">
                <a16:creationId xmlns:a16="http://schemas.microsoft.com/office/drawing/2014/main" id="{E7BBEB38-F662-2DA1-1E29-4FE0A9D2C198}"/>
              </a:ext>
              <a:ext uri="{C183D7F6-B498-43B3-948B-1728B52AA6E4}">
                <adec:decorative xmlns:adec="http://schemas.microsoft.com/office/drawing/2017/decorative" val="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707" y="1203326"/>
            <a:ext cx="11401425" cy="5153025"/>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a:extLst>
              <a:ext uri="{FF2B5EF4-FFF2-40B4-BE49-F238E27FC236}">
                <a16:creationId xmlns:a16="http://schemas.microsoft.com/office/drawing/2014/main" id="{5624B3ED-818F-46AE-5610-D16BB2E3699E}"/>
              </a:ext>
            </a:extLst>
          </p:cNvPr>
          <p:cNvSpPr>
            <a:spLocks noGrp="1"/>
          </p:cNvSpPr>
          <p:nvPr>
            <p:ph type="dt" sz="half" idx="10"/>
          </p:nvPr>
        </p:nvSpPr>
        <p:spPr/>
        <p:txBody>
          <a:bodyPr/>
          <a:lstStyle/>
          <a:p>
            <a:r>
              <a:rPr lang="en-US"/>
              <a:t>Li-Fi DATA TRANSFER SYSTEM</a:t>
            </a:r>
            <a:endParaRPr lang="en-US" dirty="0"/>
          </a:p>
        </p:txBody>
      </p:sp>
      <p:sp>
        <p:nvSpPr>
          <p:cNvPr id="7" name="Rectangle 6">
            <a:extLst>
              <a:ext uri="{FF2B5EF4-FFF2-40B4-BE49-F238E27FC236}">
                <a16:creationId xmlns:a16="http://schemas.microsoft.com/office/drawing/2014/main" id="{F4BC3901-5D43-B7D7-2156-6DD861E8F790}"/>
              </a:ext>
            </a:extLst>
          </p:cNvPr>
          <p:cNvSpPr/>
          <p:nvPr/>
        </p:nvSpPr>
        <p:spPr>
          <a:xfrm>
            <a:off x="2926060" y="1556792"/>
            <a:ext cx="3240360" cy="21602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76DB6714-B679-255B-A7FD-063CC4C7E47B}"/>
              </a:ext>
            </a:extLst>
          </p:cNvPr>
          <p:cNvSpPr/>
          <p:nvPr/>
        </p:nvSpPr>
        <p:spPr>
          <a:xfrm>
            <a:off x="7966620" y="1628800"/>
            <a:ext cx="2952328" cy="17281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6C1A453A-1B80-D07C-843A-B19BED34F187}"/>
              </a:ext>
            </a:extLst>
          </p:cNvPr>
          <p:cNvSpPr/>
          <p:nvPr/>
        </p:nvSpPr>
        <p:spPr>
          <a:xfrm>
            <a:off x="981844" y="3908079"/>
            <a:ext cx="2011642" cy="8890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174B26E3-535B-277B-7200-71C066D4655D}"/>
              </a:ext>
            </a:extLst>
          </p:cNvPr>
          <p:cNvSpPr/>
          <p:nvPr/>
        </p:nvSpPr>
        <p:spPr>
          <a:xfrm>
            <a:off x="3214092" y="2708920"/>
            <a:ext cx="2736304" cy="3600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3DA7C4D7-C898-3DCE-4B82-F501DE82A742}"/>
              </a:ext>
            </a:extLst>
          </p:cNvPr>
          <p:cNvSpPr txBox="1"/>
          <p:nvPr/>
        </p:nvSpPr>
        <p:spPr>
          <a:xfrm flipH="1">
            <a:off x="1226263" y="4152560"/>
            <a:ext cx="1965923" cy="400110"/>
          </a:xfrm>
          <a:prstGeom prst="rect">
            <a:avLst/>
          </a:prstGeom>
          <a:noFill/>
        </p:spPr>
        <p:txBody>
          <a:bodyPr wrap="square" rtlCol="0">
            <a:spAutoFit/>
          </a:bodyPr>
          <a:lstStyle/>
          <a:p>
            <a:r>
              <a:rPr lang="en-IN" sz="2000" dirty="0"/>
              <a:t>TRANSMITTER</a:t>
            </a:r>
          </a:p>
        </p:txBody>
      </p:sp>
      <p:sp>
        <p:nvSpPr>
          <p:cNvPr id="12" name="Rectangle 11">
            <a:extLst>
              <a:ext uri="{FF2B5EF4-FFF2-40B4-BE49-F238E27FC236}">
                <a16:creationId xmlns:a16="http://schemas.microsoft.com/office/drawing/2014/main" id="{73F4EC34-B281-C9A2-9A43-EDB04D2D702D}"/>
              </a:ext>
            </a:extLst>
          </p:cNvPr>
          <p:cNvSpPr/>
          <p:nvPr/>
        </p:nvSpPr>
        <p:spPr>
          <a:xfrm>
            <a:off x="10626717" y="1043060"/>
            <a:ext cx="1626133" cy="2022398"/>
          </a:xfrm>
          <a:prstGeom prst="rect">
            <a:avLst/>
          </a:prstGeom>
          <a:blipFill dpi="0" rotWithShape="1">
            <a:blip r:embed="rId2">
              <a:alphaModFix amt="20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4" name="Straight Connector 13">
            <a:extLst>
              <a:ext uri="{FF2B5EF4-FFF2-40B4-BE49-F238E27FC236}">
                <a16:creationId xmlns:a16="http://schemas.microsoft.com/office/drawing/2014/main" id="{71BCCEFA-1FF9-A44B-C067-6F8EBECFBA88}"/>
              </a:ext>
            </a:extLst>
          </p:cNvPr>
          <p:cNvCxnSpPr/>
          <p:nvPr/>
        </p:nvCxnSpPr>
        <p:spPr>
          <a:xfrm flipV="1">
            <a:off x="0" y="908720"/>
            <a:ext cx="12125277" cy="7200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207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9372F-E7C4-F699-8E3B-53E04C751076}"/>
              </a:ext>
            </a:extLst>
          </p:cNvPr>
          <p:cNvSpPr>
            <a:spLocks noGrp="1"/>
          </p:cNvSpPr>
          <p:nvPr>
            <p:ph type="title"/>
          </p:nvPr>
        </p:nvSpPr>
        <p:spPr>
          <a:xfrm>
            <a:off x="149230" y="-3306"/>
            <a:ext cx="10512862" cy="1325563"/>
          </a:xfrm>
        </p:spPr>
        <p:txBody>
          <a:bodyPr>
            <a:normAutofit/>
          </a:bodyPr>
          <a:lstStyle/>
          <a:p>
            <a:r>
              <a:rPr lang="en-IN" sz="4000" dirty="0">
                <a:latin typeface="Times New Roman" panose="02020603050405020304" pitchFamily="18" charset="0"/>
                <a:cs typeface="Times New Roman" panose="02020603050405020304" pitchFamily="18" charset="0"/>
              </a:rPr>
              <a:t>METHODOLOGY</a:t>
            </a:r>
          </a:p>
        </p:txBody>
      </p:sp>
      <p:sp>
        <p:nvSpPr>
          <p:cNvPr id="4" name="Date Placeholder 3">
            <a:extLst>
              <a:ext uri="{FF2B5EF4-FFF2-40B4-BE49-F238E27FC236}">
                <a16:creationId xmlns:a16="http://schemas.microsoft.com/office/drawing/2014/main" id="{2539889B-3D07-87A9-9CB9-912332B9BB12}"/>
              </a:ext>
            </a:extLst>
          </p:cNvPr>
          <p:cNvSpPr>
            <a:spLocks noGrp="1"/>
          </p:cNvSpPr>
          <p:nvPr>
            <p:ph type="dt" sz="half" idx="10"/>
          </p:nvPr>
        </p:nvSpPr>
        <p:spPr/>
        <p:txBody>
          <a:bodyPr/>
          <a:lstStyle/>
          <a:p>
            <a:r>
              <a:rPr lang="en-US"/>
              <a:t>Li-Fi DATA TRANSFER SYSTEM</a:t>
            </a:r>
            <a:endParaRPr lang="en-US" dirty="0"/>
          </a:p>
        </p:txBody>
      </p:sp>
      <p:sp>
        <p:nvSpPr>
          <p:cNvPr id="10" name="Rectangle 9">
            <a:extLst>
              <a:ext uri="{FF2B5EF4-FFF2-40B4-BE49-F238E27FC236}">
                <a16:creationId xmlns:a16="http://schemas.microsoft.com/office/drawing/2014/main" id="{A2A3D107-51A7-7591-2622-BDCBA62FD53A}"/>
              </a:ext>
            </a:extLst>
          </p:cNvPr>
          <p:cNvSpPr/>
          <p:nvPr/>
        </p:nvSpPr>
        <p:spPr>
          <a:xfrm>
            <a:off x="333772" y="1700808"/>
            <a:ext cx="2448272" cy="9361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34FDD272-41CC-F730-A1BA-205AC43E29E9}"/>
              </a:ext>
            </a:extLst>
          </p:cNvPr>
          <p:cNvSpPr txBox="1"/>
          <p:nvPr/>
        </p:nvSpPr>
        <p:spPr>
          <a:xfrm>
            <a:off x="584166" y="1845694"/>
            <a:ext cx="1966535"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CODE FROM TRANSMITTER</a:t>
            </a:r>
          </a:p>
        </p:txBody>
      </p:sp>
      <p:sp>
        <p:nvSpPr>
          <p:cNvPr id="14" name="Arrow: Right 13">
            <a:extLst>
              <a:ext uri="{FF2B5EF4-FFF2-40B4-BE49-F238E27FC236}">
                <a16:creationId xmlns:a16="http://schemas.microsoft.com/office/drawing/2014/main" id="{66FEAAB1-F508-2B66-62E6-052248129D51}"/>
              </a:ext>
            </a:extLst>
          </p:cNvPr>
          <p:cNvSpPr/>
          <p:nvPr/>
        </p:nvSpPr>
        <p:spPr>
          <a:xfrm>
            <a:off x="2782044" y="2060848"/>
            <a:ext cx="1440160" cy="216024"/>
          </a:xfrm>
          <a:prstGeom prst="rightArrow">
            <a:avLst/>
          </a:prstGeom>
          <a:solidFill>
            <a:schemeClr val="accent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181C1F35-0AED-5C8D-CC01-08F0787897E5}"/>
              </a:ext>
            </a:extLst>
          </p:cNvPr>
          <p:cNvSpPr/>
          <p:nvPr/>
        </p:nvSpPr>
        <p:spPr>
          <a:xfrm>
            <a:off x="4222204" y="1700807"/>
            <a:ext cx="2592288" cy="9361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TextBox 17">
            <a:extLst>
              <a:ext uri="{FF2B5EF4-FFF2-40B4-BE49-F238E27FC236}">
                <a16:creationId xmlns:a16="http://schemas.microsoft.com/office/drawing/2014/main" id="{2D50EB45-202F-58F0-C895-E16EDF03C5BC}"/>
              </a:ext>
            </a:extLst>
          </p:cNvPr>
          <p:cNvSpPr txBox="1"/>
          <p:nvPr/>
        </p:nvSpPr>
        <p:spPr>
          <a:xfrm>
            <a:off x="4181525" y="1722511"/>
            <a:ext cx="2448272" cy="92333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ARDUINO RECIEVES DATA FROM SERIAL MONITOR</a:t>
            </a:r>
          </a:p>
        </p:txBody>
      </p:sp>
      <p:sp>
        <p:nvSpPr>
          <p:cNvPr id="19" name="Arrow: Right 18">
            <a:extLst>
              <a:ext uri="{FF2B5EF4-FFF2-40B4-BE49-F238E27FC236}">
                <a16:creationId xmlns:a16="http://schemas.microsoft.com/office/drawing/2014/main" id="{0ED9DD53-E0CC-9E78-1D07-DD623C05FF96}"/>
              </a:ext>
            </a:extLst>
          </p:cNvPr>
          <p:cNvSpPr/>
          <p:nvPr/>
        </p:nvSpPr>
        <p:spPr>
          <a:xfrm>
            <a:off x="6814492" y="2060848"/>
            <a:ext cx="1872208"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FFCB1D2B-B2A2-E283-6CD2-1DFA20DD1ABD}"/>
              </a:ext>
            </a:extLst>
          </p:cNvPr>
          <p:cNvSpPr/>
          <p:nvPr/>
        </p:nvSpPr>
        <p:spPr>
          <a:xfrm>
            <a:off x="8686700" y="1700807"/>
            <a:ext cx="2664143" cy="9361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98D2259A-4261-D75E-0E1C-FDDF60F1A899}"/>
              </a:ext>
            </a:extLst>
          </p:cNvPr>
          <p:cNvSpPr txBox="1"/>
          <p:nvPr/>
        </p:nvSpPr>
        <p:spPr>
          <a:xfrm>
            <a:off x="8718748" y="1845694"/>
            <a:ext cx="2632095"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DATA TRANSMISSION USING LED</a:t>
            </a:r>
          </a:p>
        </p:txBody>
      </p:sp>
      <p:sp>
        <p:nvSpPr>
          <p:cNvPr id="23" name="Rectangle 22">
            <a:extLst>
              <a:ext uri="{FF2B5EF4-FFF2-40B4-BE49-F238E27FC236}">
                <a16:creationId xmlns:a16="http://schemas.microsoft.com/office/drawing/2014/main" id="{7E27C7B0-5362-A7A6-7F11-60E18A9AE207}"/>
              </a:ext>
            </a:extLst>
          </p:cNvPr>
          <p:cNvSpPr/>
          <p:nvPr/>
        </p:nvSpPr>
        <p:spPr>
          <a:xfrm>
            <a:off x="8718746" y="3094687"/>
            <a:ext cx="2664143" cy="8562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a:extLst>
              <a:ext uri="{FF2B5EF4-FFF2-40B4-BE49-F238E27FC236}">
                <a16:creationId xmlns:a16="http://schemas.microsoft.com/office/drawing/2014/main" id="{8B1BBA8A-36BB-C64F-86ED-BF63739BAF47}"/>
              </a:ext>
            </a:extLst>
          </p:cNvPr>
          <p:cNvSpPr txBox="1"/>
          <p:nvPr/>
        </p:nvSpPr>
        <p:spPr>
          <a:xfrm>
            <a:off x="8771841" y="3109194"/>
            <a:ext cx="2615674" cy="952404"/>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LDR SENSOR RECIEVES THE DATA VIA LIGHT</a:t>
            </a:r>
          </a:p>
        </p:txBody>
      </p:sp>
      <p:sp>
        <p:nvSpPr>
          <p:cNvPr id="25" name="Arrow: Right 24">
            <a:extLst>
              <a:ext uri="{FF2B5EF4-FFF2-40B4-BE49-F238E27FC236}">
                <a16:creationId xmlns:a16="http://schemas.microsoft.com/office/drawing/2014/main" id="{5B122733-444E-734B-E172-8C3A8EA14957}"/>
              </a:ext>
            </a:extLst>
          </p:cNvPr>
          <p:cNvSpPr/>
          <p:nvPr/>
        </p:nvSpPr>
        <p:spPr>
          <a:xfrm rot="10800000">
            <a:off x="7462564" y="3420846"/>
            <a:ext cx="1224136"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E0F8775B-48D8-F914-8FB9-5D16B4026244}"/>
              </a:ext>
            </a:extLst>
          </p:cNvPr>
          <p:cNvSpPr/>
          <p:nvPr/>
        </p:nvSpPr>
        <p:spPr>
          <a:xfrm>
            <a:off x="4684586" y="3118124"/>
            <a:ext cx="2742486"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a:extLst>
              <a:ext uri="{FF2B5EF4-FFF2-40B4-BE49-F238E27FC236}">
                <a16:creationId xmlns:a16="http://schemas.microsoft.com/office/drawing/2014/main" id="{04EA55ED-FFBD-614C-133F-17FA52368CC7}"/>
              </a:ext>
            </a:extLst>
          </p:cNvPr>
          <p:cNvSpPr txBox="1"/>
          <p:nvPr/>
        </p:nvSpPr>
        <p:spPr>
          <a:xfrm>
            <a:off x="4649094" y="3109194"/>
            <a:ext cx="2608945" cy="92333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ARDUINO AT THE RECEIVER SIDE DECODES THE DATA </a:t>
            </a:r>
          </a:p>
        </p:txBody>
      </p:sp>
      <p:sp>
        <p:nvSpPr>
          <p:cNvPr id="29" name="Rectangle 28">
            <a:extLst>
              <a:ext uri="{FF2B5EF4-FFF2-40B4-BE49-F238E27FC236}">
                <a16:creationId xmlns:a16="http://schemas.microsoft.com/office/drawing/2014/main" id="{431A8594-0630-A66A-6F07-8BBE14216D54}"/>
              </a:ext>
            </a:extLst>
          </p:cNvPr>
          <p:cNvSpPr/>
          <p:nvPr/>
        </p:nvSpPr>
        <p:spPr>
          <a:xfrm>
            <a:off x="801310" y="3130325"/>
            <a:ext cx="2700812"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0" name="TextBox 29">
            <a:extLst>
              <a:ext uri="{FF2B5EF4-FFF2-40B4-BE49-F238E27FC236}">
                <a16:creationId xmlns:a16="http://schemas.microsoft.com/office/drawing/2014/main" id="{081AAC19-C5C8-C158-AE11-BE221B22361E}"/>
              </a:ext>
            </a:extLst>
          </p:cNvPr>
          <p:cNvSpPr txBox="1"/>
          <p:nvPr/>
        </p:nvSpPr>
        <p:spPr>
          <a:xfrm>
            <a:off x="886540" y="3138268"/>
            <a:ext cx="2597837" cy="92333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THE DATA IS BEING TRANSMITTED TO LCD DISPLAY</a:t>
            </a:r>
          </a:p>
        </p:txBody>
      </p:sp>
      <p:sp>
        <p:nvSpPr>
          <p:cNvPr id="31" name="Arrow: Right 30">
            <a:extLst>
              <a:ext uri="{FF2B5EF4-FFF2-40B4-BE49-F238E27FC236}">
                <a16:creationId xmlns:a16="http://schemas.microsoft.com/office/drawing/2014/main" id="{437FA80E-0A9A-A3FA-E105-C62E2E78C4AE}"/>
              </a:ext>
            </a:extLst>
          </p:cNvPr>
          <p:cNvSpPr/>
          <p:nvPr/>
        </p:nvSpPr>
        <p:spPr>
          <a:xfrm rot="10800000">
            <a:off x="3502123" y="3437246"/>
            <a:ext cx="1182462" cy="1929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Arrow: Curved Right 32">
            <a:extLst>
              <a:ext uri="{FF2B5EF4-FFF2-40B4-BE49-F238E27FC236}">
                <a16:creationId xmlns:a16="http://schemas.microsoft.com/office/drawing/2014/main" id="{A71D3DE6-9557-94F5-0962-1EF6F8ECE513}"/>
              </a:ext>
            </a:extLst>
          </p:cNvPr>
          <p:cNvSpPr/>
          <p:nvPr/>
        </p:nvSpPr>
        <p:spPr>
          <a:xfrm>
            <a:off x="117748" y="3437246"/>
            <a:ext cx="683562" cy="171994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4" name="Arrow: Curved Left 33">
            <a:extLst>
              <a:ext uri="{FF2B5EF4-FFF2-40B4-BE49-F238E27FC236}">
                <a16:creationId xmlns:a16="http://schemas.microsoft.com/office/drawing/2014/main" id="{0D3A681F-0F47-7191-39F0-9C0D25C3E73C}"/>
              </a:ext>
            </a:extLst>
          </p:cNvPr>
          <p:cNvSpPr/>
          <p:nvPr/>
        </p:nvSpPr>
        <p:spPr>
          <a:xfrm>
            <a:off x="11382889" y="2060848"/>
            <a:ext cx="751995" cy="165618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5" name="Rectangle 34">
            <a:extLst>
              <a:ext uri="{FF2B5EF4-FFF2-40B4-BE49-F238E27FC236}">
                <a16:creationId xmlns:a16="http://schemas.microsoft.com/office/drawing/2014/main" id="{27A6F14B-DEA8-B84D-A04D-D40B4948324C}"/>
              </a:ext>
            </a:extLst>
          </p:cNvPr>
          <p:cNvSpPr/>
          <p:nvPr/>
        </p:nvSpPr>
        <p:spPr>
          <a:xfrm>
            <a:off x="801310" y="4674267"/>
            <a:ext cx="2779158" cy="9072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8" name="TextBox 37">
            <a:extLst>
              <a:ext uri="{FF2B5EF4-FFF2-40B4-BE49-F238E27FC236}">
                <a16:creationId xmlns:a16="http://schemas.microsoft.com/office/drawing/2014/main" id="{DCEA3439-8BCD-3AC2-0458-D13B402ADE8E}"/>
              </a:ext>
            </a:extLst>
          </p:cNvPr>
          <p:cNvSpPr txBox="1"/>
          <p:nvPr/>
        </p:nvSpPr>
        <p:spPr>
          <a:xfrm>
            <a:off x="798630" y="4662066"/>
            <a:ext cx="2597837" cy="92333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DATA IS BEING DISPLAYED AT THE RECEIVER SIDE</a:t>
            </a:r>
          </a:p>
        </p:txBody>
      </p:sp>
      <p:sp>
        <p:nvSpPr>
          <p:cNvPr id="39" name="Arrow: Right 38">
            <a:extLst>
              <a:ext uri="{FF2B5EF4-FFF2-40B4-BE49-F238E27FC236}">
                <a16:creationId xmlns:a16="http://schemas.microsoft.com/office/drawing/2014/main" id="{EB606F5E-790F-8F79-8938-CCA7156F42C0}"/>
              </a:ext>
            </a:extLst>
          </p:cNvPr>
          <p:cNvSpPr/>
          <p:nvPr/>
        </p:nvSpPr>
        <p:spPr>
          <a:xfrm>
            <a:off x="3580466" y="4981188"/>
            <a:ext cx="2081896" cy="2117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ectangle 39">
            <a:extLst>
              <a:ext uri="{FF2B5EF4-FFF2-40B4-BE49-F238E27FC236}">
                <a16:creationId xmlns:a16="http://schemas.microsoft.com/office/drawing/2014/main" id="{2D2FF505-788D-0221-29B0-4A16FED02A55}"/>
              </a:ext>
            </a:extLst>
          </p:cNvPr>
          <p:cNvSpPr/>
          <p:nvPr/>
        </p:nvSpPr>
        <p:spPr>
          <a:xfrm>
            <a:off x="5662362" y="4674267"/>
            <a:ext cx="2945993" cy="92333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id="{495FBD10-B40B-5763-9BBD-91AFCBD511B2}"/>
              </a:ext>
            </a:extLst>
          </p:cNvPr>
          <p:cNvSpPr txBox="1"/>
          <p:nvPr/>
        </p:nvSpPr>
        <p:spPr>
          <a:xfrm>
            <a:off x="5653278" y="4856018"/>
            <a:ext cx="3291621"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LCD DISPLAYS THE DATA</a:t>
            </a:r>
          </a:p>
        </p:txBody>
      </p:sp>
      <p:sp>
        <p:nvSpPr>
          <p:cNvPr id="5" name="Rectangle 4">
            <a:extLst>
              <a:ext uri="{FF2B5EF4-FFF2-40B4-BE49-F238E27FC236}">
                <a16:creationId xmlns:a16="http://schemas.microsoft.com/office/drawing/2014/main" id="{AE971C7B-24D3-51E5-B68A-3638EA0F3BA2}"/>
              </a:ext>
            </a:extLst>
          </p:cNvPr>
          <p:cNvSpPr/>
          <p:nvPr/>
        </p:nvSpPr>
        <p:spPr>
          <a:xfrm>
            <a:off x="4247785" y="1871333"/>
            <a:ext cx="2532185" cy="2892669"/>
          </a:xfrm>
          <a:prstGeom prst="rect">
            <a:avLst/>
          </a:prstGeom>
          <a:blipFill dpi="0" rotWithShape="1">
            <a:blip r:embed="rId2">
              <a:alphaModFix amt="20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6F977955-27D7-066C-DE82-57279C88C6A5}"/>
              </a:ext>
            </a:extLst>
          </p:cNvPr>
          <p:cNvCxnSpPr>
            <a:cxnSpLocks/>
          </p:cNvCxnSpPr>
          <p:nvPr/>
        </p:nvCxnSpPr>
        <p:spPr>
          <a:xfrm flipV="1">
            <a:off x="0" y="925986"/>
            <a:ext cx="12188825" cy="4945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649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3828C-215B-087C-3A1B-6CF5DB9FAC98}"/>
              </a:ext>
            </a:extLst>
          </p:cNvPr>
          <p:cNvSpPr>
            <a:spLocks noGrp="1"/>
          </p:cNvSpPr>
          <p:nvPr>
            <p:ph type="title"/>
          </p:nvPr>
        </p:nvSpPr>
        <p:spPr>
          <a:xfrm>
            <a:off x="953" y="-7244"/>
            <a:ext cx="10512862" cy="1325563"/>
          </a:xfrm>
        </p:spPr>
        <p:txBody>
          <a:bodyPr>
            <a:normAutofit/>
          </a:bodyPr>
          <a:lstStyle/>
          <a:p>
            <a:r>
              <a:rPr lang="en-IN" sz="4000" dirty="0">
                <a:latin typeface="Times New Roman" panose="02020603050405020304" pitchFamily="18" charset="0"/>
                <a:cs typeface="Times New Roman" panose="02020603050405020304" pitchFamily="18" charset="0"/>
              </a:rPr>
              <a:t>WORKFLOW OF THE PROJECT</a:t>
            </a:r>
          </a:p>
        </p:txBody>
      </p:sp>
      <p:sp>
        <p:nvSpPr>
          <p:cNvPr id="3" name="Content Placeholder 2">
            <a:extLst>
              <a:ext uri="{FF2B5EF4-FFF2-40B4-BE49-F238E27FC236}">
                <a16:creationId xmlns:a16="http://schemas.microsoft.com/office/drawing/2014/main" id="{5ACB4BEC-C171-4A73-FD44-142CFD122DB3}"/>
              </a:ext>
            </a:extLst>
          </p:cNvPr>
          <p:cNvSpPr>
            <a:spLocks noGrp="1"/>
          </p:cNvSpPr>
          <p:nvPr>
            <p:ph idx="1"/>
          </p:nvPr>
        </p:nvSpPr>
        <p:spPr>
          <a:xfrm>
            <a:off x="117748" y="1318319"/>
            <a:ext cx="11953328" cy="5038032"/>
          </a:xfrm>
        </p:spPr>
        <p:txBody>
          <a:bodyPr>
            <a:normAutofit fontScale="92500" lnSpcReduction="20000"/>
          </a:bodyPr>
          <a:lstStyle/>
          <a:p>
            <a:pPr>
              <a:lnSpc>
                <a:spcPct val="160000"/>
              </a:lnSpc>
            </a:pPr>
            <a:r>
              <a:rPr lang="en-IN" sz="2400" b="1" dirty="0">
                <a:latin typeface="-apple-system"/>
                <a:cs typeface="Times New Roman" panose="02020603050405020304" pitchFamily="18" charset="0"/>
              </a:rPr>
              <a:t>CODE FROM TRANSMITTER </a:t>
            </a:r>
            <a:r>
              <a:rPr lang="en-IN" sz="2400" dirty="0">
                <a:latin typeface="-apple-system"/>
                <a:cs typeface="Times New Roman" panose="02020603050405020304" pitchFamily="18" charset="0"/>
              </a:rPr>
              <a:t>: The code at the transmitter part is being uploaded to the Arduino.</a:t>
            </a:r>
          </a:p>
          <a:p>
            <a:pPr>
              <a:lnSpc>
                <a:spcPct val="160000"/>
              </a:lnSpc>
            </a:pPr>
            <a:r>
              <a:rPr lang="en-IN" sz="2400" b="1" dirty="0">
                <a:latin typeface="-apple-system"/>
                <a:cs typeface="Times New Roman" panose="02020603050405020304" pitchFamily="18" charset="0"/>
              </a:rPr>
              <a:t>ARDUINO RECIEVES DATA FROM SERIAL MONITOR </a:t>
            </a:r>
            <a:r>
              <a:rPr lang="en-IN" sz="2400" dirty="0">
                <a:latin typeface="-apple-system"/>
                <a:cs typeface="Times New Roman" panose="02020603050405020304" pitchFamily="18" charset="0"/>
              </a:rPr>
              <a:t>: we send the data using serial monitor to the Arduino.</a:t>
            </a:r>
          </a:p>
          <a:p>
            <a:pPr>
              <a:lnSpc>
                <a:spcPct val="160000"/>
              </a:lnSpc>
            </a:pPr>
            <a:r>
              <a:rPr lang="en-IN" sz="2400" b="1" dirty="0">
                <a:latin typeface="-apple-system"/>
                <a:cs typeface="Times New Roman" panose="02020603050405020304" pitchFamily="18" charset="0"/>
              </a:rPr>
              <a:t>DATA TRANSMISSION USING LED </a:t>
            </a:r>
            <a:r>
              <a:rPr lang="en-IN" sz="2400" dirty="0">
                <a:latin typeface="-apple-system"/>
                <a:cs typeface="Times New Roman" panose="02020603050405020304" pitchFamily="18" charset="0"/>
              </a:rPr>
              <a:t>: LED blinks and transmits the data using light.</a:t>
            </a:r>
          </a:p>
          <a:p>
            <a:pPr>
              <a:lnSpc>
                <a:spcPct val="160000"/>
              </a:lnSpc>
            </a:pPr>
            <a:r>
              <a:rPr lang="en-IN" sz="2400" b="1" dirty="0">
                <a:latin typeface="-apple-system"/>
                <a:cs typeface="Times New Roman" panose="02020603050405020304" pitchFamily="18" charset="0"/>
              </a:rPr>
              <a:t>LDR SENSOR RECIEVES THE DATA VIA LIGHT</a:t>
            </a:r>
            <a:r>
              <a:rPr lang="en-IN" sz="2400" dirty="0">
                <a:latin typeface="-apple-system"/>
                <a:cs typeface="Times New Roman" panose="02020603050405020304" pitchFamily="18" charset="0"/>
              </a:rPr>
              <a:t>: based on the intensity of the light ,LDR senses.</a:t>
            </a:r>
          </a:p>
          <a:p>
            <a:pPr>
              <a:lnSpc>
                <a:spcPct val="160000"/>
              </a:lnSpc>
            </a:pPr>
            <a:r>
              <a:rPr lang="en-IN" sz="2400" b="1" dirty="0">
                <a:latin typeface="-apple-system"/>
                <a:cs typeface="Times New Roman" panose="02020603050405020304" pitchFamily="18" charset="0"/>
              </a:rPr>
              <a:t>ARDUINO AT THE RECEIVER SIDE DECODES THE DATA </a:t>
            </a:r>
            <a:r>
              <a:rPr lang="en-IN" sz="2400" dirty="0">
                <a:latin typeface="-apple-system"/>
                <a:cs typeface="Times New Roman" panose="02020603050405020304" pitchFamily="18" charset="0"/>
              </a:rPr>
              <a:t>: the data which is being received at the Arduino detects the data.</a:t>
            </a:r>
          </a:p>
          <a:p>
            <a:pPr>
              <a:lnSpc>
                <a:spcPct val="160000"/>
              </a:lnSpc>
            </a:pPr>
            <a:r>
              <a:rPr lang="en-IN" sz="2400" b="1" dirty="0">
                <a:latin typeface="-apple-system"/>
                <a:cs typeface="Times New Roman" panose="02020603050405020304" pitchFamily="18" charset="0"/>
              </a:rPr>
              <a:t>DATA IS BEING TRANSMITTED TO LCD DISPLAY </a:t>
            </a:r>
            <a:r>
              <a:rPr lang="en-IN" sz="2400" dirty="0">
                <a:latin typeface="-apple-system"/>
                <a:cs typeface="Times New Roman" panose="02020603050405020304" pitchFamily="18" charset="0"/>
              </a:rPr>
              <a:t>: the output from the digital pins is displayed on the LCD display.</a:t>
            </a:r>
          </a:p>
          <a:p>
            <a:endParaRPr lang="en-IN" sz="2400" dirty="0">
              <a:latin typeface="-apple-system"/>
              <a:cs typeface="Times New Roman" panose="02020603050405020304" pitchFamily="18" charset="0"/>
            </a:endParaRPr>
          </a:p>
          <a:p>
            <a:endParaRPr lang="en-IN" sz="2400" dirty="0">
              <a:latin typeface="-apple-system"/>
              <a:cs typeface="Times New Roman" panose="02020603050405020304" pitchFamily="18" charset="0"/>
            </a:endParaRPr>
          </a:p>
          <a:p>
            <a:endParaRPr lang="en-IN" sz="2400" dirty="0">
              <a:latin typeface="-apple-system"/>
              <a:cs typeface="Times New Roman" panose="02020603050405020304" pitchFamily="18" charset="0"/>
            </a:endParaRPr>
          </a:p>
          <a:p>
            <a:endParaRPr lang="en-IN" sz="2400" dirty="0">
              <a:latin typeface="-apple-system"/>
              <a:cs typeface="Times New Roman" panose="02020603050405020304" pitchFamily="18" charset="0"/>
            </a:endParaRPr>
          </a:p>
          <a:p>
            <a:endParaRPr lang="en-IN" sz="2400" dirty="0">
              <a:latin typeface="-apple-system"/>
            </a:endParaRPr>
          </a:p>
        </p:txBody>
      </p:sp>
      <p:sp>
        <p:nvSpPr>
          <p:cNvPr id="4" name="Date Placeholder 3">
            <a:extLst>
              <a:ext uri="{FF2B5EF4-FFF2-40B4-BE49-F238E27FC236}">
                <a16:creationId xmlns:a16="http://schemas.microsoft.com/office/drawing/2014/main" id="{0E2AE1A6-2CC8-9A7E-9F27-AC00EE184813}"/>
              </a:ext>
            </a:extLst>
          </p:cNvPr>
          <p:cNvSpPr>
            <a:spLocks noGrp="1"/>
          </p:cNvSpPr>
          <p:nvPr>
            <p:ph type="dt" sz="half" idx="10"/>
          </p:nvPr>
        </p:nvSpPr>
        <p:spPr/>
        <p:txBody>
          <a:bodyPr/>
          <a:lstStyle/>
          <a:p>
            <a:r>
              <a:rPr lang="en-US"/>
              <a:t>Li-Fi DATA TRANSFER SYSTEM</a:t>
            </a:r>
            <a:endParaRPr lang="en-US" dirty="0"/>
          </a:p>
        </p:txBody>
      </p:sp>
      <p:sp>
        <p:nvSpPr>
          <p:cNvPr id="5" name="Slide Number Placeholder 4">
            <a:extLst>
              <a:ext uri="{FF2B5EF4-FFF2-40B4-BE49-F238E27FC236}">
                <a16:creationId xmlns:a16="http://schemas.microsoft.com/office/drawing/2014/main" id="{1CFF6A9F-1D16-A173-D90E-F8155D0123F6}"/>
              </a:ext>
            </a:extLst>
          </p:cNvPr>
          <p:cNvSpPr>
            <a:spLocks noGrp="1"/>
          </p:cNvSpPr>
          <p:nvPr>
            <p:ph type="sldNum" sz="quarter" idx="12"/>
          </p:nvPr>
        </p:nvSpPr>
        <p:spPr/>
        <p:txBody>
          <a:bodyPr/>
          <a:lstStyle/>
          <a:p>
            <a:fld id="{7DC1BBB0-96F0-4077-A278-0F3FB5C104D3}" type="slidenum">
              <a:rPr lang="en-IN" smtClean="0"/>
              <a:t>8</a:t>
            </a:fld>
            <a:endParaRPr lang="en-IN"/>
          </a:p>
        </p:txBody>
      </p:sp>
      <p:sp>
        <p:nvSpPr>
          <p:cNvPr id="6" name="Rectangle 5">
            <a:extLst>
              <a:ext uri="{FF2B5EF4-FFF2-40B4-BE49-F238E27FC236}">
                <a16:creationId xmlns:a16="http://schemas.microsoft.com/office/drawing/2014/main" id="{82629E92-C9A0-AC68-D8F2-568EDB4CF8DC}"/>
              </a:ext>
            </a:extLst>
          </p:cNvPr>
          <p:cNvSpPr/>
          <p:nvPr/>
        </p:nvSpPr>
        <p:spPr>
          <a:xfrm>
            <a:off x="4828319" y="1982665"/>
            <a:ext cx="2532185" cy="2892669"/>
          </a:xfrm>
          <a:prstGeom prst="rect">
            <a:avLst/>
          </a:prstGeom>
          <a:blipFill dpi="0" rotWithShape="1">
            <a:blip r:embed="rId2">
              <a:alphaModFix amt="20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a:extLst>
              <a:ext uri="{FF2B5EF4-FFF2-40B4-BE49-F238E27FC236}">
                <a16:creationId xmlns:a16="http://schemas.microsoft.com/office/drawing/2014/main" id="{326B3120-EF5F-15B0-AC7E-99FA84912077}"/>
              </a:ext>
            </a:extLst>
          </p:cNvPr>
          <p:cNvCxnSpPr/>
          <p:nvPr/>
        </p:nvCxnSpPr>
        <p:spPr>
          <a:xfrm>
            <a:off x="0" y="1052736"/>
            <a:ext cx="1218882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2966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918E5-B95C-3BBD-9897-6BE6B34CFB6F}"/>
              </a:ext>
            </a:extLst>
          </p:cNvPr>
          <p:cNvSpPr>
            <a:spLocks noGrp="1"/>
          </p:cNvSpPr>
          <p:nvPr>
            <p:ph type="title"/>
          </p:nvPr>
        </p:nvSpPr>
        <p:spPr>
          <a:xfrm>
            <a:off x="333772" y="-10790"/>
            <a:ext cx="10512862" cy="1325563"/>
          </a:xfrm>
        </p:spPr>
        <p:txBody>
          <a:bodyPr>
            <a:normAutofit/>
          </a:bodyPr>
          <a:lstStyle/>
          <a:p>
            <a:r>
              <a:rPr lang="en-IN" sz="4000" dirty="0">
                <a:latin typeface="Times New Roman" panose="02020603050405020304" pitchFamily="18" charset="0"/>
                <a:cs typeface="Times New Roman" panose="02020603050405020304" pitchFamily="18" charset="0"/>
              </a:rPr>
              <a:t>LITERATURE REVIEW</a:t>
            </a:r>
          </a:p>
        </p:txBody>
      </p:sp>
      <p:sp>
        <p:nvSpPr>
          <p:cNvPr id="3" name="Content Placeholder 2">
            <a:extLst>
              <a:ext uri="{FF2B5EF4-FFF2-40B4-BE49-F238E27FC236}">
                <a16:creationId xmlns:a16="http://schemas.microsoft.com/office/drawing/2014/main" id="{9904ABA0-C0BC-935D-3D17-65FB94D7196D}"/>
              </a:ext>
            </a:extLst>
          </p:cNvPr>
          <p:cNvSpPr>
            <a:spLocks noGrp="1"/>
          </p:cNvSpPr>
          <p:nvPr>
            <p:ph idx="1"/>
          </p:nvPr>
        </p:nvSpPr>
        <p:spPr>
          <a:xfrm>
            <a:off x="405780" y="1461143"/>
            <a:ext cx="10512862" cy="4351338"/>
          </a:xfrm>
        </p:spPr>
        <p:txBody>
          <a:bodyPr>
            <a:normAutofit/>
          </a:bodyPr>
          <a:lstStyle/>
          <a:p>
            <a:r>
              <a:rPr lang="en-US" sz="2500" b="0" i="0" dirty="0">
                <a:solidFill>
                  <a:srgbClr val="333333"/>
                </a:solidFill>
                <a:effectLst/>
                <a:latin typeface="-apple-system"/>
              </a:rPr>
              <a:t>In order to respond to the increasing demand of capacity and bandwidth caused by the high number of wireless applications and users, </a:t>
            </a:r>
            <a:r>
              <a:rPr lang="en-US" sz="2500" b="0" i="0" dirty="0" err="1">
                <a:solidFill>
                  <a:srgbClr val="333333"/>
                </a:solidFill>
                <a:effectLst/>
                <a:latin typeface="-apple-system"/>
              </a:rPr>
              <a:t>LiFi</a:t>
            </a:r>
            <a:r>
              <a:rPr lang="en-US" sz="2500" b="0" i="0" dirty="0">
                <a:solidFill>
                  <a:srgbClr val="333333"/>
                </a:solidFill>
                <a:effectLst/>
                <a:latin typeface="-apple-system"/>
              </a:rPr>
              <a:t> technology was introduced. It uses the visible light spectrum instead of the radio spectrum to transmit data wirelessly through the illumination of LED lamps. The main advantage of this technology is to provide wireless communications with high data rates.</a:t>
            </a:r>
          </a:p>
          <a:p>
            <a:r>
              <a:rPr lang="en-US" sz="2500" b="0" i="0" dirty="0">
                <a:solidFill>
                  <a:srgbClr val="333333"/>
                </a:solidFill>
                <a:effectLst/>
                <a:latin typeface="-apple-system"/>
              </a:rPr>
              <a:t>Due to the great features of </a:t>
            </a:r>
            <a:r>
              <a:rPr lang="en-US" sz="2500" b="0" i="0" dirty="0" err="1">
                <a:solidFill>
                  <a:srgbClr val="333333"/>
                </a:solidFill>
                <a:effectLst/>
                <a:latin typeface="-apple-system"/>
              </a:rPr>
              <a:t>LiFi</a:t>
            </a:r>
            <a:r>
              <a:rPr lang="en-US" sz="2500" b="0" i="0" dirty="0">
                <a:solidFill>
                  <a:srgbClr val="333333"/>
                </a:solidFill>
                <a:effectLst/>
                <a:latin typeface="-apple-system"/>
              </a:rPr>
              <a:t>, more applications and everyday life devices will adopt this technology in the future. However, Because of its limitations, it may not totally replace RF technology, but they will work collaboratively to achieve a better performance.</a:t>
            </a:r>
            <a:endParaRPr lang="en-IN" sz="2500" dirty="0">
              <a:latin typeface="-apple-system"/>
            </a:endParaRPr>
          </a:p>
        </p:txBody>
      </p:sp>
      <p:sp>
        <p:nvSpPr>
          <p:cNvPr id="4" name="Date Placeholder 3">
            <a:extLst>
              <a:ext uri="{FF2B5EF4-FFF2-40B4-BE49-F238E27FC236}">
                <a16:creationId xmlns:a16="http://schemas.microsoft.com/office/drawing/2014/main" id="{844D10B2-2139-C02D-0061-AF08E2E1FE6E}"/>
              </a:ext>
            </a:extLst>
          </p:cNvPr>
          <p:cNvSpPr>
            <a:spLocks noGrp="1"/>
          </p:cNvSpPr>
          <p:nvPr>
            <p:ph type="dt" sz="half" idx="10"/>
          </p:nvPr>
        </p:nvSpPr>
        <p:spPr/>
        <p:txBody>
          <a:bodyPr/>
          <a:lstStyle/>
          <a:p>
            <a:r>
              <a:rPr lang="en-US"/>
              <a:t>Li-Fi DATA TRANSFER SYSTEM</a:t>
            </a:r>
            <a:endParaRPr lang="en-US" dirty="0"/>
          </a:p>
        </p:txBody>
      </p:sp>
      <p:sp>
        <p:nvSpPr>
          <p:cNvPr id="5" name="Slide Number Placeholder 4">
            <a:extLst>
              <a:ext uri="{FF2B5EF4-FFF2-40B4-BE49-F238E27FC236}">
                <a16:creationId xmlns:a16="http://schemas.microsoft.com/office/drawing/2014/main" id="{8D8CDEA2-DA77-E643-16F5-28A2446A9FC2}"/>
              </a:ext>
            </a:extLst>
          </p:cNvPr>
          <p:cNvSpPr>
            <a:spLocks noGrp="1"/>
          </p:cNvSpPr>
          <p:nvPr>
            <p:ph type="sldNum" sz="quarter" idx="12"/>
          </p:nvPr>
        </p:nvSpPr>
        <p:spPr/>
        <p:txBody>
          <a:bodyPr/>
          <a:lstStyle/>
          <a:p>
            <a:fld id="{7DC1BBB0-96F0-4077-A278-0F3FB5C104D3}" type="slidenum">
              <a:rPr lang="en-IN" smtClean="0"/>
              <a:t>9</a:t>
            </a:fld>
            <a:endParaRPr lang="en-IN"/>
          </a:p>
        </p:txBody>
      </p:sp>
      <p:cxnSp>
        <p:nvCxnSpPr>
          <p:cNvPr id="7" name="Straight Connector 6">
            <a:extLst>
              <a:ext uri="{FF2B5EF4-FFF2-40B4-BE49-F238E27FC236}">
                <a16:creationId xmlns:a16="http://schemas.microsoft.com/office/drawing/2014/main" id="{81146C4F-EF8C-5A31-B17A-629D8E2D5C06}"/>
              </a:ext>
            </a:extLst>
          </p:cNvPr>
          <p:cNvCxnSpPr/>
          <p:nvPr/>
        </p:nvCxnSpPr>
        <p:spPr>
          <a:xfrm>
            <a:off x="0" y="1124744"/>
            <a:ext cx="12188825"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1A1D04E-7E1F-A025-7562-B73BAABF7635}"/>
              </a:ext>
            </a:extLst>
          </p:cNvPr>
          <p:cNvSpPr/>
          <p:nvPr/>
        </p:nvSpPr>
        <p:spPr>
          <a:xfrm>
            <a:off x="4798268" y="2249489"/>
            <a:ext cx="2176047" cy="2691679"/>
          </a:xfrm>
          <a:prstGeom prst="rect">
            <a:avLst/>
          </a:prstGeom>
          <a:blipFill dpi="0" rotWithShape="1">
            <a:blip r:embed="rId2">
              <a:alphaModFix amt="20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3639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1188</TotalTime>
  <Words>866</Words>
  <Application>Microsoft Office PowerPoint</Application>
  <PresentationFormat>Custom</PresentationFormat>
  <Paragraphs>105</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-apple-system</vt:lpstr>
      <vt:lpstr>Arial</vt:lpstr>
      <vt:lpstr>Calibri</vt:lpstr>
      <vt:lpstr>Calibri Light</vt:lpstr>
      <vt:lpstr>EB Garamond</vt:lpstr>
      <vt:lpstr>Euphemia</vt:lpstr>
      <vt:lpstr>Playfair Display</vt:lpstr>
      <vt:lpstr>Playfair Display Medium</vt:lpstr>
      <vt:lpstr>Playfair Display SemiBold</vt:lpstr>
      <vt:lpstr>Times New Roman</vt:lpstr>
      <vt:lpstr>Office Theme</vt:lpstr>
      <vt:lpstr>PowerPoint Presentation</vt:lpstr>
      <vt:lpstr>AIM OF THE PROJEECT</vt:lpstr>
      <vt:lpstr>INTRODUCTION</vt:lpstr>
      <vt:lpstr>COMPONENTS</vt:lpstr>
      <vt:lpstr>SOFTWARE</vt:lpstr>
      <vt:lpstr>BLOCK DIAGRAM</vt:lpstr>
      <vt:lpstr>METHODOLOGY</vt:lpstr>
      <vt:lpstr>WORKFLOW OF THE PROJECT</vt:lpstr>
      <vt:lpstr>LITERATURE REVIEW</vt:lpstr>
      <vt:lpstr>RESULTS</vt:lpstr>
      <vt:lpstr>RESULTS</vt:lpstr>
      <vt:lpstr>RESULTS</vt:lpstr>
      <vt:lpstr>APPLICATIONS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kusum</dc:creator>
  <cp:lastModifiedBy>mouryadeepak2001@outlook.com</cp:lastModifiedBy>
  <cp:revision>31</cp:revision>
  <dcterms:created xsi:type="dcterms:W3CDTF">2022-10-18T09:07:55Z</dcterms:created>
  <dcterms:modified xsi:type="dcterms:W3CDTF">2023-01-10T12:37:27Z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