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9"/>
  </p:notesMasterIdLst>
  <p:handoutMasterIdLst>
    <p:handoutMasterId r:id="rId10"/>
  </p:handoutMasterIdLst>
  <p:sldIdLst>
    <p:sldId id="256" r:id="rId2"/>
    <p:sldId id="267" r:id="rId3"/>
    <p:sldId id="269" r:id="rId4"/>
    <p:sldId id="272" r:id="rId5"/>
    <p:sldId id="275" r:id="rId6"/>
    <p:sldId id="274" r:id="rId7"/>
    <p:sldId id="273"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93" d="100"/>
          <a:sy n="93" d="100"/>
        </p:scale>
        <p:origin x="302" y="8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Li-Fi DATA TRANSFER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10/20/2022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r>
              <a:rPr lang="en-US"/>
              <a:t>Li-Fi DATA TRANSFER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Li-Fi DATA TRANSFER SYSTEM</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66196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Li-Fi DATA TRANSFER SYSTEM</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148485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Li-Fi DATA TRANSFER SYSTEM</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184990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Li-Fi DATA TRANSFER SYSTEM</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4790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Li-Fi DATA TRANSFER SYSTEM</a:t>
            </a:r>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68553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Li-Fi DATA TRANSFER SYSTEM</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64011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Li-Fi DATA TRANSFER SYSTEM</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37398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Li-Fi DATA TRANSFER SYSTEM</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16286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Li-Fi DATA TRANSFER SYSTEM</a:t>
            </a:r>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IN" smtClean="0"/>
              <a:pPr/>
              <a:t>‹#›</a:t>
            </a:fld>
            <a:endParaRPr lang="en-IN"/>
          </a:p>
        </p:txBody>
      </p:sp>
    </p:spTree>
    <p:extLst>
      <p:ext uri="{BB962C8B-B14F-4D97-AF65-F5344CB8AC3E}">
        <p14:creationId xmlns:p14="http://schemas.microsoft.com/office/powerpoint/2010/main" val="308843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Li-Fi DATA TRANSFER SYSTEM</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97228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Li-Fi DATA TRANSFER SYSTEM</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69578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Li-Fi DATA TRANSFER SYSTEM</a:t>
            </a:r>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5661535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Google Shape;55;p13"/>
          <p:cNvPicPr preferRelativeResize="0"/>
          <p:nvPr/>
        </p:nvPicPr>
        <p:blipFill>
          <a:blip r:embed="rId2">
            <a:alphaModFix/>
          </a:blip>
          <a:stretch>
            <a:fillRect/>
          </a:stretch>
        </p:blipFill>
        <p:spPr>
          <a:xfrm>
            <a:off x="0" y="-8792"/>
            <a:ext cx="12192000" cy="1951892"/>
          </a:xfrm>
          <a:prstGeom prst="rect">
            <a:avLst/>
          </a:prstGeom>
          <a:noFill/>
          <a:ln>
            <a:noFill/>
          </a:ln>
        </p:spPr>
      </p:pic>
      <p:sp>
        <p:nvSpPr>
          <p:cNvPr id="8" name="Rectangle 7"/>
          <p:cNvSpPr/>
          <p:nvPr/>
        </p:nvSpPr>
        <p:spPr>
          <a:xfrm>
            <a:off x="0" y="2132856"/>
            <a:ext cx="12192000" cy="4102533"/>
          </a:xfrm>
          <a:prstGeom prst="rect">
            <a:avLst/>
          </a:prstGeom>
        </p:spPr>
        <p:txBody>
          <a:bodyPr wrap="square">
            <a:spAutoFit/>
          </a:bodyPr>
          <a:lstStyle/>
          <a:p>
            <a:pPr lvl="0" algn="ctr" defTabSz="914400"/>
            <a:r>
              <a:rPr lang="en-US" sz="2200" dirty="0">
                <a:solidFill>
                  <a:srgbClr val="000000"/>
                </a:solidFill>
                <a:latin typeface="Playfair Display"/>
                <a:ea typeface="Playfair Display"/>
                <a:cs typeface="Playfair Display"/>
                <a:sym typeface="Playfair Display"/>
              </a:rPr>
              <a:t>MINI PROJECT SEMINAR </a:t>
            </a:r>
          </a:p>
          <a:p>
            <a:pPr lvl="0" algn="ctr" defTabSz="914400"/>
            <a:r>
              <a:rPr lang="en-US" sz="2200" dirty="0">
                <a:solidFill>
                  <a:srgbClr val="000000"/>
                </a:solidFill>
                <a:latin typeface="Playfair Display"/>
                <a:ea typeface="Playfair Display"/>
                <a:cs typeface="Playfair Display"/>
                <a:sym typeface="Playfair Display"/>
              </a:rPr>
              <a:t>ON </a:t>
            </a:r>
          </a:p>
          <a:p>
            <a:pPr lvl="0" algn="ctr" defTabSz="914400"/>
            <a:endParaRPr lang="en-US" sz="2200" dirty="0">
              <a:solidFill>
                <a:srgbClr val="000000"/>
              </a:solidFill>
              <a:latin typeface="Playfair Display"/>
              <a:ea typeface="Playfair Display"/>
              <a:cs typeface="Playfair Display"/>
              <a:sym typeface="Playfair Display"/>
            </a:endParaRPr>
          </a:p>
          <a:p>
            <a:pPr lvl="0" algn="ctr" defTabSz="914400"/>
            <a:r>
              <a:rPr lang="en-US" sz="2200" b="1" dirty="0">
                <a:ln w="0"/>
                <a:solidFill>
                  <a:srgbClr val="000000"/>
                </a:solidFill>
                <a:latin typeface="Playfair Display" panose="020B0604020202020204" charset="0"/>
                <a:ea typeface="Microsoft JhengHei UI" panose="020B0604030504040204" pitchFamily="34" charset="-120"/>
                <a:cs typeface="Playfair Display SemiBold"/>
                <a:sym typeface="Playfair Display SemiBold"/>
              </a:rPr>
              <a:t>“Li-Fi DATA TRANSFER SYSTEM” </a:t>
            </a:r>
            <a:endParaRPr lang="en-US" sz="2200" dirty="0">
              <a:ln w="0"/>
              <a:solidFill>
                <a:srgbClr val="000000"/>
              </a:solidFill>
              <a:effectLst>
                <a:outerShdw blurRad="38100" dist="19050" dir="2700000" algn="tl" rotWithShape="0">
                  <a:srgbClr val="000000">
                    <a:alpha val="40000"/>
                  </a:srgbClr>
                </a:outerShdw>
              </a:effectLst>
              <a:latin typeface="Playfair Display SemiBold"/>
              <a:ea typeface="Playfair Display SemiBold"/>
              <a:cs typeface="Playfair Display SemiBold"/>
              <a:sym typeface="Playfair Display SemiBold"/>
            </a:endParaRPr>
          </a:p>
          <a:p>
            <a:pPr lvl="0" algn="ctr" defTabSz="914400">
              <a:lnSpc>
                <a:spcPct val="150000"/>
              </a:lnSpc>
            </a:pPr>
            <a:r>
              <a:rPr lang="en-US" sz="2200" dirty="0">
                <a:solidFill>
                  <a:srgbClr val="000000"/>
                </a:solidFill>
                <a:latin typeface="Playfair Display"/>
                <a:ea typeface="Playfair Display"/>
                <a:cs typeface="Playfair Display"/>
                <a:sym typeface="Playfair Display"/>
              </a:rPr>
              <a:t>BY</a:t>
            </a:r>
          </a:p>
          <a:p>
            <a:pPr lvl="0" algn="ctr" defTabSz="914400"/>
            <a:r>
              <a:rPr lang="en-US" sz="2200" dirty="0">
                <a:solidFill>
                  <a:srgbClr val="000000"/>
                </a:solidFill>
                <a:latin typeface="EB Garamond"/>
                <a:ea typeface="EB Garamond"/>
                <a:cs typeface="EB Garamond"/>
                <a:sym typeface="EB Garamond"/>
              </a:rPr>
              <a:t>P MOURYA DEEPAK</a:t>
            </a:r>
          </a:p>
          <a:p>
            <a:pPr lvl="0" algn="ctr" defTabSz="914400"/>
            <a:r>
              <a:rPr lang="en-US" sz="2200" dirty="0">
                <a:solidFill>
                  <a:srgbClr val="000000"/>
                </a:solidFill>
                <a:latin typeface="EB Garamond"/>
                <a:ea typeface="EB Garamond"/>
                <a:cs typeface="EB Garamond"/>
                <a:sym typeface="EB Garamond"/>
              </a:rPr>
              <a:t>V REEMA RANI</a:t>
            </a:r>
          </a:p>
          <a:p>
            <a:pPr lvl="0" algn="ctr" defTabSz="914400"/>
            <a:r>
              <a:rPr lang="en-US" sz="2200" dirty="0">
                <a:solidFill>
                  <a:srgbClr val="000000"/>
                </a:solidFill>
                <a:latin typeface="EB Garamond"/>
                <a:ea typeface="EB Garamond"/>
                <a:cs typeface="EB Garamond"/>
                <a:sym typeface="EB Garamond"/>
              </a:rPr>
              <a:t>G AMARNATH</a:t>
            </a:r>
          </a:p>
          <a:p>
            <a:pPr lvl="0" algn="ctr" defTabSz="914400"/>
            <a:endParaRPr lang="en-US" sz="2200" dirty="0">
              <a:solidFill>
                <a:srgbClr val="000000"/>
              </a:solidFill>
              <a:latin typeface="EB Garamond"/>
              <a:ea typeface="EB Garamond"/>
              <a:cs typeface="EB Garamond"/>
              <a:sym typeface="EB Garamond"/>
            </a:endParaRPr>
          </a:p>
          <a:p>
            <a:pPr lvl="0" algn="ctr" defTabSz="914400"/>
            <a:r>
              <a:rPr lang="en-US" sz="2200" b="1" u="sng" dirty="0">
                <a:solidFill>
                  <a:srgbClr val="000000"/>
                </a:solidFill>
                <a:latin typeface="EB Garamond"/>
                <a:ea typeface="EB Garamond"/>
                <a:cs typeface="EB Garamond"/>
                <a:sym typeface="EB Garamond"/>
              </a:rPr>
              <a:t>MENTOR</a:t>
            </a:r>
            <a:r>
              <a:rPr lang="en-US" sz="2200" dirty="0">
                <a:solidFill>
                  <a:srgbClr val="000000"/>
                </a:solidFill>
                <a:latin typeface="EB Garamond"/>
                <a:ea typeface="EB Garamond"/>
                <a:cs typeface="EB Garamond"/>
                <a:sym typeface="EB Garamond"/>
              </a:rPr>
              <a:t>: Mr. A. BALA RAJU M.E., B.TECH, PH.D.*</a:t>
            </a:r>
            <a:endParaRPr lang="en-US" sz="2200" b="1" dirty="0">
              <a:solidFill>
                <a:srgbClr val="000000"/>
              </a:solidFill>
              <a:latin typeface="Playfair Display"/>
              <a:ea typeface="Playfair Display"/>
              <a:cs typeface="Playfair Display"/>
              <a:sym typeface="Playfair Display"/>
            </a:endParaRPr>
          </a:p>
          <a:p>
            <a:pPr lvl="0" algn="ctr" defTabSz="914400">
              <a:lnSpc>
                <a:spcPct val="150000"/>
              </a:lnSpc>
            </a:pPr>
            <a:r>
              <a:rPr lang="en-US" sz="2200" b="1" dirty="0">
                <a:solidFill>
                  <a:srgbClr val="000000"/>
                </a:solidFill>
                <a:latin typeface="Playfair Display Medium"/>
                <a:ea typeface="Playfair Display Medium"/>
                <a:cs typeface="Playfair Display Medium"/>
                <a:sym typeface="Playfair Display Medium"/>
              </a:rPr>
              <a:t>DEPARTMENT OF ELECTRONICS AND COMMUNICATION ENGINEERING</a:t>
            </a:r>
          </a:p>
        </p:txBody>
      </p:sp>
      <p:sp>
        <p:nvSpPr>
          <p:cNvPr id="9" name="Rectangle 8"/>
          <p:cNvSpPr/>
          <p:nvPr/>
        </p:nvSpPr>
        <p:spPr>
          <a:xfrm>
            <a:off x="4828320" y="1982666"/>
            <a:ext cx="2532185" cy="2892669"/>
          </a:xfrm>
          <a:prstGeom prst="rect">
            <a:avLst/>
          </a:prstGeom>
          <a:blipFill dpi="0" rotWithShape="1">
            <a:blip r:embed="rId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7DC1BBB0-96F0-4077-A278-0F3FB5C104D3}" type="slidenum">
              <a:rPr lang="en-US" smtClean="0"/>
              <a:pPr/>
              <a:t>1</a:t>
            </a:fld>
            <a:endParaRPr lang="en-US"/>
          </a:p>
        </p:txBody>
      </p:sp>
      <p:sp>
        <p:nvSpPr>
          <p:cNvPr id="2" name="Date Placeholder 1">
            <a:extLst>
              <a:ext uri="{FF2B5EF4-FFF2-40B4-BE49-F238E27FC236}">
                <a16:creationId xmlns:a16="http://schemas.microsoft.com/office/drawing/2014/main" id="{844F4EB8-C144-660A-0880-0EE486A311FD}"/>
              </a:ext>
            </a:extLst>
          </p:cNvPr>
          <p:cNvSpPr>
            <a:spLocks noGrp="1"/>
          </p:cNvSpPr>
          <p:nvPr>
            <p:ph type="dt" sz="half" idx="10"/>
          </p:nvPr>
        </p:nvSpPr>
        <p:spPr/>
        <p:txBody>
          <a:bodyPr/>
          <a:lstStyle/>
          <a:p>
            <a:r>
              <a:rPr lang="en-US"/>
              <a:t>Li-Fi DATA TRANSFER SYSTEM</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981" y="136524"/>
            <a:ext cx="10512862" cy="1325563"/>
          </a:xfrm>
        </p:spPr>
        <p:txBody>
          <a:bodyPr>
            <a:normAutofit/>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p:txBody>
      </p:sp>
      <p:sp>
        <p:nvSpPr>
          <p:cNvPr id="4" name="Rectangle 3"/>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2"/>
          </p:nvPr>
        </p:nvSpPr>
        <p:spPr/>
        <p:txBody>
          <a:bodyPr/>
          <a:lstStyle/>
          <a:p>
            <a:fld id="{7DC1BBB0-96F0-4077-A278-0F3FB5C104D3}" type="slidenum">
              <a:rPr lang="en-IN" smtClean="0"/>
              <a:t>2</a:t>
            </a:fld>
            <a:endParaRPr lang="en-IN"/>
          </a:p>
        </p:txBody>
      </p:sp>
      <p:sp>
        <p:nvSpPr>
          <p:cNvPr id="5" name="Content Placeholder 4">
            <a:extLst>
              <a:ext uri="{FF2B5EF4-FFF2-40B4-BE49-F238E27FC236}">
                <a16:creationId xmlns:a16="http://schemas.microsoft.com/office/drawing/2014/main" id="{F1E4E6B7-E186-1CCC-43C3-77CF410CD4C2}"/>
              </a:ext>
            </a:extLst>
          </p:cNvPr>
          <p:cNvSpPr>
            <a:spLocks noGrp="1"/>
          </p:cNvSpPr>
          <p:nvPr>
            <p:ph idx="1"/>
          </p:nvPr>
        </p:nvSpPr>
        <p:spPr>
          <a:xfrm>
            <a:off x="837982" y="1340768"/>
            <a:ext cx="10512862" cy="4836195"/>
          </a:xfrm>
        </p:spPr>
        <p:txBody>
          <a:bodyPr>
            <a:normAutofit fontScale="85000" lnSpcReduction="10000"/>
          </a:bodyPr>
          <a:lstStyle/>
          <a:p>
            <a:pPr algn="l" fontAlgn="base"/>
            <a:r>
              <a:rPr lang="en-US" b="0" i="0" dirty="0">
                <a:solidFill>
                  <a:srgbClr val="767575"/>
                </a:solidFill>
                <a:effectLst/>
                <a:latin typeface="-apple-system"/>
              </a:rPr>
              <a:t>Li-Fi technology utilizes </a:t>
            </a:r>
            <a:r>
              <a:rPr lang="en-US" dirty="0">
                <a:solidFill>
                  <a:srgbClr val="767575"/>
                </a:solidFill>
                <a:latin typeface="-apple-system"/>
              </a:rPr>
              <a:t>LED’</a:t>
            </a:r>
            <a:r>
              <a:rPr lang="en-US" b="0" i="0" dirty="0">
                <a:solidFill>
                  <a:srgbClr val="767575"/>
                </a:solidFill>
                <a:effectLst/>
                <a:latin typeface="-apple-system"/>
              </a:rPr>
              <a:t>s for transmitting data. It is subsidiary of optical remote communication technology utilizing light from Led to convey rapid communication. </a:t>
            </a:r>
          </a:p>
          <a:p>
            <a:pPr algn="l" fontAlgn="base"/>
            <a:r>
              <a:rPr lang="en-US" b="0" i="0" dirty="0">
                <a:solidFill>
                  <a:srgbClr val="767575"/>
                </a:solidFill>
                <a:effectLst/>
                <a:latin typeface="-apple-system"/>
              </a:rPr>
              <a:t>So here we develop a data transfer system that uses the Li Fi technology. This system serves the following advantages:</a:t>
            </a:r>
            <a:br>
              <a:rPr lang="en-US" b="0" i="0" dirty="0">
                <a:solidFill>
                  <a:srgbClr val="767575"/>
                </a:solidFill>
                <a:effectLst/>
                <a:latin typeface="-apple-system"/>
              </a:rPr>
            </a:br>
            <a:r>
              <a:rPr lang="en-US" b="0" i="0" dirty="0">
                <a:solidFill>
                  <a:srgbClr val="767575"/>
                </a:solidFill>
                <a:effectLst/>
                <a:latin typeface="-apple-system"/>
              </a:rPr>
              <a:t>•High Speed Data Transfer</a:t>
            </a:r>
            <a:r>
              <a:rPr lang="en-US" dirty="0">
                <a:solidFill>
                  <a:srgbClr val="767575"/>
                </a:solidFill>
                <a:latin typeface="-apple-system"/>
              </a:rPr>
              <a:t>                                  </a:t>
            </a:r>
            <a:r>
              <a:rPr lang="en-US" b="0" i="0" dirty="0">
                <a:solidFill>
                  <a:srgbClr val="767575"/>
                </a:solidFill>
                <a:effectLst/>
                <a:latin typeface="-apple-system"/>
              </a:rPr>
              <a:t>•No Wires Needed</a:t>
            </a:r>
            <a:br>
              <a:rPr lang="en-US" b="0" i="0" dirty="0">
                <a:solidFill>
                  <a:srgbClr val="767575"/>
                </a:solidFill>
                <a:effectLst/>
                <a:latin typeface="-apple-system"/>
              </a:rPr>
            </a:br>
            <a:r>
              <a:rPr lang="en-US" b="0" i="0" dirty="0">
                <a:solidFill>
                  <a:srgbClr val="767575"/>
                </a:solidFill>
                <a:effectLst/>
                <a:latin typeface="-apple-system"/>
              </a:rPr>
              <a:t>•Reliable Communication with No Data Loss  •Low Cost of Developing the System</a:t>
            </a:r>
          </a:p>
          <a:p>
            <a:pPr algn="l" fontAlgn="base"/>
            <a:r>
              <a:rPr lang="en-US" b="0" i="0" dirty="0">
                <a:solidFill>
                  <a:srgbClr val="767575"/>
                </a:solidFill>
                <a:effectLst/>
                <a:latin typeface="-apple-system"/>
              </a:rPr>
              <a:t>The system allows us to use LI-FI medium for data transfer. We make use of a Li-Fi transmitter android app to demonstrate this concept. </a:t>
            </a:r>
          </a:p>
          <a:p>
            <a:pPr algn="l" fontAlgn="base"/>
            <a:r>
              <a:rPr lang="en-US" b="0" i="0" dirty="0">
                <a:solidFill>
                  <a:srgbClr val="767575"/>
                </a:solidFill>
                <a:effectLst/>
                <a:latin typeface="-apple-system"/>
              </a:rPr>
              <a:t>The app converts written text message into light flash data for transmission. The user needs to start the app and type the message to be transmitted.</a:t>
            </a:r>
          </a:p>
          <a:p>
            <a:pPr algn="l" fontAlgn="base"/>
            <a:r>
              <a:rPr lang="en-US" dirty="0">
                <a:solidFill>
                  <a:srgbClr val="767575"/>
                </a:solidFill>
                <a:latin typeface="-apple-system"/>
              </a:rPr>
              <a:t>A</a:t>
            </a:r>
            <a:r>
              <a:rPr lang="en-US" b="0" i="0" dirty="0">
                <a:solidFill>
                  <a:srgbClr val="767575"/>
                </a:solidFill>
                <a:effectLst/>
                <a:latin typeface="-apple-system"/>
              </a:rPr>
              <a:t>pp controls the mobile phone flashlight to transmit the message. The atmega microcontroller decodes and processes the message sent and then displays it over an LCD display to complete the data transmission.</a:t>
            </a:r>
          </a:p>
        </p:txBody>
      </p:sp>
      <p:sp>
        <p:nvSpPr>
          <p:cNvPr id="7" name="Date Placeholder 6">
            <a:extLst>
              <a:ext uri="{FF2B5EF4-FFF2-40B4-BE49-F238E27FC236}">
                <a16:creationId xmlns:a16="http://schemas.microsoft.com/office/drawing/2014/main" id="{85D56A95-4BE2-BA26-DC59-283BF63F65B0}"/>
              </a:ext>
            </a:extLst>
          </p:cNvPr>
          <p:cNvSpPr>
            <a:spLocks noGrp="1"/>
          </p:cNvSpPr>
          <p:nvPr>
            <p:ph type="dt" sz="half" idx="10"/>
          </p:nvPr>
        </p:nvSpPr>
        <p:spPr/>
        <p:txBody>
          <a:bodyPr/>
          <a:lstStyle/>
          <a:p>
            <a:r>
              <a:rPr lang="en-US"/>
              <a:t>Li-Fi DATA TRANSFER SYSTEM</a:t>
            </a:r>
            <a:endParaRPr lang="en-US"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23936"/>
            <a:ext cx="10512862" cy="1325563"/>
          </a:xfrm>
        </p:spPr>
        <p:txBody>
          <a:bodyPr>
            <a:normAutofit/>
          </a:bodyPr>
          <a:lstStyle/>
          <a:p>
            <a:r>
              <a:rPr lang="en-IN" sz="4000" dirty="0">
                <a:solidFill>
                  <a:schemeClr val="tx1">
                    <a:lumMod val="85000"/>
                    <a:lumOff val="15000"/>
                  </a:schemeClr>
                </a:solidFill>
                <a:latin typeface="Times New Roman" panose="02020603050405020304" pitchFamily="18" charset="0"/>
                <a:cs typeface="Times New Roman" panose="02020603050405020304" pitchFamily="18" charset="0"/>
              </a:rPr>
              <a:t>COMPONENTS</a:t>
            </a:r>
          </a:p>
        </p:txBody>
      </p:sp>
      <p:sp>
        <p:nvSpPr>
          <p:cNvPr id="5" name="Rectangle 4"/>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lide Number Placeholder 2"/>
          <p:cNvSpPr>
            <a:spLocks noGrp="1"/>
          </p:cNvSpPr>
          <p:nvPr>
            <p:ph type="sldNum" sz="quarter" idx="12"/>
          </p:nvPr>
        </p:nvSpPr>
        <p:spPr/>
        <p:txBody>
          <a:bodyPr/>
          <a:lstStyle/>
          <a:p>
            <a:fld id="{7DC1BBB0-96F0-4077-A278-0F3FB5C104D3}" type="slidenum">
              <a:rPr lang="en-IN" smtClean="0"/>
              <a:t>3</a:t>
            </a:fld>
            <a:endParaRPr lang="en-IN"/>
          </a:p>
        </p:txBody>
      </p:sp>
      <p:sp>
        <p:nvSpPr>
          <p:cNvPr id="7" name="Content Placeholder 6">
            <a:extLst>
              <a:ext uri="{FF2B5EF4-FFF2-40B4-BE49-F238E27FC236}">
                <a16:creationId xmlns:a16="http://schemas.microsoft.com/office/drawing/2014/main" id="{612A1B63-2BED-4CBB-8D9B-0162AE3A8DCA}"/>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Atmega 328 Controller</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Push Buttons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LDR Sensor</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Regulator Circuitry</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Switches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LED’s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PCB Board</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Resistors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Capacitors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Transistors</a:t>
            </a:r>
          </a:p>
          <a:p>
            <a:pPr algn="l" fontAlgn="base">
              <a:buFont typeface="Arial" panose="020B0604020202020204" pitchFamily="34" charset="0"/>
              <a:buChar char="•"/>
            </a:pPr>
            <a:r>
              <a:rPr lang="en-US" b="0" i="0" dirty="0">
                <a:solidFill>
                  <a:schemeClr val="bg1">
                    <a:lumMod val="50000"/>
                  </a:schemeClr>
                </a:solidFill>
                <a:effectLst/>
                <a:latin typeface="-apple-system"/>
                <a:cs typeface="Arial" panose="020B0604020202020204" pitchFamily="34" charset="0"/>
              </a:rPr>
              <a:t>Cables and Connectors</a:t>
            </a:r>
          </a:p>
        </p:txBody>
      </p:sp>
      <p:pic>
        <p:nvPicPr>
          <p:cNvPr id="2052" name="Picture 4">
            <a:extLst>
              <a:ext uri="{FF2B5EF4-FFF2-40B4-BE49-F238E27FC236}">
                <a16:creationId xmlns:a16="http://schemas.microsoft.com/office/drawing/2014/main" id="{AA12D1B7-3234-5B5F-4BBB-5E5E529008C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6899" y="-243408"/>
            <a:ext cx="2852935" cy="28529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E9E360-1F13-3015-6108-A4FDD0983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532" y="514026"/>
            <a:ext cx="1537344" cy="15373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94A119C-3072-2872-BA78-87881C448A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3056" y="2418590"/>
            <a:ext cx="4565769" cy="391514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F908F42-DFD2-6FDA-FCBD-6D61D88EB0A9}"/>
              </a:ext>
            </a:extLst>
          </p:cNvPr>
          <p:cNvSpPr>
            <a:spLocks noGrp="1"/>
          </p:cNvSpPr>
          <p:nvPr>
            <p:ph type="dt" sz="half" idx="10"/>
          </p:nvPr>
        </p:nvSpPr>
        <p:spPr/>
        <p:txBody>
          <a:bodyPr/>
          <a:lstStyle/>
          <a:p>
            <a:r>
              <a:rPr lang="en-US"/>
              <a:t>Li-Fi DATA TRANSFER SYSTEM</a:t>
            </a:r>
            <a:endParaRPr lang="en-US" dirty="0"/>
          </a:p>
        </p:txBody>
      </p:sp>
    </p:spTree>
    <p:extLst>
      <p:ext uri="{BB962C8B-B14F-4D97-AF65-F5344CB8AC3E}">
        <p14:creationId xmlns:p14="http://schemas.microsoft.com/office/powerpoint/2010/main" val="228346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4ED3-11C2-0F33-7FEA-B77D564F0ACC}"/>
              </a:ext>
            </a:extLst>
          </p:cNvPr>
          <p:cNvSpPr>
            <a:spLocks noGrp="1"/>
          </p:cNvSpPr>
          <p:nvPr>
            <p:ph type="title"/>
          </p:nvPr>
        </p:nvSpPr>
        <p:spPr>
          <a:xfrm>
            <a:off x="837981" y="659066"/>
            <a:ext cx="10512862" cy="1325563"/>
          </a:xfrm>
        </p:spPr>
        <p:txBody>
          <a:bodyPr>
            <a:normAutofit/>
          </a:bodyPr>
          <a:lstStyle/>
          <a:p>
            <a:r>
              <a:rPr lang="en-US" sz="4000" dirty="0">
                <a:latin typeface="Times New Roman" panose="02020603050405020304" pitchFamily="18" charset="0"/>
                <a:cs typeface="Times New Roman" panose="02020603050405020304" pitchFamily="18" charset="0"/>
              </a:rPr>
              <a:t>SOFTWARE</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C0F203-F9CD-2CD5-817C-3F40CC3E1C4C}"/>
              </a:ext>
            </a:extLst>
          </p:cNvPr>
          <p:cNvSpPr>
            <a:spLocks noGrp="1"/>
          </p:cNvSpPr>
          <p:nvPr>
            <p:ph type="sldNum" sz="quarter" idx="12"/>
          </p:nvPr>
        </p:nvSpPr>
        <p:spPr/>
        <p:txBody>
          <a:bodyPr/>
          <a:lstStyle/>
          <a:p>
            <a:fld id="{7DC1BBB0-96F0-4077-A278-0F3FB5C104D3}" type="slidenum">
              <a:rPr lang="en-IN" smtClean="0"/>
              <a:t>4</a:t>
            </a:fld>
            <a:endParaRPr lang="en-IN"/>
          </a:p>
        </p:txBody>
      </p:sp>
      <p:sp>
        <p:nvSpPr>
          <p:cNvPr id="6" name="Rectangle 5">
            <a:extLst>
              <a:ext uri="{FF2B5EF4-FFF2-40B4-BE49-F238E27FC236}">
                <a16:creationId xmlns:a16="http://schemas.microsoft.com/office/drawing/2014/main" id="{2D03C01D-7CE6-F635-E04F-6F0A3E53EACA}"/>
              </a:ext>
            </a:extLst>
          </p:cNvPr>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234CCCB-5AD8-A02A-6205-8567FF637606}"/>
              </a:ext>
            </a:extLst>
          </p:cNvPr>
          <p:cNvSpPr txBox="1"/>
          <p:nvPr/>
        </p:nvSpPr>
        <p:spPr>
          <a:xfrm>
            <a:off x="837982" y="2823190"/>
            <a:ext cx="10512862" cy="1569660"/>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333333"/>
                </a:solidFill>
                <a:effectLst/>
                <a:latin typeface="-apple-system"/>
              </a:rPr>
              <a:t>C# language is use to create user interface to control Arduino. The serial communication is established between pc and Arduino.</a:t>
            </a:r>
          </a:p>
          <a:p>
            <a:pPr marL="285750" indent="-285750">
              <a:buFont typeface="Arial" panose="020B0604020202020204" pitchFamily="34" charset="0"/>
              <a:buChar char="•"/>
            </a:pPr>
            <a:r>
              <a:rPr lang="en-US" sz="2400" b="0" i="0" dirty="0">
                <a:solidFill>
                  <a:srgbClr val="333333"/>
                </a:solidFill>
                <a:effectLst/>
                <a:latin typeface="-apple-system"/>
              </a:rPr>
              <a:t>GUI is used to transfer the signal from computer to microcontroller to perform the operation for which it is made.</a:t>
            </a:r>
            <a:endParaRPr lang="en-IN" sz="2400" dirty="0">
              <a:latin typeface="-apple-system"/>
            </a:endParaRPr>
          </a:p>
        </p:txBody>
      </p:sp>
      <p:sp>
        <p:nvSpPr>
          <p:cNvPr id="7" name="Date Placeholder 6">
            <a:extLst>
              <a:ext uri="{FF2B5EF4-FFF2-40B4-BE49-F238E27FC236}">
                <a16:creationId xmlns:a16="http://schemas.microsoft.com/office/drawing/2014/main" id="{DF73CF4D-7206-EB41-3A5B-5B9872F70415}"/>
              </a:ext>
            </a:extLst>
          </p:cNvPr>
          <p:cNvSpPr>
            <a:spLocks noGrp="1"/>
          </p:cNvSpPr>
          <p:nvPr>
            <p:ph type="dt" sz="half" idx="10"/>
          </p:nvPr>
        </p:nvSpPr>
        <p:spPr/>
        <p:txBody>
          <a:bodyPr/>
          <a:lstStyle/>
          <a:p>
            <a:r>
              <a:rPr lang="en-US"/>
              <a:t>Li-Fi DATA TRANSFER SYSTEM</a:t>
            </a:r>
            <a:endParaRPr lang="en-US" dirty="0"/>
          </a:p>
        </p:txBody>
      </p:sp>
    </p:spTree>
    <p:extLst>
      <p:ext uri="{BB962C8B-B14F-4D97-AF65-F5344CB8AC3E}">
        <p14:creationId xmlns:p14="http://schemas.microsoft.com/office/powerpoint/2010/main" val="390767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4ED3-11C2-0F33-7FEA-B77D564F0ACC}"/>
              </a:ext>
            </a:extLst>
          </p:cNvPr>
          <p:cNvSpPr>
            <a:spLocks noGrp="1"/>
          </p:cNvSpPr>
          <p:nvPr>
            <p:ph type="title"/>
          </p:nvPr>
        </p:nvSpPr>
        <p:spPr>
          <a:xfrm>
            <a:off x="837980" y="188640"/>
            <a:ext cx="10512862" cy="1080120"/>
          </a:xfrm>
        </p:spPr>
        <p:txBody>
          <a:bodyPr>
            <a:normAutofit/>
          </a:bodyPr>
          <a:lstStyle/>
          <a:p>
            <a:r>
              <a:rPr lang="en-US" sz="4000" dirty="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C0F203-F9CD-2CD5-817C-3F40CC3E1C4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DC1BBB0-96F0-4077-A278-0F3FB5C104D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D03C01D-7CE6-F635-E04F-6F0A3E53EACA}"/>
              </a:ext>
            </a:extLst>
          </p:cNvPr>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Diagram, schematic">
            <a:extLst>
              <a:ext uri="{FF2B5EF4-FFF2-40B4-BE49-F238E27FC236}">
                <a16:creationId xmlns:a16="http://schemas.microsoft.com/office/drawing/2014/main" id="{E7BBEB38-F662-2DA1-1E29-4FE0A9D2C198}"/>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99" y="1027907"/>
            <a:ext cx="11401425" cy="515302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624B3ED-818F-46AE-5610-D16BB2E3699E}"/>
              </a:ext>
            </a:extLst>
          </p:cNvPr>
          <p:cNvSpPr>
            <a:spLocks noGrp="1"/>
          </p:cNvSpPr>
          <p:nvPr>
            <p:ph type="dt" sz="half" idx="10"/>
          </p:nvPr>
        </p:nvSpPr>
        <p:spPr/>
        <p:txBody>
          <a:bodyPr/>
          <a:lstStyle/>
          <a:p>
            <a:r>
              <a:rPr lang="en-US"/>
              <a:t>Li-Fi DATA TRANSFER SYSTEM</a:t>
            </a:r>
            <a:endParaRPr lang="en-US" dirty="0"/>
          </a:p>
        </p:txBody>
      </p:sp>
    </p:spTree>
    <p:extLst>
      <p:ext uri="{BB962C8B-B14F-4D97-AF65-F5344CB8AC3E}">
        <p14:creationId xmlns:p14="http://schemas.microsoft.com/office/powerpoint/2010/main" val="19820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4ED3-11C2-0F33-7FEA-B77D564F0ACC}"/>
              </a:ext>
            </a:extLst>
          </p:cNvPr>
          <p:cNvSpPr>
            <a:spLocks noGrp="1"/>
          </p:cNvSpPr>
          <p:nvPr>
            <p:ph type="title"/>
          </p:nvPr>
        </p:nvSpPr>
        <p:spPr>
          <a:xfrm>
            <a:off x="837981" y="657103"/>
            <a:ext cx="10512862" cy="1325563"/>
          </a:xfrm>
        </p:spPr>
        <p:txBody>
          <a:bodyPr>
            <a:normAutofit/>
          </a:bodyPr>
          <a:lstStyle/>
          <a:p>
            <a:r>
              <a:rPr lang="en-US" sz="4000" dirty="0">
                <a:latin typeface="Times New Roman" panose="02020603050405020304" pitchFamily="18" charset="0"/>
                <a:cs typeface="Times New Roman" panose="02020603050405020304" pitchFamily="18" charset="0"/>
              </a:rPr>
              <a:t>APPLICATIONS</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C0F203-F9CD-2CD5-817C-3F40CC3E1C4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DC1BBB0-96F0-4077-A278-0F3FB5C104D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D03C01D-7CE6-F635-E04F-6F0A3E53EACA}"/>
              </a:ext>
            </a:extLst>
          </p:cNvPr>
          <p:cNvSpPr/>
          <p:nvPr/>
        </p:nvSpPr>
        <p:spPr>
          <a:xfrm>
            <a:off x="4829908"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A527697-851A-A99A-19D9-ECD7F878363C}"/>
              </a:ext>
            </a:extLst>
          </p:cNvPr>
          <p:cNvSpPr txBox="1"/>
          <p:nvPr/>
        </p:nvSpPr>
        <p:spPr>
          <a:xfrm>
            <a:off x="837982" y="2567011"/>
            <a:ext cx="10512862" cy="3046988"/>
          </a:xfrm>
          <a:prstGeom prst="rect">
            <a:avLst/>
          </a:prstGeom>
          <a:noFill/>
        </p:spPr>
        <p:txBody>
          <a:bodyPr wrap="square">
            <a:spAutoFit/>
          </a:bodyPr>
          <a:lstStyle/>
          <a:p>
            <a:pPr fontAlgn="base">
              <a:buFont typeface="Arial" panose="020B0604020202020204" pitchFamily="34" charset="0"/>
              <a:buChar char="•"/>
            </a:pPr>
            <a:r>
              <a:rPr lang="en-IN" sz="2400" i="0" dirty="0">
                <a:effectLst/>
                <a:latin typeface="-apple-system"/>
                <a:cs typeface="Arial" panose="020B0604020202020204" pitchFamily="34" charset="0"/>
              </a:rPr>
              <a:t> Li-Fi technology in Hospitals </a:t>
            </a:r>
          </a:p>
          <a:p>
            <a:pPr fontAlgn="base">
              <a:buFont typeface="Arial" panose="020B0604020202020204" pitchFamily="34" charset="0"/>
              <a:buChar char="•"/>
            </a:pPr>
            <a:r>
              <a:rPr lang="en-IN" sz="2400" i="0" dirty="0">
                <a:effectLst/>
                <a:latin typeface="-apple-system"/>
                <a:cs typeface="Arial" panose="020B0604020202020204" pitchFamily="34" charset="0"/>
              </a:rPr>
              <a:t> Li-Fi in the Workplace</a:t>
            </a:r>
          </a:p>
          <a:p>
            <a:pPr algn="l" fontAlgn="base">
              <a:buFont typeface="Arial" panose="020B0604020202020204" pitchFamily="34" charset="0"/>
              <a:buChar char="•"/>
            </a:pPr>
            <a:r>
              <a:rPr lang="en-US" sz="2400" i="0" dirty="0">
                <a:effectLst/>
                <a:latin typeface="-apple-system"/>
                <a:cs typeface="Arial" panose="020B0604020202020204" pitchFamily="34" charset="0"/>
              </a:rPr>
              <a:t> Secured connection data transfer</a:t>
            </a:r>
          </a:p>
          <a:p>
            <a:pPr algn="l" fontAlgn="base">
              <a:buFont typeface="Arial" panose="020B0604020202020204" pitchFamily="34" charset="0"/>
              <a:buChar char="•"/>
            </a:pPr>
            <a:r>
              <a:rPr lang="en-US" sz="2400" i="0" dirty="0">
                <a:effectLst/>
                <a:latin typeface="-apple-system"/>
                <a:cs typeface="Arial" panose="020B0604020202020204" pitchFamily="34" charset="0"/>
              </a:rPr>
              <a:t> Speed data transfer</a:t>
            </a:r>
          </a:p>
          <a:p>
            <a:pPr fontAlgn="base">
              <a:buFont typeface="Arial" panose="020B0604020202020204" pitchFamily="34" charset="0"/>
              <a:buChar char="•"/>
            </a:pPr>
            <a:r>
              <a:rPr lang="en-IN" sz="2400" i="0" dirty="0">
                <a:effectLst/>
                <a:latin typeface="-apple-system"/>
                <a:cs typeface="Arial" panose="020B0604020202020204" pitchFamily="34" charset="0"/>
              </a:rPr>
              <a:t> Li-Fi and Industry</a:t>
            </a:r>
          </a:p>
          <a:p>
            <a:pPr fontAlgn="base">
              <a:buFont typeface="Arial" panose="020B0604020202020204" pitchFamily="34" charset="0"/>
              <a:buChar char="•"/>
            </a:pPr>
            <a:r>
              <a:rPr lang="en-IN" sz="2400" i="0" dirty="0">
                <a:effectLst/>
                <a:latin typeface="-apple-system"/>
                <a:cs typeface="Arial" panose="020B0604020202020204" pitchFamily="34" charset="0"/>
              </a:rPr>
              <a:t> Li-Fi and Military</a:t>
            </a:r>
          </a:p>
          <a:p>
            <a:pPr algn="just" fontAlgn="base">
              <a:buFont typeface="Arial" panose="020B0604020202020204" pitchFamily="34" charset="0"/>
              <a:buChar char="•"/>
            </a:pPr>
            <a:r>
              <a:rPr lang="en-US" sz="2400" i="0" dirty="0">
                <a:effectLst/>
                <a:latin typeface="-apple-system"/>
                <a:cs typeface="Arial" panose="020B0604020202020204" pitchFamily="34" charset="0"/>
              </a:rPr>
              <a:t> Communication Underwater</a:t>
            </a:r>
          </a:p>
          <a:p>
            <a:pPr algn="just" fontAlgn="base">
              <a:buFont typeface="Arial" panose="020B0604020202020204" pitchFamily="34" charset="0"/>
              <a:buChar char="•"/>
            </a:pPr>
            <a:r>
              <a:rPr lang="en-US" sz="2400" i="0" dirty="0">
                <a:effectLst/>
                <a:latin typeface="-apple-system"/>
                <a:cs typeface="Arial" panose="020B0604020202020204" pitchFamily="34" charset="0"/>
              </a:rPr>
              <a:t> Communication in dangerous Environments or In Sensitive regions</a:t>
            </a:r>
          </a:p>
        </p:txBody>
      </p:sp>
      <p:sp>
        <p:nvSpPr>
          <p:cNvPr id="7" name="Date Placeholder 6">
            <a:extLst>
              <a:ext uri="{FF2B5EF4-FFF2-40B4-BE49-F238E27FC236}">
                <a16:creationId xmlns:a16="http://schemas.microsoft.com/office/drawing/2014/main" id="{0EA56DBC-DE8A-DB9A-6603-4260F8DCE7B2}"/>
              </a:ext>
            </a:extLst>
          </p:cNvPr>
          <p:cNvSpPr>
            <a:spLocks noGrp="1"/>
          </p:cNvSpPr>
          <p:nvPr>
            <p:ph type="dt" sz="half" idx="10"/>
          </p:nvPr>
        </p:nvSpPr>
        <p:spPr/>
        <p:txBody>
          <a:bodyPr/>
          <a:lstStyle/>
          <a:p>
            <a:r>
              <a:rPr lang="en-US"/>
              <a:t>Li-Fi DATA TRANSFER SYSTEM</a:t>
            </a:r>
            <a:endParaRPr lang="en-US" dirty="0"/>
          </a:p>
        </p:txBody>
      </p:sp>
    </p:spTree>
    <p:extLst>
      <p:ext uri="{BB962C8B-B14F-4D97-AF65-F5344CB8AC3E}">
        <p14:creationId xmlns:p14="http://schemas.microsoft.com/office/powerpoint/2010/main" val="175649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702324-D0B0-78E8-88AE-53D4F3F071ED}"/>
              </a:ext>
            </a:extLst>
          </p:cNvPr>
          <p:cNvSpPr>
            <a:spLocks noGrp="1"/>
          </p:cNvSpPr>
          <p:nvPr>
            <p:ph type="title"/>
          </p:nvPr>
        </p:nvSpPr>
        <p:spPr>
          <a:xfrm>
            <a:off x="837981" y="1873473"/>
            <a:ext cx="10512862" cy="3111053"/>
          </a:xfrm>
        </p:spPr>
        <p:txBody>
          <a:bodyPr>
            <a:normAutofit/>
          </a:bodyPr>
          <a:lstStyle/>
          <a:p>
            <a:pPr algn="ctr"/>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3E8D74-AD0F-8A64-C958-55E3331BFD9E}"/>
              </a:ext>
            </a:extLst>
          </p:cNvPr>
          <p:cNvSpPr>
            <a:spLocks noGrp="1"/>
          </p:cNvSpPr>
          <p:nvPr>
            <p:ph type="sldNum" sz="quarter" idx="12"/>
          </p:nvPr>
        </p:nvSpPr>
        <p:spPr/>
        <p:txBody>
          <a:bodyPr/>
          <a:lstStyle/>
          <a:p>
            <a:fld id="{7DC1BBB0-96F0-4077-A278-0F3FB5C104D3}" type="slidenum">
              <a:rPr lang="en-IN" smtClean="0"/>
              <a:t>7</a:t>
            </a:fld>
            <a:endParaRPr lang="en-IN"/>
          </a:p>
        </p:txBody>
      </p:sp>
      <p:sp>
        <p:nvSpPr>
          <p:cNvPr id="2" name="Rectangle 1">
            <a:extLst>
              <a:ext uri="{FF2B5EF4-FFF2-40B4-BE49-F238E27FC236}">
                <a16:creationId xmlns:a16="http://schemas.microsoft.com/office/drawing/2014/main" id="{F93EE60F-3F32-2986-2622-BCA8C61E5F9D}"/>
              </a:ext>
            </a:extLst>
          </p:cNvPr>
          <p:cNvSpPr/>
          <p:nvPr/>
        </p:nvSpPr>
        <p:spPr>
          <a:xfrm>
            <a:off x="4828320" y="1982666"/>
            <a:ext cx="2532185" cy="2892669"/>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78407E69-BA6A-ED43-1319-9541DAA06495}"/>
              </a:ext>
            </a:extLst>
          </p:cNvPr>
          <p:cNvSpPr>
            <a:spLocks noGrp="1"/>
          </p:cNvSpPr>
          <p:nvPr>
            <p:ph type="dt" sz="half" idx="10"/>
          </p:nvPr>
        </p:nvSpPr>
        <p:spPr/>
        <p:txBody>
          <a:bodyPr/>
          <a:lstStyle/>
          <a:p>
            <a:r>
              <a:rPr lang="en-US"/>
              <a:t>Li-Fi DATA TRANSFER SYSTEM</a:t>
            </a:r>
          </a:p>
        </p:txBody>
      </p:sp>
    </p:spTree>
    <p:extLst>
      <p:ext uri="{BB962C8B-B14F-4D97-AF65-F5344CB8AC3E}">
        <p14:creationId xmlns:p14="http://schemas.microsoft.com/office/powerpoint/2010/main" val="8655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365</TotalTime>
  <Words>350</Words>
  <Application>Microsoft Office PowerPoint</Application>
  <PresentationFormat>Custom</PresentationFormat>
  <Paragraphs>57</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-apple-system</vt:lpstr>
      <vt:lpstr>Arial</vt:lpstr>
      <vt:lpstr>Calibri</vt:lpstr>
      <vt:lpstr>Calibri Light</vt:lpstr>
      <vt:lpstr>EB Garamond</vt:lpstr>
      <vt:lpstr>Euphemia</vt:lpstr>
      <vt:lpstr>Playfair Display</vt:lpstr>
      <vt:lpstr>Playfair Display Medium</vt:lpstr>
      <vt:lpstr>Playfair Display SemiBold</vt:lpstr>
      <vt:lpstr>Times New Roman</vt:lpstr>
      <vt:lpstr>Office Theme</vt:lpstr>
      <vt:lpstr>PowerPoint Presentation</vt:lpstr>
      <vt:lpstr>INTRODUCTION</vt:lpstr>
      <vt:lpstr>COMPONENTS</vt:lpstr>
      <vt:lpstr>SOFTWARE</vt:lpstr>
      <vt:lpstr>BLOCK DIAGRAM</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kusum</dc:creator>
  <cp:lastModifiedBy>goundraamarnath@gmail.com</cp:lastModifiedBy>
  <cp:revision>21</cp:revision>
  <dcterms:created xsi:type="dcterms:W3CDTF">2022-10-18T09:07:55Z</dcterms:created>
  <dcterms:modified xsi:type="dcterms:W3CDTF">2022-10-20T15:06:39Z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