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66" autoAdjust="0"/>
  </p:normalViewPr>
  <p:slideViewPr>
    <p:cSldViewPr snapToGrid="0">
      <p:cViewPr varScale="1">
        <p:scale>
          <a:sx n="94" d="100"/>
          <a:sy n="94" d="100"/>
        </p:scale>
        <p:origin x="113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Hi everyone, my name is and I am from team 19.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bb1e81ddc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bb1e81ddc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'BOTHSEX.SKILL_READ.GRAD23', 'BOTHSEX.SKILL_READ.LOWSEC',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'FEMALE.SKILL_MATH.GRAD23', 'FEMALE.SKILL_MATH.LOWSEC',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'MALE.SKILL_MATH.GRAD23', 'BOTHSEX.SKILL_MATH.PRIMAR',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'MALE.SKILL_READ.GRAD23', 'MALE.SKILL_MATH.LOWSEC',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'FEMALE.SKILL_READ.LOWSEC', 'BOTHSEX.SKILL_READ.PRIMAR',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'FEMALE.SKILL_READ.GRAD23', 'BOTHSEX.SKILL_MATH.LOWSEC',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'MALE.SKILL_READ.PRIMAR', 'FEMALE.SKILL_READ.PRIMAR',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'BOTHSEX.SKILL_MATH.GRAD23', 'MALE.SKILL_MATH.PRIMAR',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'MALE.SKILL_READ.LOWSEC', 'FEMALE.SKILL_MATH.PRIMAR'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e9038f0ac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e9038f0ac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AutoNum type="arabicPeriod"/>
            </a:pPr>
            <a:r>
              <a:rPr lang="en" sz="1800" dirty="0" smtClean="0">
                <a:solidFill>
                  <a:srgbClr val="595959"/>
                </a:solidFill>
              </a:rPr>
              <a:t>Considering </a:t>
            </a:r>
            <a:r>
              <a:rPr lang="en" sz="1800" dirty="0">
                <a:solidFill>
                  <a:srgbClr val="595959"/>
                </a:solidFill>
              </a:rPr>
              <a:t>all combinations of sex, type of skill, education level, quantile, location results in 10,000+ features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dirty="0">
                <a:solidFill>
                  <a:srgbClr val="595959"/>
                </a:solidFill>
              </a:rPr>
              <a:t>We are considering the combinations of sex, type of skill, education level to simplify our analysis, resulting on 20 features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AutoNum type="arabicPeriod"/>
            </a:pPr>
            <a:r>
              <a:rPr lang="en" sz="1800" dirty="0">
                <a:solidFill>
                  <a:srgbClr val="595959"/>
                </a:solidFill>
              </a:rPr>
              <a:t>Add stuff on time series analysis and time series cross validation and metrics and we will put in the results later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bb1e81ddc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bb1e81dd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6b2c6021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6b2c602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AutoNum type="arabicPeriod"/>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bb1e81ddc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b1e81dd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AutoNum type="arabicPeriod"/>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b1e81dd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b1e81dd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9038f0ac_1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9038f0ac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e9038f0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e9038f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 was assigned challenge one, which focus on the sustainable development goal 4.Currently, more than 617 million young people do not receive minimum proficiency levels (MPLs) education.This figure shows the global number such people are influenced by age group, region and sex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e9038f0a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e9038f0a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figure shows the proportion of young people not achieving MPLs by region and country income. It’s obvious that counties with less income have more children not receiving MPLs. So combining all these information, we realize the demands on promoting inclusive and equitable quality education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6b2c60216_1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6b2c60216_1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finish the project in three steps. First we did the data wrangling. We clean our data by dropping the irrelevant and duplicate data and fill in the missing data. We then category and format the data structure for next step. Finally we did some data analysis. In step 2, we train and validate the statistical modeling on the data after choosing input and prediction features, proper models. In step 3 we make predictions based on training and validation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e9038f0ac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e9038f0a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real quick to go through our data wrangling process, we find that there are columns with the name of unnamed are all NaN values, so we drop these columns. We also drop columns such as Footnote since they are either all NaN or all the same which is irrelevant to predicition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e9038f0ac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e9038f0ac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After dropping the irrelevant data, we are able to select all the columns we need. Michael will go through the data cleaning part soon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6b2c60216_1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6b2c60216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Then we visualize some of the key features for analysis. The top figure shows the value based on wealth and sex group. We can find that wealth has an obvious influence on the value, however, the sex group has less. The bottom figure shows that the value from different region varies a lot Both of the figures correlate well with the background info.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e9038f0ac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e9038f0ac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e9038f0ac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e9038f0ac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'BOTHSEX.SKILL_READ.GRAD23', 'BOTHSEX.SKILL_READ.LOWSEC',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'FEMALE.SKILL_MATH.GRAD23', 'FEMALE.SKILL_MATH.LOWSEC',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'MALE.SKILL_MATH.GRAD23', 'BOTHSEX.SKILL_MATH.PRIMAR',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'MALE.SKILL_READ.GRAD23', 'MALE.SKILL_MATH.LOWSEC',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'FEMALE.SKILL_READ.LOWSEC', 'BOTHSEX.SKILL_READ.PRIMAR',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'FEMALE.SKILL_READ.GRAD23', 'BOTHSEX.SKILL_MATH.LOWSEC',</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'MALE.SKILL_READ.PRIMAR', 'FEMALE.SKILL_READ.PRIMAR',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'BOTHSEX.SKILL_MATH.GRAD23', 'MALE.SKILL_MATH.PRIMAR',</a:t>
            </a:r>
            <a:endParaRPr sz="1450" dirty="0">
              <a:solidFill>
                <a:srgbClr val="212121"/>
              </a:solidFill>
              <a:highlight>
                <a:schemeClr val="lt1"/>
              </a:highlight>
            </a:endParaRPr>
          </a:p>
          <a:p>
            <a:pPr marL="0" lvl="0" indent="0" algn="l" rtl="0">
              <a:spcBef>
                <a:spcPts val="0"/>
              </a:spcBef>
              <a:spcAft>
                <a:spcPts val="0"/>
              </a:spcAft>
              <a:buClr>
                <a:schemeClr val="dk1"/>
              </a:buClr>
              <a:buSzPts val="1100"/>
              <a:buFont typeface="Arial"/>
              <a:buNone/>
            </a:pPr>
            <a:r>
              <a:rPr lang="en" sz="1450" dirty="0">
                <a:solidFill>
                  <a:srgbClr val="212121"/>
                </a:solidFill>
                <a:highlight>
                  <a:schemeClr val="lt1"/>
                </a:highlight>
              </a:rPr>
              <a:t>       'MALE.SKILL_READ.LOWSEC', 'FEMALE.SKILL_MATH.PRIMAR'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8125" y="744575"/>
            <a:ext cx="90360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for Good Hackathon</a:t>
            </a:r>
            <a:endParaRPr/>
          </a:p>
          <a:p>
            <a:pPr marL="0" lvl="0" indent="0" algn="ctr" rtl="0">
              <a:spcBef>
                <a:spcPts val="0"/>
              </a:spcBef>
              <a:spcAft>
                <a:spcPts val="0"/>
              </a:spcAft>
              <a:buNone/>
            </a:pPr>
            <a:r>
              <a:rPr lang="en" sz="4200"/>
              <a:t>Team 19</a:t>
            </a:r>
            <a:endParaRPr sz="42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779"/>
              <a:t>Ting Xu, Reema Yadav, Yutong Wu, Michael Wieck-Sosa, Lavanya Velagala</a:t>
            </a:r>
            <a:endParaRPr sz="1779"/>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191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Structuring data</a:t>
            </a:r>
            <a:endParaRPr/>
          </a:p>
        </p:txBody>
      </p:sp>
      <p:sp>
        <p:nvSpPr>
          <p:cNvPr id="153" name="Google Shape;153;p22"/>
          <p:cNvSpPr txBox="1"/>
          <p:nvPr/>
        </p:nvSpPr>
        <p:spPr>
          <a:xfrm>
            <a:off x="390725" y="879900"/>
            <a:ext cx="8321400" cy="281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Clr>
                <a:schemeClr val="dk1"/>
              </a:buClr>
              <a:buSzPts val="1100"/>
              <a:buFont typeface="Arial"/>
              <a:buNone/>
            </a:pPr>
            <a:r>
              <a:rPr lang="en" sz="2900">
                <a:solidFill>
                  <a:schemeClr val="dk1"/>
                </a:solidFill>
              </a:rPr>
              <a:t>Multivariate Imputation</a:t>
            </a:r>
            <a:endParaRPr sz="2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Used KNN with k = 2 for imputation of missing values in structured data</a:t>
            </a:r>
            <a:endParaRPr sz="1900">
              <a:solidFill>
                <a:schemeClr val="dk1"/>
              </a:solidFill>
            </a:endParaRPr>
          </a:p>
          <a:p>
            <a:pPr marL="0" lvl="0" indent="0" algn="l" rtl="0">
              <a:spcBef>
                <a:spcPts val="0"/>
              </a:spcBef>
              <a:spcAft>
                <a:spcPts val="0"/>
              </a:spcAft>
              <a:buNone/>
            </a:pPr>
            <a:endParaRPr sz="1900">
              <a:solidFill>
                <a:schemeClr val="dk1"/>
              </a:solidFill>
            </a:endParaRPr>
          </a:p>
          <a:p>
            <a:pPr marL="457200" lvl="0" indent="0" algn="l" rtl="0">
              <a:spcBef>
                <a:spcPts val="0"/>
              </a:spcBef>
              <a:spcAft>
                <a:spcPts val="0"/>
              </a:spcAft>
              <a:buNone/>
            </a:pPr>
            <a:r>
              <a:rPr lang="en" sz="2900">
                <a:solidFill>
                  <a:schemeClr val="dk1"/>
                </a:solidFill>
              </a:rPr>
              <a:t>Linear Interpolation</a:t>
            </a:r>
            <a:endParaRPr sz="2900"/>
          </a:p>
          <a:p>
            <a:pPr marL="457200" lvl="0" indent="-349250" algn="l" rtl="0">
              <a:spcBef>
                <a:spcPts val="0"/>
              </a:spcBef>
              <a:spcAft>
                <a:spcPts val="0"/>
              </a:spcAft>
              <a:buClr>
                <a:schemeClr val="dk1"/>
              </a:buClr>
              <a:buSzPts val="1900"/>
              <a:buChar char="●"/>
            </a:pPr>
            <a:r>
              <a:rPr lang="en" sz="1900">
                <a:solidFill>
                  <a:schemeClr val="dk1"/>
                </a:solidFill>
              </a:rPr>
              <a:t>Some countries only had 2 observations (e.g. 2006, 2013)</a:t>
            </a:r>
            <a:endParaRPr sz="1900">
              <a:solidFill>
                <a:schemeClr val="dk1"/>
              </a:solidFill>
            </a:endParaRPr>
          </a:p>
          <a:p>
            <a:pPr marL="457200" lvl="0" indent="-349250" algn="l" rtl="0">
              <a:spcBef>
                <a:spcPts val="0"/>
              </a:spcBef>
              <a:spcAft>
                <a:spcPts val="0"/>
              </a:spcAft>
              <a:buClr>
                <a:schemeClr val="dk1"/>
              </a:buClr>
              <a:buSzPts val="1900"/>
              <a:buChar char="●"/>
            </a:pPr>
            <a:r>
              <a:rPr lang="en" sz="1900">
                <a:solidFill>
                  <a:schemeClr val="dk1"/>
                </a:solidFill>
              </a:rPr>
              <a:t>Used linear interpolation to get the average change to impute the values for each year 2000-2018</a:t>
            </a:r>
            <a:endParaRPr sz="2300"/>
          </a:p>
          <a:p>
            <a:pPr marL="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32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Statistical Time-Series Modeling</a:t>
            </a:r>
            <a:endParaRPr/>
          </a:p>
        </p:txBody>
      </p:sp>
      <p:sp>
        <p:nvSpPr>
          <p:cNvPr id="159" name="Google Shape;159;p23"/>
          <p:cNvSpPr/>
          <p:nvPr/>
        </p:nvSpPr>
        <p:spPr>
          <a:xfrm>
            <a:off x="463075" y="1707500"/>
            <a:ext cx="3090000" cy="30936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txBox="1"/>
          <p:nvPr/>
        </p:nvSpPr>
        <p:spPr>
          <a:xfrm>
            <a:off x="565500" y="1261088"/>
            <a:ext cx="1717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Input features</a:t>
            </a:r>
            <a:endParaRPr sz="1700" b="1"/>
          </a:p>
        </p:txBody>
      </p:sp>
      <p:sp>
        <p:nvSpPr>
          <p:cNvPr id="161" name="Google Shape;161;p23"/>
          <p:cNvSpPr txBox="1"/>
          <p:nvPr/>
        </p:nvSpPr>
        <p:spPr>
          <a:xfrm>
            <a:off x="4850000" y="1261100"/>
            <a:ext cx="2047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Model selection</a:t>
            </a:r>
            <a:endParaRPr sz="1700" b="1"/>
          </a:p>
        </p:txBody>
      </p:sp>
      <p:sp>
        <p:nvSpPr>
          <p:cNvPr id="162" name="Google Shape;162;p23"/>
          <p:cNvSpPr txBox="1"/>
          <p:nvPr/>
        </p:nvSpPr>
        <p:spPr>
          <a:xfrm>
            <a:off x="346825" y="1839650"/>
            <a:ext cx="31701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The combination of all 5 original feature subjects (sex, location, education level, skill type, and quantile) results in 10,000+ combinations for features, this is way too high given our time, and some features would violate the assumption of OLS of no perfect multi-colinearity.</a:t>
            </a:r>
            <a:endParaRPr/>
          </a:p>
          <a:p>
            <a:pPr marL="457200" lvl="0" indent="-317500" algn="l" rtl="0">
              <a:spcBef>
                <a:spcPts val="0"/>
              </a:spcBef>
              <a:spcAft>
                <a:spcPts val="0"/>
              </a:spcAft>
              <a:buSzPts val="1400"/>
              <a:buChar char="●"/>
            </a:pPr>
            <a:r>
              <a:rPr lang="en"/>
              <a:t>Solution: choose combinations of </a:t>
            </a:r>
            <a:r>
              <a:rPr lang="en">
                <a:solidFill>
                  <a:schemeClr val="dk1"/>
                </a:solidFill>
              </a:rPr>
              <a:t>Sex, skill, Education level</a:t>
            </a:r>
            <a:r>
              <a:rPr lang="en"/>
              <a:t> so there are only 20 features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3" name="Google Shape;163;p23"/>
          <p:cNvSpPr/>
          <p:nvPr/>
        </p:nvSpPr>
        <p:spPr>
          <a:xfrm>
            <a:off x="4128125" y="1809500"/>
            <a:ext cx="3957300" cy="28608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p:nvPr/>
        </p:nvSpPr>
        <p:spPr>
          <a:xfrm>
            <a:off x="4204250" y="1833000"/>
            <a:ext cx="36918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Vector autoregression VAR(1), “minimized” AIC and BIC for model selection (though not comprehensively because of time limit)</a:t>
            </a:r>
            <a:endParaRPr sz="1200" b="1">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Char char="●"/>
            </a:pPr>
            <a:r>
              <a:rPr lang="en">
                <a:solidFill>
                  <a:srgbClr val="202124"/>
                </a:solidFill>
                <a:highlight>
                  <a:srgbClr val="FFFFFF"/>
                </a:highlight>
              </a:rPr>
              <a:t>Reason: Uses lags of features, an interpretable model, multiple target features, able to use AIC and BIC (+ penalty for complexity - likelihood), autocorrelation functions, impulse response, etc</a:t>
            </a:r>
            <a:endParaRPr>
              <a:solidFill>
                <a:srgbClr val="202124"/>
              </a:solidFill>
              <a:highlight>
                <a:srgbClr val="FFFFFF"/>
              </a:highlight>
            </a:endParaRPr>
          </a:p>
          <a:p>
            <a:pPr marL="457200" lvl="0" indent="-317500" algn="l" rtl="0">
              <a:spcBef>
                <a:spcPts val="0"/>
              </a:spcBef>
              <a:spcAft>
                <a:spcPts val="0"/>
              </a:spcAft>
              <a:buClr>
                <a:srgbClr val="202124"/>
              </a:buClr>
              <a:buSzPts val="1400"/>
              <a:buChar char="●"/>
            </a:pPr>
            <a:r>
              <a:rPr lang="en">
                <a:solidFill>
                  <a:srgbClr val="202124"/>
                </a:solidFill>
                <a:highlight>
                  <a:srgbClr val="FFFFFF"/>
                </a:highlight>
              </a:rPr>
              <a:t>Time series analysis and time series cross validation and metrics</a:t>
            </a:r>
            <a:endParaRPr>
              <a:solidFill>
                <a:srgbClr val="202124"/>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311700" y="1442225"/>
            <a:ext cx="8520600" cy="199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Can make models for each country, but in the interest of time… we will give an example of our forecasts for Colombia.</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32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VAR(1) Model for Colombia</a:t>
            </a:r>
            <a:endParaRPr/>
          </a:p>
        </p:txBody>
      </p:sp>
      <p:sp>
        <p:nvSpPr>
          <p:cNvPr id="175" name="Google Shape;175;p25"/>
          <p:cNvSpPr txBox="1"/>
          <p:nvPr/>
        </p:nvSpPr>
        <p:spPr>
          <a:xfrm>
            <a:off x="311700" y="1923375"/>
            <a:ext cx="8776500" cy="9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No. of Equations:         17.0000    BIC:                   -1063.63</a:t>
            </a:r>
            <a:endParaRPr sz="16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Nobs:                     18.0000    HQIC:                  -1076.27</a:t>
            </a:r>
            <a:endParaRPr sz="16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Log likelihood:           10096.7    AIC:                   -1078.84    </a:t>
            </a:r>
            <a:endParaRPr sz="19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206725" y="1194175"/>
            <a:ext cx="3046500" cy="325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2019 Forecasts for Colombia (features in percentage unit) using data from 2000-2018 </a:t>
            </a:r>
            <a:endParaRPr/>
          </a:p>
        </p:txBody>
      </p:sp>
      <p:pic>
        <p:nvPicPr>
          <p:cNvPr id="181" name="Google Shape;181;p26"/>
          <p:cNvPicPr preferRelativeResize="0"/>
          <p:nvPr/>
        </p:nvPicPr>
        <p:blipFill>
          <a:blip r:embed="rId3">
            <a:alphaModFix/>
          </a:blip>
          <a:stretch>
            <a:fillRect/>
          </a:stretch>
        </p:blipFill>
        <p:spPr>
          <a:xfrm>
            <a:off x="3410675" y="692825"/>
            <a:ext cx="5261000" cy="375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Steps	</a:t>
            </a:r>
            <a:endParaRPr/>
          </a:p>
        </p:txBody>
      </p:sp>
      <p:sp>
        <p:nvSpPr>
          <p:cNvPr id="187" name="Google Shape;18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 external data sets such as the World Factsheet (socioeconomic data each country/year)</a:t>
            </a:r>
            <a:endParaRPr/>
          </a:p>
          <a:p>
            <a:pPr marL="457200" lvl="0" indent="-342900" algn="l" rtl="0">
              <a:spcBef>
                <a:spcPts val="0"/>
              </a:spcBef>
              <a:spcAft>
                <a:spcPts val="0"/>
              </a:spcAft>
              <a:buSzPts val="1800"/>
              <a:buChar char="●"/>
            </a:pPr>
            <a:r>
              <a:rPr lang="en"/>
              <a:t>Do more comprehensive imputation </a:t>
            </a:r>
            <a:endParaRPr/>
          </a:p>
          <a:p>
            <a:pPr marL="457200" lvl="0" indent="-342900" algn="l" rtl="0">
              <a:spcBef>
                <a:spcPts val="0"/>
              </a:spcBef>
              <a:spcAft>
                <a:spcPts val="0"/>
              </a:spcAft>
              <a:buSzPts val="1800"/>
              <a:buChar char="●"/>
            </a:pPr>
            <a:r>
              <a:rPr lang="en"/>
              <a:t>Use spline instead of linear interpolation</a:t>
            </a:r>
            <a:endParaRPr/>
          </a:p>
          <a:p>
            <a:pPr marL="457200" lvl="0" indent="-342900" algn="l" rtl="0">
              <a:spcBef>
                <a:spcPts val="0"/>
              </a:spcBef>
              <a:spcAft>
                <a:spcPts val="0"/>
              </a:spcAft>
              <a:buSzPts val="1800"/>
              <a:buChar char="●"/>
            </a:pPr>
            <a:r>
              <a:rPr lang="en"/>
              <a:t>Possibly choose a better predictor regression model (though not as interpretable, which we think is essential for socioeconomic data)</a:t>
            </a:r>
            <a:endParaRPr/>
          </a:p>
          <a:p>
            <a:pPr marL="457200" lvl="0" indent="-342900" algn="l" rtl="0">
              <a:spcBef>
                <a:spcPts val="0"/>
              </a:spcBef>
              <a:spcAft>
                <a:spcPts val="0"/>
              </a:spcAft>
              <a:buSzPts val="1800"/>
              <a:buChar char="●"/>
            </a:pPr>
            <a:r>
              <a:rPr lang="en"/>
              <a:t>Optimize parameters with time-series cross-validation instead of just AIC, BIC</a:t>
            </a:r>
            <a:endParaRPr/>
          </a:p>
          <a:p>
            <a:pPr marL="457200" lvl="0" indent="-342900" algn="l" rtl="0">
              <a:spcBef>
                <a:spcPts val="0"/>
              </a:spcBef>
              <a:spcAft>
                <a:spcPts val="0"/>
              </a:spcAft>
              <a:buSzPts val="1800"/>
              <a:buChar char="●"/>
            </a:pPr>
            <a:r>
              <a:rPr lang="en"/>
              <a:t>How should the COVID-19 regime shift / anomaly year affect our forecasts?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32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93" name="Google Shape;193;p28"/>
          <p:cNvSpPr txBox="1"/>
          <p:nvPr/>
        </p:nvSpPr>
        <p:spPr>
          <a:xfrm>
            <a:off x="419375" y="1011425"/>
            <a:ext cx="80544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We did the data cleaning based on the features we will use in our model, and fill in the missing data based on KNN imputation. </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We structured the data to have each country, each year (2000-2018), with 20 features </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VAR(1) was selected to fit the data and for the time series analysis </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We conclude that all of the features across </a:t>
            </a:r>
            <a:r>
              <a:rPr lang="en" sz="1600">
                <a:solidFill>
                  <a:schemeClr val="dk1"/>
                </a:solidFill>
              </a:rPr>
              <a:t>sex, type of skill, and education level </a:t>
            </a:r>
            <a:r>
              <a:rPr lang="en" sz="1600"/>
              <a:t>will increase in 2019 (see previous slides for forecasts)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41425" y="-67825"/>
            <a:ext cx="914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Inclusive &amp; equitable quality education is still a </a:t>
            </a:r>
            <a:endParaRPr/>
          </a:p>
          <a:p>
            <a:pPr marL="0" lvl="0" indent="0" algn="l" rtl="0">
              <a:spcBef>
                <a:spcPts val="0"/>
              </a:spcBef>
              <a:spcAft>
                <a:spcPts val="0"/>
              </a:spcAft>
              <a:buNone/>
            </a:pPr>
            <a:r>
              <a:rPr lang="en"/>
              <a:t>globally problem</a:t>
            </a:r>
            <a:endParaRPr/>
          </a:p>
        </p:txBody>
      </p:sp>
      <p:sp>
        <p:nvSpPr>
          <p:cNvPr id="61" name="Google Shape;61;p14"/>
          <p:cNvSpPr txBox="1"/>
          <p:nvPr/>
        </p:nvSpPr>
        <p:spPr>
          <a:xfrm>
            <a:off x="0" y="4820400"/>
            <a:ext cx="6817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UNESCO. More Than One-Half of Children and Adolescents Are Not Learning Worldwide. UNESCO Inst. Stat. 2017, 67 (46), 25.</a:t>
            </a:r>
            <a:endParaRPr sz="900"/>
          </a:p>
        </p:txBody>
      </p:sp>
      <p:pic>
        <p:nvPicPr>
          <p:cNvPr id="62" name="Google Shape;62;p14"/>
          <p:cNvPicPr preferRelativeResize="0"/>
          <p:nvPr/>
        </p:nvPicPr>
        <p:blipFill>
          <a:blip r:embed="rId3">
            <a:alphaModFix/>
          </a:blip>
          <a:stretch>
            <a:fillRect/>
          </a:stretch>
        </p:blipFill>
        <p:spPr>
          <a:xfrm>
            <a:off x="1288000" y="861825"/>
            <a:ext cx="6722576" cy="3897049"/>
          </a:xfrm>
          <a:prstGeom prst="rect">
            <a:avLst/>
          </a:prstGeom>
          <a:noFill/>
          <a:ln>
            <a:noFill/>
          </a:ln>
        </p:spPr>
      </p:pic>
      <p:sp>
        <p:nvSpPr>
          <p:cNvPr id="63" name="Google Shape;63;p14"/>
          <p:cNvSpPr txBox="1"/>
          <p:nvPr/>
        </p:nvSpPr>
        <p:spPr>
          <a:xfrm>
            <a:off x="5005150" y="1997250"/>
            <a:ext cx="1191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Age group</a:t>
            </a:r>
            <a:endParaRPr sz="1500">
              <a:solidFill>
                <a:schemeClr val="dk1"/>
              </a:solidFill>
            </a:endParaRPr>
          </a:p>
          <a:p>
            <a:pPr marL="0" lvl="0" indent="0" algn="l" rtl="0">
              <a:spcBef>
                <a:spcPts val="0"/>
              </a:spcBef>
              <a:spcAft>
                <a:spcPts val="0"/>
              </a:spcAft>
              <a:buNone/>
            </a:pPr>
            <a:r>
              <a:rPr lang="en" sz="1500">
                <a:solidFill>
                  <a:schemeClr val="dk1"/>
                </a:solidFill>
              </a:rPr>
              <a:t>Region </a:t>
            </a:r>
            <a:endParaRPr sz="1500">
              <a:solidFill>
                <a:schemeClr val="dk1"/>
              </a:solidFill>
            </a:endParaRPr>
          </a:p>
          <a:p>
            <a:pPr marL="0" lvl="0" indent="0" algn="l" rtl="0">
              <a:spcBef>
                <a:spcPts val="0"/>
              </a:spcBef>
              <a:spcAft>
                <a:spcPts val="0"/>
              </a:spcAft>
              <a:buNone/>
            </a:pPr>
            <a:r>
              <a:rPr lang="en" sz="1500">
                <a:solidFill>
                  <a:schemeClr val="dk1"/>
                </a:solidFill>
              </a:rPr>
              <a:t>Sex</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21125" y="11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Wealth can also influence knowledge levels</a:t>
            </a:r>
            <a:endParaRPr/>
          </a:p>
        </p:txBody>
      </p:sp>
      <p:sp>
        <p:nvSpPr>
          <p:cNvPr id="69" name="Google Shape;69;p15"/>
          <p:cNvSpPr txBox="1"/>
          <p:nvPr/>
        </p:nvSpPr>
        <p:spPr>
          <a:xfrm>
            <a:off x="0" y="4820400"/>
            <a:ext cx="6817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UNESCO. More Than One-Half of Children and Adolescents Are Not Learning Worldwide. UNESCO Inst. Stat. 2017, 67 (46), 25.</a:t>
            </a:r>
            <a:endParaRPr sz="900"/>
          </a:p>
        </p:txBody>
      </p:sp>
      <p:pic>
        <p:nvPicPr>
          <p:cNvPr id="70" name="Google Shape;70;p15"/>
          <p:cNvPicPr preferRelativeResize="0"/>
          <p:nvPr/>
        </p:nvPicPr>
        <p:blipFill rotWithShape="1">
          <a:blip r:embed="rId3">
            <a:alphaModFix/>
          </a:blip>
          <a:srcRect t="10976"/>
          <a:stretch/>
        </p:blipFill>
        <p:spPr>
          <a:xfrm>
            <a:off x="920750" y="836750"/>
            <a:ext cx="6591426" cy="365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3524900" y="1792350"/>
            <a:ext cx="2124000" cy="3106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11700" y="32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To better understand the current status and predict the inclusive and equitable quality education</a:t>
            </a:r>
            <a:endParaRPr/>
          </a:p>
        </p:txBody>
      </p:sp>
      <p:sp>
        <p:nvSpPr>
          <p:cNvPr id="77" name="Google Shape;77;p16"/>
          <p:cNvSpPr/>
          <p:nvPr/>
        </p:nvSpPr>
        <p:spPr>
          <a:xfrm>
            <a:off x="5927863" y="2841375"/>
            <a:ext cx="569100" cy="2628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6708425" y="1772875"/>
            <a:ext cx="2124000" cy="3106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79" name="Google Shape;79;p16"/>
          <p:cNvSpPr txBox="1"/>
          <p:nvPr/>
        </p:nvSpPr>
        <p:spPr>
          <a:xfrm>
            <a:off x="6873100" y="2263975"/>
            <a:ext cx="18822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Get training and validation results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Make predictions based on the results</a:t>
            </a:r>
            <a:endParaRPr/>
          </a:p>
        </p:txBody>
      </p:sp>
      <p:sp>
        <p:nvSpPr>
          <p:cNvPr id="80" name="Google Shape;80;p16"/>
          <p:cNvSpPr txBox="1"/>
          <p:nvPr/>
        </p:nvSpPr>
        <p:spPr>
          <a:xfrm>
            <a:off x="6806950" y="1266950"/>
            <a:ext cx="2363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Step 3: Prediction</a:t>
            </a:r>
            <a:endParaRPr sz="1500" b="1"/>
          </a:p>
        </p:txBody>
      </p:sp>
      <p:sp>
        <p:nvSpPr>
          <p:cNvPr id="81" name="Google Shape;81;p16"/>
          <p:cNvSpPr txBox="1"/>
          <p:nvPr/>
        </p:nvSpPr>
        <p:spPr>
          <a:xfrm>
            <a:off x="3436750" y="1266938"/>
            <a:ext cx="337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Step 2: Statistical Modeling</a:t>
            </a:r>
            <a:endParaRPr sz="1500" b="1"/>
          </a:p>
        </p:txBody>
      </p:sp>
      <p:sp>
        <p:nvSpPr>
          <p:cNvPr id="82" name="Google Shape;82;p16"/>
          <p:cNvSpPr txBox="1"/>
          <p:nvPr/>
        </p:nvSpPr>
        <p:spPr>
          <a:xfrm>
            <a:off x="3645800" y="2048425"/>
            <a:ext cx="1882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Choose input and prediction features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Choose proper models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Train and validate models</a:t>
            </a:r>
            <a:endParaRPr/>
          </a:p>
        </p:txBody>
      </p:sp>
      <p:sp>
        <p:nvSpPr>
          <p:cNvPr id="83" name="Google Shape;83;p16"/>
          <p:cNvSpPr txBox="1"/>
          <p:nvPr/>
        </p:nvSpPr>
        <p:spPr>
          <a:xfrm>
            <a:off x="414925" y="1276675"/>
            <a:ext cx="2461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Step 1: Data Wrangling</a:t>
            </a:r>
            <a:endParaRPr sz="1500" b="1"/>
          </a:p>
        </p:txBody>
      </p:sp>
      <p:sp>
        <p:nvSpPr>
          <p:cNvPr id="84" name="Google Shape;84;p16"/>
          <p:cNvSpPr/>
          <p:nvPr/>
        </p:nvSpPr>
        <p:spPr>
          <a:xfrm>
            <a:off x="366425" y="1792350"/>
            <a:ext cx="2124000" cy="3106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2676813" y="2841375"/>
            <a:ext cx="569100" cy="2628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487325" y="1967725"/>
            <a:ext cx="1882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Data cleaning (irrelevant, duplicate,</a:t>
            </a:r>
            <a:endParaRPr/>
          </a:p>
          <a:p>
            <a:pPr marL="457200" lvl="0" indent="0" algn="l" rtl="0">
              <a:spcBef>
                <a:spcPts val="0"/>
              </a:spcBef>
              <a:spcAft>
                <a:spcPts val="0"/>
              </a:spcAft>
              <a:buNone/>
            </a:pPr>
            <a:r>
              <a:rPr lang="en">
                <a:solidFill>
                  <a:schemeClr val="dk1"/>
                </a:solidFill>
              </a:rPr>
              <a:t>missing</a:t>
            </a:r>
            <a:r>
              <a:rPr lang="en"/>
              <a: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Category and format the data structure for next step</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Data analysis </a:t>
            </a:r>
            <a:endParaRPr/>
          </a:p>
          <a:p>
            <a:pPr marL="457200" lvl="0" indent="0" algn="l" rtl="0">
              <a:spcBef>
                <a:spcPts val="0"/>
              </a:spcBef>
              <a:spcAft>
                <a:spcPts val="0"/>
              </a:spcAft>
              <a:buNone/>
            </a:pPr>
            <a:endParaRPr/>
          </a:p>
        </p:txBody>
      </p:sp>
      <p:sp>
        <p:nvSpPr>
          <p:cNvPr id="87" name="Google Shape;87;p16"/>
          <p:cNvSpPr txBox="1"/>
          <p:nvPr/>
        </p:nvSpPr>
        <p:spPr>
          <a:xfrm>
            <a:off x="-49850" y="4898550"/>
            <a:ext cx="4704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Code reference at: https://github.com/dfg2021/team-19</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191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Data Wrangling: deleting useless data</a:t>
            </a:r>
            <a:endParaRPr/>
          </a:p>
        </p:txBody>
      </p:sp>
      <p:pic>
        <p:nvPicPr>
          <p:cNvPr id="93" name="Google Shape;93;p17"/>
          <p:cNvPicPr preferRelativeResize="0"/>
          <p:nvPr/>
        </p:nvPicPr>
        <p:blipFill rotWithShape="1">
          <a:blip r:embed="rId3">
            <a:alphaModFix/>
          </a:blip>
          <a:srcRect b="41731"/>
          <a:stretch/>
        </p:blipFill>
        <p:spPr>
          <a:xfrm>
            <a:off x="504275" y="517674"/>
            <a:ext cx="8003301" cy="2054075"/>
          </a:xfrm>
          <a:prstGeom prst="rect">
            <a:avLst/>
          </a:prstGeom>
          <a:noFill/>
          <a:ln>
            <a:noFill/>
          </a:ln>
        </p:spPr>
      </p:pic>
      <p:pic>
        <p:nvPicPr>
          <p:cNvPr id="94" name="Google Shape;94;p17"/>
          <p:cNvPicPr preferRelativeResize="0"/>
          <p:nvPr/>
        </p:nvPicPr>
        <p:blipFill rotWithShape="1">
          <a:blip r:embed="rId4">
            <a:alphaModFix/>
          </a:blip>
          <a:srcRect b="40479"/>
          <a:stretch/>
        </p:blipFill>
        <p:spPr>
          <a:xfrm>
            <a:off x="504282" y="2734475"/>
            <a:ext cx="8135444" cy="2199901"/>
          </a:xfrm>
          <a:prstGeom prst="rect">
            <a:avLst/>
          </a:prstGeom>
          <a:noFill/>
          <a:ln>
            <a:noFill/>
          </a:ln>
        </p:spPr>
      </p:pic>
      <p:sp>
        <p:nvSpPr>
          <p:cNvPr id="95" name="Google Shape;95;p17"/>
          <p:cNvSpPr/>
          <p:nvPr/>
        </p:nvSpPr>
        <p:spPr>
          <a:xfrm>
            <a:off x="6627400" y="2734475"/>
            <a:ext cx="2065500" cy="22386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504275" y="2773325"/>
            <a:ext cx="2242800" cy="21999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6719625" y="517675"/>
            <a:ext cx="1742700" cy="20541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220575" y="517675"/>
            <a:ext cx="1064700" cy="21270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191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Data Wrangling: select useful data</a:t>
            </a:r>
            <a:endParaRPr/>
          </a:p>
        </p:txBody>
      </p:sp>
      <p:pic>
        <p:nvPicPr>
          <p:cNvPr id="104" name="Google Shape;104;p18"/>
          <p:cNvPicPr preferRelativeResize="0"/>
          <p:nvPr/>
        </p:nvPicPr>
        <p:blipFill rotWithShape="1">
          <a:blip r:embed="rId3">
            <a:alphaModFix/>
          </a:blip>
          <a:srcRect b="41731"/>
          <a:stretch/>
        </p:blipFill>
        <p:spPr>
          <a:xfrm>
            <a:off x="504275" y="517674"/>
            <a:ext cx="8003301" cy="2054075"/>
          </a:xfrm>
          <a:prstGeom prst="rect">
            <a:avLst/>
          </a:prstGeom>
          <a:noFill/>
          <a:ln>
            <a:noFill/>
          </a:ln>
        </p:spPr>
      </p:pic>
      <p:pic>
        <p:nvPicPr>
          <p:cNvPr id="105" name="Google Shape;105;p18"/>
          <p:cNvPicPr preferRelativeResize="0"/>
          <p:nvPr/>
        </p:nvPicPr>
        <p:blipFill rotWithShape="1">
          <a:blip r:embed="rId4">
            <a:alphaModFix/>
          </a:blip>
          <a:srcRect b="40479"/>
          <a:stretch/>
        </p:blipFill>
        <p:spPr>
          <a:xfrm>
            <a:off x="504282" y="2734475"/>
            <a:ext cx="8135444" cy="2199901"/>
          </a:xfrm>
          <a:prstGeom prst="rect">
            <a:avLst/>
          </a:prstGeom>
          <a:noFill/>
          <a:ln>
            <a:noFill/>
          </a:ln>
        </p:spPr>
      </p:pic>
      <p:sp>
        <p:nvSpPr>
          <p:cNvPr id="106" name="Google Shape;106;p18"/>
          <p:cNvSpPr/>
          <p:nvPr/>
        </p:nvSpPr>
        <p:spPr>
          <a:xfrm>
            <a:off x="6667450" y="2734475"/>
            <a:ext cx="1945200" cy="2238600"/>
          </a:xfrm>
          <a:prstGeom prst="rect">
            <a:avLst/>
          </a:prstGeom>
          <a:solidFill>
            <a:srgbClr val="C2BEBE">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2770225" y="2734525"/>
            <a:ext cx="3897300" cy="22386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504275" y="2734475"/>
            <a:ext cx="2265900" cy="2199900"/>
          </a:xfrm>
          <a:prstGeom prst="rect">
            <a:avLst/>
          </a:prstGeom>
          <a:solidFill>
            <a:srgbClr val="C2BEBE">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807850" y="425413"/>
            <a:ext cx="1997400" cy="2238600"/>
          </a:xfrm>
          <a:prstGeom prst="rect">
            <a:avLst/>
          </a:prstGeom>
          <a:solidFill>
            <a:srgbClr val="C2BEBE">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4381500" y="464125"/>
            <a:ext cx="2310900" cy="21999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4401550" y="511350"/>
            <a:ext cx="2265900" cy="1704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2770225" y="2734525"/>
            <a:ext cx="3897300" cy="2532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01575" y="517675"/>
            <a:ext cx="651600" cy="2238600"/>
          </a:xfrm>
          <a:prstGeom prst="rect">
            <a:avLst/>
          </a:prstGeom>
          <a:solidFill>
            <a:srgbClr val="C2BEBE">
              <a:alpha val="53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119125" y="0"/>
            <a:ext cx="882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Exploratory Data Analysis about Wealth &amp; Location</a:t>
            </a:r>
            <a:endParaRPr/>
          </a:p>
        </p:txBody>
      </p:sp>
      <p:pic>
        <p:nvPicPr>
          <p:cNvPr id="119" name="Google Shape;119;p19"/>
          <p:cNvPicPr preferRelativeResize="0"/>
          <p:nvPr/>
        </p:nvPicPr>
        <p:blipFill rotWithShape="1">
          <a:blip r:embed="rId3">
            <a:alphaModFix/>
          </a:blip>
          <a:srcRect l="675" b="3660"/>
          <a:stretch/>
        </p:blipFill>
        <p:spPr>
          <a:xfrm>
            <a:off x="941775" y="2918975"/>
            <a:ext cx="7775948" cy="1996850"/>
          </a:xfrm>
          <a:prstGeom prst="rect">
            <a:avLst/>
          </a:prstGeom>
          <a:noFill/>
          <a:ln>
            <a:noFill/>
          </a:ln>
        </p:spPr>
      </p:pic>
      <p:pic>
        <p:nvPicPr>
          <p:cNvPr id="120" name="Google Shape;120;p19"/>
          <p:cNvPicPr preferRelativeResize="0"/>
          <p:nvPr/>
        </p:nvPicPr>
        <p:blipFill rotWithShape="1">
          <a:blip r:embed="rId4">
            <a:alphaModFix/>
          </a:blip>
          <a:srcRect l="1166" b="3660"/>
          <a:stretch/>
        </p:blipFill>
        <p:spPr>
          <a:xfrm>
            <a:off x="1055600" y="674775"/>
            <a:ext cx="7662124" cy="1996850"/>
          </a:xfrm>
          <a:prstGeom prst="rect">
            <a:avLst/>
          </a:prstGeom>
          <a:noFill/>
          <a:ln>
            <a:noFill/>
          </a:ln>
        </p:spPr>
      </p:pic>
      <p:sp>
        <p:nvSpPr>
          <p:cNvPr id="121" name="Google Shape;121;p19"/>
          <p:cNvSpPr txBox="1"/>
          <p:nvPr/>
        </p:nvSpPr>
        <p:spPr>
          <a:xfrm>
            <a:off x="4405250" y="4774200"/>
            <a:ext cx="137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GeoArea Code</a:t>
            </a:r>
            <a:endParaRPr sz="1200">
              <a:solidFill>
                <a:schemeClr val="dk1"/>
              </a:solidFill>
            </a:endParaRPr>
          </a:p>
        </p:txBody>
      </p:sp>
      <p:sp>
        <p:nvSpPr>
          <p:cNvPr id="122" name="Google Shape;122;p19"/>
          <p:cNvSpPr txBox="1"/>
          <p:nvPr/>
        </p:nvSpPr>
        <p:spPr>
          <a:xfrm>
            <a:off x="4634100" y="2571750"/>
            <a:ext cx="137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Quantile (Wealth)</a:t>
            </a:r>
            <a:endParaRPr sz="1200">
              <a:solidFill>
                <a:schemeClr val="dk1"/>
              </a:solidFill>
            </a:endParaRPr>
          </a:p>
        </p:txBody>
      </p:sp>
      <p:sp>
        <p:nvSpPr>
          <p:cNvPr id="123" name="Google Shape;123;p19"/>
          <p:cNvSpPr txBox="1"/>
          <p:nvPr/>
        </p:nvSpPr>
        <p:spPr>
          <a:xfrm rot="-5400000">
            <a:off x="328750" y="1380825"/>
            <a:ext cx="896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Value</a:t>
            </a:r>
            <a:endParaRPr sz="1500"/>
          </a:p>
        </p:txBody>
      </p:sp>
      <p:pic>
        <p:nvPicPr>
          <p:cNvPr id="124" name="Google Shape;124;p19"/>
          <p:cNvPicPr preferRelativeResize="0"/>
          <p:nvPr/>
        </p:nvPicPr>
        <p:blipFill rotWithShape="1">
          <a:blip r:embed="rId4">
            <a:alphaModFix/>
          </a:blip>
          <a:srcRect l="94487" t="1856" r="378" b="82183"/>
          <a:stretch/>
        </p:blipFill>
        <p:spPr>
          <a:xfrm>
            <a:off x="6178400" y="765825"/>
            <a:ext cx="1078619" cy="896401"/>
          </a:xfrm>
          <a:prstGeom prst="rect">
            <a:avLst/>
          </a:prstGeom>
          <a:noFill/>
          <a:ln>
            <a:noFill/>
          </a:ln>
        </p:spPr>
      </p:pic>
      <p:pic>
        <p:nvPicPr>
          <p:cNvPr id="125" name="Google Shape;125;p19"/>
          <p:cNvPicPr preferRelativeResize="0"/>
          <p:nvPr/>
        </p:nvPicPr>
        <p:blipFill>
          <a:blip r:embed="rId5">
            <a:alphaModFix/>
          </a:blip>
          <a:stretch>
            <a:fillRect/>
          </a:stretch>
        </p:blipFill>
        <p:spPr>
          <a:xfrm>
            <a:off x="7803325" y="716175"/>
            <a:ext cx="836400" cy="369300"/>
          </a:xfrm>
          <a:prstGeom prst="rect">
            <a:avLst/>
          </a:prstGeom>
          <a:noFill/>
          <a:ln>
            <a:noFill/>
          </a:ln>
        </p:spPr>
      </p:pic>
      <p:sp>
        <p:nvSpPr>
          <p:cNvPr id="126" name="Google Shape;126;p19"/>
          <p:cNvSpPr txBox="1"/>
          <p:nvPr/>
        </p:nvSpPr>
        <p:spPr>
          <a:xfrm rot="-5400000">
            <a:off x="399650" y="3637200"/>
            <a:ext cx="896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Density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1191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Preliminary imputation of missing data</a:t>
            </a:r>
            <a:endParaRPr/>
          </a:p>
        </p:txBody>
      </p:sp>
      <p:pic>
        <p:nvPicPr>
          <p:cNvPr id="132" name="Google Shape;132;p20"/>
          <p:cNvPicPr preferRelativeResize="0"/>
          <p:nvPr/>
        </p:nvPicPr>
        <p:blipFill rotWithShape="1">
          <a:blip r:embed="rId3">
            <a:alphaModFix/>
          </a:blip>
          <a:srcRect l="9918" r="22791" b="41731"/>
          <a:stretch/>
        </p:blipFill>
        <p:spPr>
          <a:xfrm>
            <a:off x="339700" y="693000"/>
            <a:ext cx="5385326" cy="2054075"/>
          </a:xfrm>
          <a:prstGeom prst="rect">
            <a:avLst/>
          </a:prstGeom>
          <a:noFill/>
          <a:ln>
            <a:noFill/>
          </a:ln>
        </p:spPr>
      </p:pic>
      <p:pic>
        <p:nvPicPr>
          <p:cNvPr id="133" name="Google Shape;133;p20"/>
          <p:cNvPicPr preferRelativeResize="0"/>
          <p:nvPr/>
        </p:nvPicPr>
        <p:blipFill rotWithShape="1">
          <a:blip r:embed="rId4">
            <a:alphaModFix/>
          </a:blip>
          <a:srcRect l="27326" r="24672" b="40479"/>
          <a:stretch/>
        </p:blipFill>
        <p:spPr>
          <a:xfrm>
            <a:off x="992125" y="2747063"/>
            <a:ext cx="3905100" cy="2199901"/>
          </a:xfrm>
          <a:prstGeom prst="rect">
            <a:avLst/>
          </a:prstGeom>
          <a:noFill/>
          <a:ln>
            <a:noFill/>
          </a:ln>
        </p:spPr>
      </p:pic>
      <p:sp>
        <p:nvSpPr>
          <p:cNvPr id="134" name="Google Shape;134;p20"/>
          <p:cNvSpPr txBox="1"/>
          <p:nvPr/>
        </p:nvSpPr>
        <p:spPr>
          <a:xfrm>
            <a:off x="5868425" y="218100"/>
            <a:ext cx="29613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Impute [Age] based on the education level using an assumption about the ages in school</a:t>
            </a:r>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a:solidFill>
                  <a:schemeClr val="dk1"/>
                </a:solidFill>
              </a:rPr>
              <a:t>For countries with </a:t>
            </a:r>
            <a:r>
              <a:rPr lang="en" b="1">
                <a:solidFill>
                  <a:schemeClr val="dk1"/>
                </a:solidFill>
              </a:rPr>
              <a:t>mostly </a:t>
            </a:r>
            <a:r>
              <a:rPr lang="en">
                <a:solidFill>
                  <a:schemeClr val="dk1"/>
                </a:solidFill>
              </a:rPr>
              <a:t>the same values for [Location], [Sex], and [Education Level], we did a preliminary imputation by using the mode based on the country and indicator features… </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This assumption may not hold without knowing more about the data collection process</a:t>
            </a:r>
            <a:r>
              <a:rPr lang="en">
                <a:solidFill>
                  <a:schemeClr val="dk1"/>
                </a:solidFill>
              </a:rPr>
              <a:t>, so we did not include this in our model</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35" name="Google Shape;135;p20"/>
          <p:cNvSpPr/>
          <p:nvPr/>
        </p:nvSpPr>
        <p:spPr>
          <a:xfrm>
            <a:off x="4704925" y="693000"/>
            <a:ext cx="438600" cy="1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870125" y="2799125"/>
            <a:ext cx="438600" cy="1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1839900" y="2799125"/>
            <a:ext cx="438600" cy="1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2663025" y="2799125"/>
            <a:ext cx="516900" cy="1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856750" y="2799125"/>
            <a:ext cx="516900" cy="176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191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Structuring data</a:t>
            </a:r>
            <a:endParaRPr/>
          </a:p>
        </p:txBody>
      </p:sp>
      <p:sp>
        <p:nvSpPr>
          <p:cNvPr id="145" name="Google Shape;145;p21"/>
          <p:cNvSpPr txBox="1"/>
          <p:nvPr/>
        </p:nvSpPr>
        <p:spPr>
          <a:xfrm>
            <a:off x="390725" y="501050"/>
            <a:ext cx="4372500" cy="4371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Char char="●"/>
            </a:pPr>
            <a:r>
              <a:rPr lang="en" sz="1700">
                <a:solidFill>
                  <a:schemeClr val="dk1"/>
                </a:solidFill>
              </a:rPr>
              <a:t>Tricky thing about this dataset, different rows of “value” column mean different things (</a:t>
            </a:r>
            <a:r>
              <a:rPr lang="en" sz="1700" b="1">
                <a:solidFill>
                  <a:schemeClr val="dk1"/>
                </a:solidFill>
              </a:rPr>
              <a:t>different distributions</a:t>
            </a:r>
            <a:r>
              <a:rPr lang="en" sz="1700">
                <a:solidFill>
                  <a:schemeClr val="dk1"/>
                </a:solidFill>
              </a:rPr>
              <a:t>) and have different units (</a:t>
            </a:r>
            <a:r>
              <a:rPr lang="en" sz="1700" b="1">
                <a:solidFill>
                  <a:schemeClr val="dk1"/>
                </a:solidFill>
              </a:rPr>
              <a:t>ratio vs. percentage units</a:t>
            </a:r>
            <a:r>
              <a:rPr lang="en" sz="1700">
                <a:solidFill>
                  <a:schemeClr val="dk1"/>
                </a:solidFill>
              </a:rPr>
              <a:t>)</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New structure (see image): Each country, each year (2000-2019), and c</a:t>
            </a:r>
            <a:r>
              <a:rPr lang="en" sz="1700"/>
              <a:t>onstructed 20 features with combinations of sex, type of skill, and education level  (if we had more time, use external data so </a:t>
            </a:r>
            <a:r>
              <a:rPr lang="en" sz="1700" b="1"/>
              <a:t>not to violate OLS assumption of no perfect multi-collinearity </a:t>
            </a:r>
            <a:r>
              <a:rPr lang="en" sz="1700"/>
              <a:t>which we tried to avoid by only looking at male and female instead of both sexes, etc)</a:t>
            </a:r>
            <a:endParaRPr sz="1700"/>
          </a:p>
          <a:p>
            <a:pPr marL="457200" lvl="0" indent="0" algn="l" rtl="0">
              <a:spcBef>
                <a:spcPts val="0"/>
              </a:spcBef>
              <a:spcAft>
                <a:spcPts val="0"/>
              </a:spcAft>
              <a:buNone/>
            </a:pPr>
            <a:endParaRPr sz="1700"/>
          </a:p>
        </p:txBody>
      </p:sp>
      <p:pic>
        <p:nvPicPr>
          <p:cNvPr id="146" name="Google Shape;146;p21"/>
          <p:cNvPicPr preferRelativeResize="0"/>
          <p:nvPr/>
        </p:nvPicPr>
        <p:blipFill>
          <a:blip r:embed="rId3">
            <a:alphaModFix/>
          </a:blip>
          <a:stretch>
            <a:fillRect/>
          </a:stretch>
        </p:blipFill>
        <p:spPr>
          <a:xfrm>
            <a:off x="5241675" y="194275"/>
            <a:ext cx="2390050" cy="4754950"/>
          </a:xfrm>
          <a:prstGeom prst="rect">
            <a:avLst/>
          </a:prstGeom>
          <a:noFill/>
          <a:ln>
            <a:noFill/>
          </a:ln>
        </p:spPr>
      </p:pic>
      <p:sp>
        <p:nvSpPr>
          <p:cNvPr id="147" name="Google Shape;147;p21"/>
          <p:cNvSpPr txBox="1"/>
          <p:nvPr/>
        </p:nvSpPr>
        <p:spPr>
          <a:xfrm>
            <a:off x="7794000" y="721475"/>
            <a:ext cx="135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+19 other features, combinations of sex, type of skill, education level</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1345</Words>
  <Application>Microsoft Office PowerPoint</Application>
  <PresentationFormat>On-screen Show (16:9)</PresentationFormat>
  <Paragraphs>114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Courier New</vt:lpstr>
      <vt:lpstr>Arial</vt:lpstr>
      <vt:lpstr>Simple Light</vt:lpstr>
      <vt:lpstr>Data for Good Hackathon Team 19</vt:lpstr>
      <vt:lpstr>Inclusive &amp; equitable quality education is still a  globally problem</vt:lpstr>
      <vt:lpstr>Wealth can also influence knowledge levels</vt:lpstr>
      <vt:lpstr>Goal: To better understand the current status and predict the inclusive and equitable quality education</vt:lpstr>
      <vt:lpstr>Step 1: Data Wrangling: deleting useless data</vt:lpstr>
      <vt:lpstr>Step 1: Data Wrangling: select useful data</vt:lpstr>
      <vt:lpstr>Step 1: Exploratory Data Analysis about Wealth &amp; Location</vt:lpstr>
      <vt:lpstr>Step 1: Preliminary imputation of missing data</vt:lpstr>
      <vt:lpstr>Step 1: Structuring data</vt:lpstr>
      <vt:lpstr>Step 1: Structuring data</vt:lpstr>
      <vt:lpstr>Step 2: Statistical Time-Series Modeling</vt:lpstr>
      <vt:lpstr>Can make models for each country, but in the interest of time… we will give an example of our forecasts for Colombia.</vt:lpstr>
      <vt:lpstr>VAR(1) Model for Colombia</vt:lpstr>
      <vt:lpstr>2019 Forecasts for Colombia (features in percentage unit) using data from 2000-2018 </vt:lpstr>
      <vt:lpstr>Future Steps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 Good Hackathon Team 19</dc:title>
  <cp:lastModifiedBy>Yadav, Reema (SMS group Inc)</cp:lastModifiedBy>
  <cp:revision>1</cp:revision>
  <dcterms:modified xsi:type="dcterms:W3CDTF">2021-06-08T13:22:37Z</dcterms:modified>
</cp:coreProperties>
</file>