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Hi everyone, my name is and I am from team 19.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bb1e81ddc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bb1e81ddc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MICHAEL</a:t>
            </a:r>
            <a:endParaRPr>
              <a:solidFill>
                <a:schemeClr val="dk1"/>
              </a:solidFill>
            </a:endParaRPr>
          </a:p>
          <a:p>
            <a:pPr indent="0" lvl="0" marL="0" rtl="0" algn="l">
              <a:spcBef>
                <a:spcPts val="120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450">
                <a:solidFill>
                  <a:srgbClr val="212121"/>
                </a:solidFill>
                <a:highlight>
                  <a:schemeClr val="lt1"/>
                </a:highlight>
              </a:rPr>
              <a:t>'BOTHSEX.SKILL_READ.GRAD23', 'BOTHSEX.SKILL_READ.LOWSEC',</a:t>
            </a:r>
            <a:endParaRPr sz="1450">
              <a:solidFill>
                <a:srgbClr val="212121"/>
              </a:solidFill>
              <a:highlight>
                <a:schemeClr val="lt1"/>
              </a:highlight>
            </a:endParaRPr>
          </a:p>
          <a:p>
            <a:pPr indent="0" lvl="0" marL="0" rtl="0" algn="l">
              <a:spcBef>
                <a:spcPts val="0"/>
              </a:spcBef>
              <a:spcAft>
                <a:spcPts val="0"/>
              </a:spcAft>
              <a:buClr>
                <a:schemeClr val="dk1"/>
              </a:buClr>
              <a:buSzPts val="1100"/>
              <a:buFont typeface="Arial"/>
              <a:buNone/>
            </a:pPr>
            <a:r>
              <a:rPr lang="en" sz="1450">
                <a:solidFill>
                  <a:srgbClr val="212121"/>
                </a:solidFill>
                <a:highlight>
                  <a:schemeClr val="lt1"/>
                </a:highlight>
              </a:rPr>
              <a:t>       'FEMALE.SKILL_MATH.GRAD23', 'FEMALE.SKILL_MATH.LOWSEC',</a:t>
            </a:r>
            <a:endParaRPr sz="1450">
              <a:solidFill>
                <a:srgbClr val="212121"/>
              </a:solidFill>
              <a:highlight>
                <a:schemeClr val="lt1"/>
              </a:highlight>
            </a:endParaRPr>
          </a:p>
          <a:p>
            <a:pPr indent="0" lvl="0" marL="0" rtl="0" algn="l">
              <a:spcBef>
                <a:spcPts val="0"/>
              </a:spcBef>
              <a:spcAft>
                <a:spcPts val="0"/>
              </a:spcAft>
              <a:buClr>
                <a:schemeClr val="dk1"/>
              </a:buClr>
              <a:buSzPts val="1100"/>
              <a:buFont typeface="Arial"/>
              <a:buNone/>
            </a:pPr>
            <a:r>
              <a:rPr lang="en" sz="1450">
                <a:solidFill>
                  <a:srgbClr val="212121"/>
                </a:solidFill>
                <a:highlight>
                  <a:schemeClr val="lt1"/>
                </a:highlight>
              </a:rPr>
              <a:t>       'MALE.SKILL_MATH.GRAD23', 'BOTHSEX.SKILL_MATH.PRIMAR',</a:t>
            </a:r>
            <a:endParaRPr sz="1450">
              <a:solidFill>
                <a:srgbClr val="212121"/>
              </a:solidFill>
              <a:highlight>
                <a:schemeClr val="lt1"/>
              </a:highlight>
            </a:endParaRPr>
          </a:p>
          <a:p>
            <a:pPr indent="0" lvl="0" marL="0" rtl="0" algn="l">
              <a:spcBef>
                <a:spcPts val="0"/>
              </a:spcBef>
              <a:spcAft>
                <a:spcPts val="0"/>
              </a:spcAft>
              <a:buClr>
                <a:schemeClr val="dk1"/>
              </a:buClr>
              <a:buSzPts val="1100"/>
              <a:buFont typeface="Arial"/>
              <a:buNone/>
            </a:pPr>
            <a:r>
              <a:rPr lang="en" sz="1450">
                <a:solidFill>
                  <a:srgbClr val="212121"/>
                </a:solidFill>
                <a:highlight>
                  <a:schemeClr val="lt1"/>
                </a:highlight>
              </a:rPr>
              <a:t>       'MALE.SKILL_READ.GRAD23', 'MALE.SKILL_MATH.LOWSEC',</a:t>
            </a:r>
            <a:endParaRPr sz="1450">
              <a:solidFill>
                <a:srgbClr val="212121"/>
              </a:solidFill>
              <a:highlight>
                <a:schemeClr val="lt1"/>
              </a:highlight>
            </a:endParaRPr>
          </a:p>
          <a:p>
            <a:pPr indent="0" lvl="0" marL="0" rtl="0" algn="l">
              <a:spcBef>
                <a:spcPts val="0"/>
              </a:spcBef>
              <a:spcAft>
                <a:spcPts val="0"/>
              </a:spcAft>
              <a:buClr>
                <a:schemeClr val="dk1"/>
              </a:buClr>
              <a:buSzPts val="1100"/>
              <a:buFont typeface="Arial"/>
              <a:buNone/>
            </a:pPr>
            <a:r>
              <a:rPr lang="en" sz="1450">
                <a:solidFill>
                  <a:srgbClr val="212121"/>
                </a:solidFill>
                <a:highlight>
                  <a:schemeClr val="lt1"/>
                </a:highlight>
              </a:rPr>
              <a:t>       'FEMALE.SKILL_READ.LOWSEC', 'BOTHSEX.SKILL_READ.PRIMAR',</a:t>
            </a:r>
            <a:endParaRPr sz="1450">
              <a:solidFill>
                <a:srgbClr val="212121"/>
              </a:solidFill>
              <a:highlight>
                <a:schemeClr val="lt1"/>
              </a:highlight>
            </a:endParaRPr>
          </a:p>
          <a:p>
            <a:pPr indent="0" lvl="0" marL="0" rtl="0" algn="l">
              <a:spcBef>
                <a:spcPts val="0"/>
              </a:spcBef>
              <a:spcAft>
                <a:spcPts val="0"/>
              </a:spcAft>
              <a:buClr>
                <a:schemeClr val="dk1"/>
              </a:buClr>
              <a:buSzPts val="1100"/>
              <a:buFont typeface="Arial"/>
              <a:buNone/>
            </a:pPr>
            <a:r>
              <a:rPr lang="en" sz="1450">
                <a:solidFill>
                  <a:srgbClr val="212121"/>
                </a:solidFill>
                <a:highlight>
                  <a:schemeClr val="lt1"/>
                </a:highlight>
              </a:rPr>
              <a:t>       'FEMALE.SKILL_READ.GRAD23', 'BOTHSEX.SKILL_MATH.LOWSEC',</a:t>
            </a:r>
            <a:endParaRPr sz="1450">
              <a:solidFill>
                <a:srgbClr val="212121"/>
              </a:solidFill>
              <a:highlight>
                <a:schemeClr val="lt1"/>
              </a:highlight>
            </a:endParaRPr>
          </a:p>
          <a:p>
            <a:pPr indent="0" lvl="0" marL="0" rtl="0" algn="l">
              <a:spcBef>
                <a:spcPts val="0"/>
              </a:spcBef>
              <a:spcAft>
                <a:spcPts val="0"/>
              </a:spcAft>
              <a:buClr>
                <a:schemeClr val="dk1"/>
              </a:buClr>
              <a:buSzPts val="1100"/>
              <a:buFont typeface="Arial"/>
              <a:buNone/>
            </a:pPr>
            <a:r>
              <a:rPr lang="en" sz="1450">
                <a:solidFill>
                  <a:srgbClr val="212121"/>
                </a:solidFill>
                <a:highlight>
                  <a:schemeClr val="lt1"/>
                </a:highlight>
              </a:rPr>
              <a:t>       'MALE.SKILL_READ.PRIMAR', 'FEMALE.SKILL_READ.PRIMAR',</a:t>
            </a:r>
            <a:endParaRPr sz="1450">
              <a:solidFill>
                <a:srgbClr val="212121"/>
              </a:solidFill>
              <a:highlight>
                <a:schemeClr val="lt1"/>
              </a:highlight>
            </a:endParaRPr>
          </a:p>
          <a:p>
            <a:pPr indent="0" lvl="0" marL="0" rtl="0" algn="l">
              <a:spcBef>
                <a:spcPts val="0"/>
              </a:spcBef>
              <a:spcAft>
                <a:spcPts val="0"/>
              </a:spcAft>
              <a:buClr>
                <a:schemeClr val="dk1"/>
              </a:buClr>
              <a:buSzPts val="1100"/>
              <a:buFont typeface="Arial"/>
              <a:buNone/>
            </a:pPr>
            <a:r>
              <a:rPr lang="en" sz="1450">
                <a:solidFill>
                  <a:srgbClr val="212121"/>
                </a:solidFill>
                <a:highlight>
                  <a:schemeClr val="lt1"/>
                </a:highlight>
              </a:rPr>
              <a:t>       'BOTHSEX.SKILL_MATH.GRAD23', 'MALE.SKILL_MATH.PRIMAR',</a:t>
            </a:r>
            <a:endParaRPr sz="1450">
              <a:solidFill>
                <a:srgbClr val="212121"/>
              </a:solidFill>
              <a:highlight>
                <a:schemeClr val="lt1"/>
              </a:highlight>
            </a:endParaRPr>
          </a:p>
          <a:p>
            <a:pPr indent="0" lvl="0" marL="0" rtl="0" algn="l">
              <a:spcBef>
                <a:spcPts val="0"/>
              </a:spcBef>
              <a:spcAft>
                <a:spcPts val="0"/>
              </a:spcAft>
              <a:buClr>
                <a:schemeClr val="dk1"/>
              </a:buClr>
              <a:buSzPts val="1100"/>
              <a:buFont typeface="Arial"/>
              <a:buNone/>
            </a:pPr>
            <a:r>
              <a:rPr lang="en" sz="1450">
                <a:solidFill>
                  <a:srgbClr val="212121"/>
                </a:solidFill>
                <a:highlight>
                  <a:schemeClr val="lt1"/>
                </a:highlight>
              </a:rPr>
              <a:t>       'MALE.SKILL_READ.LOWSEC', 'FEMALE.SKILL_MATH.PRIMAR'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e9038f0ac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e9038f0ac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MICHAEL - </a:t>
            </a:r>
            <a:r>
              <a:rPr lang="en" sz="1800">
                <a:solidFill>
                  <a:srgbClr val="595959"/>
                </a:solidFill>
              </a:rPr>
              <a:t>Considering all combinations of sex, type of skill, education level, quantile, location results in 10,000+ features</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We are considering the combinations of sex, type of skill, education level to simplify our analysis, resulting on 20 features</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Add stuff on time series analysis and time series cross validation and metrics and we will put in the results later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bb1e81dd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bb1e81dd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6b2c602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6b2c602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MICHAEL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bb1e81dd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bb1e81dd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MICHAEL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bb1e81dd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bb1e81dd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e9038f0ac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e9038f0ac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MICHAEL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e9038f0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e9038f0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t>
            </a:r>
            <a:r>
              <a:rPr lang="en"/>
              <a:t>team</a:t>
            </a:r>
            <a:r>
              <a:rPr lang="en"/>
              <a:t> was </a:t>
            </a:r>
            <a:r>
              <a:rPr lang="en"/>
              <a:t>assigned</a:t>
            </a:r>
            <a:r>
              <a:rPr lang="en"/>
              <a:t> challenge one, which </a:t>
            </a:r>
            <a:r>
              <a:rPr lang="en"/>
              <a:t>focus</a:t>
            </a:r>
            <a:r>
              <a:rPr lang="en"/>
              <a:t> on the susta</a:t>
            </a:r>
            <a:r>
              <a:rPr lang="en"/>
              <a:t>inable development goal 4.Currently, more than 617 million young people do not receive minimum proficiency levels (MPLs) education.This figure </a:t>
            </a:r>
            <a:r>
              <a:rPr lang="en"/>
              <a:t>shows</a:t>
            </a:r>
            <a:r>
              <a:rPr lang="en"/>
              <a:t> the global number such people are influenced by age group, region and sex</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e9038f0a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e9038f0a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figure shows the proportion of young people not </a:t>
            </a:r>
            <a:r>
              <a:rPr lang="en">
                <a:solidFill>
                  <a:schemeClr val="dk1"/>
                </a:solidFill>
              </a:rPr>
              <a:t>achieving</a:t>
            </a:r>
            <a:r>
              <a:rPr lang="en">
                <a:solidFill>
                  <a:schemeClr val="dk1"/>
                </a:solidFill>
              </a:rPr>
              <a:t> MPLs</a:t>
            </a:r>
            <a:r>
              <a:rPr lang="en">
                <a:solidFill>
                  <a:schemeClr val="dk1"/>
                </a:solidFill>
              </a:rPr>
              <a:t> by region and country income. It’s obvious that counties with less income have more children not receiving MPLs. So combining all these information, we realize the demands on promoting inclusive and equitable quality education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6b2c60216_1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6b2c60216_1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finish the project in three steps. First we did the data wrangling. We clean our data by dropping the irre</a:t>
            </a:r>
            <a:r>
              <a:rPr lang="en"/>
              <a:t>levant and duplicate data and fill in the missing data. We then category and format the data structure for next step. Finally we did some data analysis. In step 2, we train and validate the </a:t>
            </a:r>
            <a:r>
              <a:rPr lang="en"/>
              <a:t>statistical</a:t>
            </a:r>
            <a:r>
              <a:rPr lang="en"/>
              <a:t> modeling on the data after </a:t>
            </a:r>
            <a:r>
              <a:rPr lang="en"/>
              <a:t>choosing</a:t>
            </a:r>
            <a:r>
              <a:rPr lang="en"/>
              <a:t> input and prediction features, proper models. In step 3 we make </a:t>
            </a:r>
            <a:r>
              <a:rPr lang="en"/>
              <a:t>predictions</a:t>
            </a:r>
            <a:r>
              <a:rPr lang="en"/>
              <a:t> based on </a:t>
            </a:r>
            <a:r>
              <a:rPr lang="en"/>
              <a:t>training</a:t>
            </a:r>
            <a:r>
              <a:rPr lang="en"/>
              <a:t> and validation results.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e9038f0ac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e9038f0ac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real quick to go </a:t>
            </a:r>
            <a:r>
              <a:rPr lang="en">
                <a:solidFill>
                  <a:schemeClr val="dk1"/>
                </a:solidFill>
              </a:rPr>
              <a:t>through</a:t>
            </a:r>
            <a:r>
              <a:rPr lang="en">
                <a:solidFill>
                  <a:schemeClr val="dk1"/>
                </a:solidFill>
              </a:rPr>
              <a:t> our data </a:t>
            </a:r>
            <a:r>
              <a:rPr lang="en">
                <a:solidFill>
                  <a:schemeClr val="dk1"/>
                </a:solidFill>
              </a:rPr>
              <a:t>wrangling</a:t>
            </a:r>
            <a:r>
              <a:rPr lang="en">
                <a:solidFill>
                  <a:schemeClr val="dk1"/>
                </a:solidFill>
              </a:rPr>
              <a:t> process, we find that there are columns </a:t>
            </a:r>
            <a:r>
              <a:rPr lang="en">
                <a:solidFill>
                  <a:schemeClr val="dk1"/>
                </a:solidFill>
              </a:rPr>
              <a:t>with</a:t>
            </a:r>
            <a:r>
              <a:rPr lang="en">
                <a:solidFill>
                  <a:schemeClr val="dk1"/>
                </a:solidFill>
              </a:rPr>
              <a:t> the name of </a:t>
            </a:r>
            <a:r>
              <a:rPr lang="en">
                <a:solidFill>
                  <a:schemeClr val="dk1"/>
                </a:solidFill>
              </a:rPr>
              <a:t>unnamed</a:t>
            </a:r>
            <a:r>
              <a:rPr lang="en">
                <a:solidFill>
                  <a:schemeClr val="dk1"/>
                </a:solidFill>
              </a:rPr>
              <a:t> are all NaN values, so we drop these columns. We also drop columns such as Footnote </a:t>
            </a:r>
            <a:r>
              <a:rPr lang="en">
                <a:solidFill>
                  <a:schemeClr val="dk1"/>
                </a:solidFill>
              </a:rPr>
              <a:t>since</a:t>
            </a:r>
            <a:r>
              <a:rPr lang="en">
                <a:solidFill>
                  <a:schemeClr val="dk1"/>
                </a:solidFill>
              </a:rPr>
              <a:t> they are either all NaN or all the same which is irrelevant to predicition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e9038f0ac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e9038f0ac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After </a:t>
            </a:r>
            <a:r>
              <a:rPr lang="en">
                <a:solidFill>
                  <a:schemeClr val="dk1"/>
                </a:solidFill>
              </a:rPr>
              <a:t>dropping</a:t>
            </a:r>
            <a:r>
              <a:rPr lang="en">
                <a:solidFill>
                  <a:schemeClr val="dk1"/>
                </a:solidFill>
              </a:rPr>
              <a:t> the irrelevant data, we are able to select all the columns we need. Michael will go </a:t>
            </a:r>
            <a:r>
              <a:rPr lang="en">
                <a:solidFill>
                  <a:schemeClr val="dk1"/>
                </a:solidFill>
              </a:rPr>
              <a:t>through</a:t>
            </a:r>
            <a:r>
              <a:rPr lang="en">
                <a:solidFill>
                  <a:schemeClr val="dk1"/>
                </a:solidFill>
              </a:rPr>
              <a:t> the data cleaning part soon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6b2c60216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6b2c60216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Then we visualize some of the key features for analysis. The top figure shows the value based on wealth and sex group. We can find that wealth has an obvious influence on the value, however, the sex group has less. The bottom figure shows that the value from different region varies a lot Both of the figures correlate well with the background info.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e9038f0ac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e9038f0ac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MICHAEL</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e9038f0ac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e9038f0ac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MICHAEL</a:t>
            </a:r>
            <a:endParaRPr>
              <a:solidFill>
                <a:schemeClr val="dk1"/>
              </a:solidFill>
            </a:endParaRPr>
          </a:p>
          <a:p>
            <a:pPr indent="0" lvl="0" marL="0" rtl="0" algn="l">
              <a:spcBef>
                <a:spcPts val="120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450">
                <a:solidFill>
                  <a:srgbClr val="212121"/>
                </a:solidFill>
                <a:highlight>
                  <a:schemeClr val="lt1"/>
                </a:highlight>
              </a:rPr>
              <a:t>'BOTHSEX.SKILL_READ.GRAD23', 'BOTHSEX.SKILL_READ.LOWSEC',</a:t>
            </a:r>
            <a:endParaRPr sz="1450">
              <a:solidFill>
                <a:srgbClr val="212121"/>
              </a:solidFill>
              <a:highlight>
                <a:schemeClr val="lt1"/>
              </a:highlight>
            </a:endParaRPr>
          </a:p>
          <a:p>
            <a:pPr indent="0" lvl="0" marL="0" rtl="0" algn="l">
              <a:spcBef>
                <a:spcPts val="0"/>
              </a:spcBef>
              <a:spcAft>
                <a:spcPts val="0"/>
              </a:spcAft>
              <a:buClr>
                <a:schemeClr val="dk1"/>
              </a:buClr>
              <a:buSzPts val="1100"/>
              <a:buFont typeface="Arial"/>
              <a:buNone/>
            </a:pPr>
            <a:r>
              <a:rPr lang="en" sz="1450">
                <a:solidFill>
                  <a:srgbClr val="212121"/>
                </a:solidFill>
                <a:highlight>
                  <a:schemeClr val="lt1"/>
                </a:highlight>
              </a:rPr>
              <a:t>       'FEMALE.SKILL_MATH.GRAD23', 'FEMALE.SKILL_MATH.LOWSEC',</a:t>
            </a:r>
            <a:endParaRPr sz="1450">
              <a:solidFill>
                <a:srgbClr val="212121"/>
              </a:solidFill>
              <a:highlight>
                <a:schemeClr val="lt1"/>
              </a:highlight>
            </a:endParaRPr>
          </a:p>
          <a:p>
            <a:pPr indent="0" lvl="0" marL="0" rtl="0" algn="l">
              <a:spcBef>
                <a:spcPts val="0"/>
              </a:spcBef>
              <a:spcAft>
                <a:spcPts val="0"/>
              </a:spcAft>
              <a:buClr>
                <a:schemeClr val="dk1"/>
              </a:buClr>
              <a:buSzPts val="1100"/>
              <a:buFont typeface="Arial"/>
              <a:buNone/>
            </a:pPr>
            <a:r>
              <a:rPr lang="en" sz="1450">
                <a:solidFill>
                  <a:srgbClr val="212121"/>
                </a:solidFill>
                <a:highlight>
                  <a:schemeClr val="lt1"/>
                </a:highlight>
              </a:rPr>
              <a:t>       'MALE.SKILL_MATH.GRAD23', 'BOTHSEX.SKILL_MATH.PRIMAR',</a:t>
            </a:r>
            <a:endParaRPr sz="1450">
              <a:solidFill>
                <a:srgbClr val="212121"/>
              </a:solidFill>
              <a:highlight>
                <a:schemeClr val="lt1"/>
              </a:highlight>
            </a:endParaRPr>
          </a:p>
          <a:p>
            <a:pPr indent="0" lvl="0" marL="0" rtl="0" algn="l">
              <a:spcBef>
                <a:spcPts val="0"/>
              </a:spcBef>
              <a:spcAft>
                <a:spcPts val="0"/>
              </a:spcAft>
              <a:buClr>
                <a:schemeClr val="dk1"/>
              </a:buClr>
              <a:buSzPts val="1100"/>
              <a:buFont typeface="Arial"/>
              <a:buNone/>
            </a:pPr>
            <a:r>
              <a:rPr lang="en" sz="1450">
                <a:solidFill>
                  <a:srgbClr val="212121"/>
                </a:solidFill>
                <a:highlight>
                  <a:schemeClr val="lt1"/>
                </a:highlight>
              </a:rPr>
              <a:t>       'MALE.SKILL_READ.GRAD23', 'MALE.SKILL_MATH.LOWSEC',</a:t>
            </a:r>
            <a:endParaRPr sz="1450">
              <a:solidFill>
                <a:srgbClr val="212121"/>
              </a:solidFill>
              <a:highlight>
                <a:schemeClr val="lt1"/>
              </a:highlight>
            </a:endParaRPr>
          </a:p>
          <a:p>
            <a:pPr indent="0" lvl="0" marL="0" rtl="0" algn="l">
              <a:spcBef>
                <a:spcPts val="0"/>
              </a:spcBef>
              <a:spcAft>
                <a:spcPts val="0"/>
              </a:spcAft>
              <a:buClr>
                <a:schemeClr val="dk1"/>
              </a:buClr>
              <a:buSzPts val="1100"/>
              <a:buFont typeface="Arial"/>
              <a:buNone/>
            </a:pPr>
            <a:r>
              <a:rPr lang="en" sz="1450">
                <a:solidFill>
                  <a:srgbClr val="212121"/>
                </a:solidFill>
                <a:highlight>
                  <a:schemeClr val="lt1"/>
                </a:highlight>
              </a:rPr>
              <a:t>       'FEMALE.SKILL_READ.LOWSEC', 'BOTHSEX.SKILL_READ.PRIMAR',</a:t>
            </a:r>
            <a:endParaRPr sz="1450">
              <a:solidFill>
                <a:srgbClr val="212121"/>
              </a:solidFill>
              <a:highlight>
                <a:schemeClr val="lt1"/>
              </a:highlight>
            </a:endParaRPr>
          </a:p>
          <a:p>
            <a:pPr indent="0" lvl="0" marL="0" rtl="0" algn="l">
              <a:spcBef>
                <a:spcPts val="0"/>
              </a:spcBef>
              <a:spcAft>
                <a:spcPts val="0"/>
              </a:spcAft>
              <a:buClr>
                <a:schemeClr val="dk1"/>
              </a:buClr>
              <a:buSzPts val="1100"/>
              <a:buFont typeface="Arial"/>
              <a:buNone/>
            </a:pPr>
            <a:r>
              <a:rPr lang="en" sz="1450">
                <a:solidFill>
                  <a:srgbClr val="212121"/>
                </a:solidFill>
                <a:highlight>
                  <a:schemeClr val="lt1"/>
                </a:highlight>
              </a:rPr>
              <a:t>       'FEMALE.SKILL_READ.GRAD23', 'BOTHSEX.SKILL_MATH.LOWSEC',</a:t>
            </a:r>
            <a:endParaRPr sz="1450">
              <a:solidFill>
                <a:srgbClr val="212121"/>
              </a:solidFill>
              <a:highlight>
                <a:schemeClr val="lt1"/>
              </a:highlight>
            </a:endParaRPr>
          </a:p>
          <a:p>
            <a:pPr indent="0" lvl="0" marL="0" rtl="0" algn="l">
              <a:spcBef>
                <a:spcPts val="0"/>
              </a:spcBef>
              <a:spcAft>
                <a:spcPts val="0"/>
              </a:spcAft>
              <a:buClr>
                <a:schemeClr val="dk1"/>
              </a:buClr>
              <a:buSzPts val="1100"/>
              <a:buFont typeface="Arial"/>
              <a:buNone/>
            </a:pPr>
            <a:r>
              <a:rPr lang="en" sz="1450">
                <a:solidFill>
                  <a:srgbClr val="212121"/>
                </a:solidFill>
                <a:highlight>
                  <a:schemeClr val="lt1"/>
                </a:highlight>
              </a:rPr>
              <a:t>       'MALE.SKILL_READ.PRIMAR', 'FEMALE.SKILL_READ.PRIMAR',</a:t>
            </a:r>
            <a:endParaRPr sz="1450">
              <a:solidFill>
                <a:srgbClr val="212121"/>
              </a:solidFill>
              <a:highlight>
                <a:schemeClr val="lt1"/>
              </a:highlight>
            </a:endParaRPr>
          </a:p>
          <a:p>
            <a:pPr indent="0" lvl="0" marL="0" rtl="0" algn="l">
              <a:spcBef>
                <a:spcPts val="0"/>
              </a:spcBef>
              <a:spcAft>
                <a:spcPts val="0"/>
              </a:spcAft>
              <a:buClr>
                <a:schemeClr val="dk1"/>
              </a:buClr>
              <a:buSzPts val="1100"/>
              <a:buFont typeface="Arial"/>
              <a:buNone/>
            </a:pPr>
            <a:r>
              <a:rPr lang="en" sz="1450">
                <a:solidFill>
                  <a:srgbClr val="212121"/>
                </a:solidFill>
                <a:highlight>
                  <a:schemeClr val="lt1"/>
                </a:highlight>
              </a:rPr>
              <a:t>       'BOTHSEX.SKILL_MATH.GRAD23', 'MALE.SKILL_MATH.PRIMAR',</a:t>
            </a:r>
            <a:endParaRPr sz="1450">
              <a:solidFill>
                <a:srgbClr val="212121"/>
              </a:solidFill>
              <a:highlight>
                <a:schemeClr val="lt1"/>
              </a:highlight>
            </a:endParaRPr>
          </a:p>
          <a:p>
            <a:pPr indent="0" lvl="0" marL="0" rtl="0" algn="l">
              <a:spcBef>
                <a:spcPts val="0"/>
              </a:spcBef>
              <a:spcAft>
                <a:spcPts val="0"/>
              </a:spcAft>
              <a:buClr>
                <a:schemeClr val="dk1"/>
              </a:buClr>
              <a:buSzPts val="1100"/>
              <a:buFont typeface="Arial"/>
              <a:buNone/>
            </a:pPr>
            <a:r>
              <a:rPr lang="en" sz="1450">
                <a:solidFill>
                  <a:srgbClr val="212121"/>
                </a:solidFill>
                <a:highlight>
                  <a:schemeClr val="lt1"/>
                </a:highlight>
              </a:rPr>
              <a:t>       'MALE.SKILL_READ.LOWSEC', 'FEMALE.SKILL_MATH.PRIMAR'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08125" y="744575"/>
            <a:ext cx="90360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for Good Hackathon</a:t>
            </a:r>
            <a:endParaRPr/>
          </a:p>
          <a:p>
            <a:pPr indent="0" lvl="0" marL="0" rtl="0" algn="ctr">
              <a:spcBef>
                <a:spcPts val="0"/>
              </a:spcBef>
              <a:spcAft>
                <a:spcPts val="0"/>
              </a:spcAft>
              <a:buNone/>
            </a:pPr>
            <a:r>
              <a:rPr lang="en" sz="4200"/>
              <a:t>Team 19</a:t>
            </a:r>
            <a:endParaRPr sz="42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779"/>
              <a:t>Ting Xu, Reema Yadav, Yutong Wu, Michael Wieck-Sosa, Lavanya Velagala</a:t>
            </a:r>
            <a:endParaRPr sz="177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1191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Structuring data</a:t>
            </a:r>
            <a:endParaRPr/>
          </a:p>
        </p:txBody>
      </p:sp>
      <p:sp>
        <p:nvSpPr>
          <p:cNvPr id="153" name="Google Shape;153;p22"/>
          <p:cNvSpPr txBox="1"/>
          <p:nvPr/>
        </p:nvSpPr>
        <p:spPr>
          <a:xfrm>
            <a:off x="390725" y="879900"/>
            <a:ext cx="8321400" cy="2816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lang="en" sz="2900">
                <a:solidFill>
                  <a:schemeClr val="dk1"/>
                </a:solidFill>
              </a:rPr>
              <a:t>Multivariate </a:t>
            </a:r>
            <a:r>
              <a:rPr lang="en" sz="2900">
                <a:solidFill>
                  <a:schemeClr val="dk1"/>
                </a:solidFill>
              </a:rPr>
              <a:t>Imputation</a:t>
            </a:r>
            <a:endParaRPr sz="2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Used KNN with k = 2 for imputation of missing values in structured data</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457200" rtl="0" algn="l">
              <a:spcBef>
                <a:spcPts val="0"/>
              </a:spcBef>
              <a:spcAft>
                <a:spcPts val="0"/>
              </a:spcAft>
              <a:buNone/>
            </a:pPr>
            <a:r>
              <a:rPr lang="en" sz="2900">
                <a:solidFill>
                  <a:schemeClr val="dk1"/>
                </a:solidFill>
              </a:rPr>
              <a:t>Linear Interpolation</a:t>
            </a:r>
            <a:endParaRPr sz="2900"/>
          </a:p>
          <a:p>
            <a:pPr indent="-349250" lvl="0" marL="457200" rtl="0" algn="l">
              <a:spcBef>
                <a:spcPts val="0"/>
              </a:spcBef>
              <a:spcAft>
                <a:spcPts val="0"/>
              </a:spcAft>
              <a:buClr>
                <a:schemeClr val="dk1"/>
              </a:buClr>
              <a:buSzPts val="1900"/>
              <a:buChar char="●"/>
            </a:pPr>
            <a:r>
              <a:rPr lang="en" sz="1900">
                <a:solidFill>
                  <a:schemeClr val="dk1"/>
                </a:solidFill>
              </a:rPr>
              <a:t>Some countries only had 2 observations (e.g. 2006, 2013)</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Used linear interpolation to get the average change to impute the values for each year 2000-2018</a:t>
            </a:r>
            <a:endParaRPr sz="2300"/>
          </a:p>
          <a:p>
            <a:pPr indent="0" lvl="0" marL="0" rtl="0" algn="l">
              <a:spcBef>
                <a:spcPts val="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32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Statistical Time-Series Modeling</a:t>
            </a:r>
            <a:endParaRPr/>
          </a:p>
        </p:txBody>
      </p:sp>
      <p:sp>
        <p:nvSpPr>
          <p:cNvPr id="159" name="Google Shape;159;p23"/>
          <p:cNvSpPr/>
          <p:nvPr/>
        </p:nvSpPr>
        <p:spPr>
          <a:xfrm>
            <a:off x="463075" y="1707500"/>
            <a:ext cx="3090000" cy="30936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565500" y="1261088"/>
            <a:ext cx="1717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Input features</a:t>
            </a:r>
            <a:endParaRPr b="1" sz="1700"/>
          </a:p>
        </p:txBody>
      </p:sp>
      <p:sp>
        <p:nvSpPr>
          <p:cNvPr id="161" name="Google Shape;161;p23"/>
          <p:cNvSpPr txBox="1"/>
          <p:nvPr/>
        </p:nvSpPr>
        <p:spPr>
          <a:xfrm>
            <a:off x="4850000" y="1261100"/>
            <a:ext cx="2047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Model selection</a:t>
            </a:r>
            <a:endParaRPr b="1" sz="1700"/>
          </a:p>
        </p:txBody>
      </p:sp>
      <p:sp>
        <p:nvSpPr>
          <p:cNvPr id="162" name="Google Shape;162;p23"/>
          <p:cNvSpPr txBox="1"/>
          <p:nvPr/>
        </p:nvSpPr>
        <p:spPr>
          <a:xfrm>
            <a:off x="346825" y="1839650"/>
            <a:ext cx="31701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combination of all 5 original feature subjects (sex, location, education level, skill type, and quantile) results in 10,000+ combinations for features, this is way too high given our time, and some features would violate the assumption of OLS of no perfect multi-colinearity.</a:t>
            </a:r>
            <a:endParaRPr/>
          </a:p>
          <a:p>
            <a:pPr indent="-317500" lvl="0" marL="457200" rtl="0" algn="l">
              <a:spcBef>
                <a:spcPts val="0"/>
              </a:spcBef>
              <a:spcAft>
                <a:spcPts val="0"/>
              </a:spcAft>
              <a:buSzPts val="1400"/>
              <a:buChar char="●"/>
            </a:pPr>
            <a:r>
              <a:rPr lang="en"/>
              <a:t>Solution: choose combinations of </a:t>
            </a:r>
            <a:r>
              <a:rPr lang="en">
                <a:solidFill>
                  <a:schemeClr val="dk1"/>
                </a:solidFill>
              </a:rPr>
              <a:t>Sex, skill, Education level</a:t>
            </a:r>
            <a:r>
              <a:rPr lang="en"/>
              <a:t> so there are only 20 features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3" name="Google Shape;163;p23"/>
          <p:cNvSpPr/>
          <p:nvPr/>
        </p:nvSpPr>
        <p:spPr>
          <a:xfrm>
            <a:off x="4128125" y="1809500"/>
            <a:ext cx="3957300" cy="28608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4204250" y="1833000"/>
            <a:ext cx="36918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Vector autoregression VAR(1), “minimized” AIC and BIC for model selection (though not comprehensively because of time limit)</a:t>
            </a:r>
            <a:endParaRPr b="1" sz="1200">
              <a:solidFill>
                <a:srgbClr val="202124"/>
              </a:solidFill>
              <a:highlight>
                <a:srgbClr val="FFFFFF"/>
              </a:highlight>
              <a:latin typeface="Roboto"/>
              <a:ea typeface="Roboto"/>
              <a:cs typeface="Roboto"/>
              <a:sym typeface="Roboto"/>
            </a:endParaRPr>
          </a:p>
          <a:p>
            <a:pPr indent="-317500" lvl="0" marL="457200" rtl="0" algn="l">
              <a:spcBef>
                <a:spcPts val="0"/>
              </a:spcBef>
              <a:spcAft>
                <a:spcPts val="0"/>
              </a:spcAft>
              <a:buClr>
                <a:srgbClr val="202124"/>
              </a:buClr>
              <a:buSzPts val="1400"/>
              <a:buChar char="●"/>
            </a:pPr>
            <a:r>
              <a:rPr lang="en">
                <a:solidFill>
                  <a:srgbClr val="202124"/>
                </a:solidFill>
                <a:highlight>
                  <a:srgbClr val="FFFFFF"/>
                </a:highlight>
              </a:rPr>
              <a:t>Reason: Uses lags of features, an interpretable model, multiple target features, able to use AIC and BIC (+ penalty for complexity - likelihood), autocorrelation functions, impulse response, etc</a:t>
            </a:r>
            <a:endParaRPr>
              <a:solidFill>
                <a:srgbClr val="202124"/>
              </a:solidFill>
              <a:highlight>
                <a:srgbClr val="FFFFFF"/>
              </a:highlight>
            </a:endParaRPr>
          </a:p>
          <a:p>
            <a:pPr indent="-317500" lvl="0" marL="457200" rtl="0" algn="l">
              <a:spcBef>
                <a:spcPts val="0"/>
              </a:spcBef>
              <a:spcAft>
                <a:spcPts val="0"/>
              </a:spcAft>
              <a:buClr>
                <a:srgbClr val="202124"/>
              </a:buClr>
              <a:buSzPts val="1400"/>
              <a:buChar char="●"/>
            </a:pPr>
            <a:r>
              <a:rPr lang="en">
                <a:solidFill>
                  <a:srgbClr val="202124"/>
                </a:solidFill>
                <a:highlight>
                  <a:srgbClr val="FFFFFF"/>
                </a:highlight>
              </a:rPr>
              <a:t>Time series analysis and time series cross validation and metrics</a:t>
            </a:r>
            <a:endParaRPr>
              <a:solidFill>
                <a:srgbClr val="202124"/>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311700" y="1442225"/>
            <a:ext cx="8520600" cy="19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Can make models for each country, but in the interest of time… we will give an example of our forecasts for Colombia.</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32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VAR(1) </a:t>
            </a:r>
            <a:r>
              <a:rPr lang="en"/>
              <a:t>Model for Colombia</a:t>
            </a:r>
            <a:endParaRPr/>
          </a:p>
        </p:txBody>
      </p:sp>
      <p:sp>
        <p:nvSpPr>
          <p:cNvPr id="175" name="Google Shape;175;p25"/>
          <p:cNvSpPr txBox="1"/>
          <p:nvPr/>
        </p:nvSpPr>
        <p:spPr>
          <a:xfrm>
            <a:off x="311700" y="1923375"/>
            <a:ext cx="8776500" cy="9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50">
                <a:solidFill>
                  <a:schemeClr val="accent2"/>
                </a:solidFill>
                <a:highlight>
                  <a:srgbClr val="FFFFFF"/>
                </a:highlight>
                <a:latin typeface="Courier New"/>
                <a:ea typeface="Courier New"/>
                <a:cs typeface="Courier New"/>
                <a:sym typeface="Courier New"/>
              </a:rPr>
              <a:t>No. of Equations:         17.0000    BIC:                   -1063.63</a:t>
            </a:r>
            <a:endParaRPr sz="16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650">
                <a:solidFill>
                  <a:schemeClr val="accent2"/>
                </a:solidFill>
                <a:highlight>
                  <a:srgbClr val="FFFFFF"/>
                </a:highlight>
                <a:latin typeface="Courier New"/>
                <a:ea typeface="Courier New"/>
                <a:cs typeface="Courier New"/>
                <a:sym typeface="Courier New"/>
              </a:rPr>
              <a:t>Nobs:                     18.0000    HQIC:                  -1076.27</a:t>
            </a:r>
            <a:endParaRPr sz="16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650">
                <a:solidFill>
                  <a:schemeClr val="accent2"/>
                </a:solidFill>
                <a:highlight>
                  <a:srgbClr val="FFFFFF"/>
                </a:highlight>
                <a:latin typeface="Courier New"/>
                <a:ea typeface="Courier New"/>
                <a:cs typeface="Courier New"/>
                <a:sym typeface="Courier New"/>
              </a:rPr>
              <a:t>Log likelihood:           10096.7    AIC:                   -1078.84    </a:t>
            </a:r>
            <a:endParaRPr sz="1950">
              <a:solidFill>
                <a:schemeClr val="accent2"/>
              </a:solidFill>
              <a:highlight>
                <a:srgbClr val="FFFFFF"/>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206725" y="1194175"/>
            <a:ext cx="3046500" cy="32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2019 Forecasts</a:t>
            </a:r>
            <a:r>
              <a:rPr lang="en"/>
              <a:t> for Colombia (features in percentage</a:t>
            </a:r>
            <a:r>
              <a:rPr lang="en"/>
              <a:t> unit</a:t>
            </a:r>
            <a:r>
              <a:rPr lang="en"/>
              <a:t>) using data from 2000-2018 </a:t>
            </a:r>
            <a:endParaRPr/>
          </a:p>
        </p:txBody>
      </p:sp>
      <p:pic>
        <p:nvPicPr>
          <p:cNvPr id="181" name="Google Shape;181;p26"/>
          <p:cNvPicPr preferRelativeResize="0"/>
          <p:nvPr/>
        </p:nvPicPr>
        <p:blipFill>
          <a:blip r:embed="rId3">
            <a:alphaModFix/>
          </a:blip>
          <a:stretch>
            <a:fillRect/>
          </a:stretch>
        </p:blipFill>
        <p:spPr>
          <a:xfrm>
            <a:off x="3410675" y="692825"/>
            <a:ext cx="5261000" cy="3757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Steps	</a:t>
            </a:r>
            <a:endParaRPr/>
          </a:p>
        </p:txBody>
      </p:sp>
      <p:sp>
        <p:nvSpPr>
          <p:cNvPr id="187" name="Google Shape;18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 external data sets such as the World Factsheet</a:t>
            </a:r>
            <a:r>
              <a:rPr lang="en"/>
              <a:t> (socioeconomic data each country/year)</a:t>
            </a:r>
            <a:endParaRPr/>
          </a:p>
          <a:p>
            <a:pPr indent="-342900" lvl="0" marL="457200" rtl="0" algn="l">
              <a:spcBef>
                <a:spcPts val="0"/>
              </a:spcBef>
              <a:spcAft>
                <a:spcPts val="0"/>
              </a:spcAft>
              <a:buSzPts val="1800"/>
              <a:buChar char="●"/>
            </a:pPr>
            <a:r>
              <a:rPr lang="en"/>
              <a:t>Do more </a:t>
            </a:r>
            <a:r>
              <a:rPr lang="en"/>
              <a:t>comprehensive</a:t>
            </a:r>
            <a:r>
              <a:rPr lang="en"/>
              <a:t> imputation</a:t>
            </a:r>
            <a:r>
              <a:rPr lang="en"/>
              <a:t> </a:t>
            </a:r>
            <a:endParaRPr/>
          </a:p>
          <a:p>
            <a:pPr indent="-342900" lvl="0" marL="457200" rtl="0" algn="l">
              <a:spcBef>
                <a:spcPts val="0"/>
              </a:spcBef>
              <a:spcAft>
                <a:spcPts val="0"/>
              </a:spcAft>
              <a:buSzPts val="1800"/>
              <a:buChar char="●"/>
            </a:pPr>
            <a:r>
              <a:rPr lang="en"/>
              <a:t>Use spline instead of linear interpolation</a:t>
            </a:r>
            <a:endParaRPr/>
          </a:p>
          <a:p>
            <a:pPr indent="-342900" lvl="0" marL="457200" rtl="0" algn="l">
              <a:spcBef>
                <a:spcPts val="0"/>
              </a:spcBef>
              <a:spcAft>
                <a:spcPts val="0"/>
              </a:spcAft>
              <a:buSzPts val="1800"/>
              <a:buChar char="●"/>
            </a:pPr>
            <a:r>
              <a:rPr lang="en"/>
              <a:t>Possibly choose a better predictor regression model (though not as interpretable, which we think is essential for socioeconomic data)</a:t>
            </a:r>
            <a:endParaRPr/>
          </a:p>
          <a:p>
            <a:pPr indent="-342900" lvl="0" marL="457200" rtl="0" algn="l">
              <a:spcBef>
                <a:spcPts val="0"/>
              </a:spcBef>
              <a:spcAft>
                <a:spcPts val="0"/>
              </a:spcAft>
              <a:buSzPts val="1800"/>
              <a:buChar char="●"/>
            </a:pPr>
            <a:r>
              <a:rPr lang="en"/>
              <a:t>O</a:t>
            </a:r>
            <a:r>
              <a:rPr lang="en"/>
              <a:t>ptimize parameters with time-series cross-validation instead of just AIC, BIC</a:t>
            </a:r>
            <a:endParaRPr/>
          </a:p>
          <a:p>
            <a:pPr indent="-342900" lvl="0" marL="457200" rtl="0" algn="l">
              <a:spcBef>
                <a:spcPts val="0"/>
              </a:spcBef>
              <a:spcAft>
                <a:spcPts val="0"/>
              </a:spcAft>
              <a:buSzPts val="1800"/>
              <a:buChar char="●"/>
            </a:pPr>
            <a:r>
              <a:rPr lang="en"/>
              <a:t>How should the COVID-19 regime shift / anomaly year affect our forecasts?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32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93" name="Google Shape;193;p28"/>
          <p:cNvSpPr txBox="1"/>
          <p:nvPr/>
        </p:nvSpPr>
        <p:spPr>
          <a:xfrm>
            <a:off x="419375" y="1011425"/>
            <a:ext cx="80544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We did the data cleaning based on the features we will use in our model, and fill in the missing data based on KNN imputation.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We structured the data to have each country, each year (2000-2018), with 20 features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VAR(1) was selected to fit the data and for the time series analysis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We conclude that all of the features across </a:t>
            </a:r>
            <a:r>
              <a:rPr lang="en" sz="1600">
                <a:solidFill>
                  <a:schemeClr val="dk1"/>
                </a:solidFill>
              </a:rPr>
              <a:t>sex, type of skill, and education level </a:t>
            </a:r>
            <a:r>
              <a:rPr lang="en" sz="1600"/>
              <a:t>will increase in 2019 (see previous slides for forecasts)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541425" y="-67825"/>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Inclusive &amp; equitable quality education is still a </a:t>
            </a:r>
            <a:endParaRPr/>
          </a:p>
          <a:p>
            <a:pPr indent="0" lvl="0" marL="0" rtl="0" algn="l">
              <a:spcBef>
                <a:spcPts val="0"/>
              </a:spcBef>
              <a:spcAft>
                <a:spcPts val="0"/>
              </a:spcAft>
              <a:buNone/>
            </a:pPr>
            <a:r>
              <a:rPr lang="en"/>
              <a:t>globally problem</a:t>
            </a:r>
            <a:endParaRPr/>
          </a:p>
        </p:txBody>
      </p:sp>
      <p:sp>
        <p:nvSpPr>
          <p:cNvPr id="61" name="Google Shape;61;p14"/>
          <p:cNvSpPr txBox="1"/>
          <p:nvPr/>
        </p:nvSpPr>
        <p:spPr>
          <a:xfrm>
            <a:off x="0" y="4820400"/>
            <a:ext cx="6817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UNESCO. More Than One-Half of Children and Adolescents Are Not Learning Worldwide. UNESCO Inst. Stat. 2017, 67 (46), 25.</a:t>
            </a:r>
            <a:endParaRPr sz="900"/>
          </a:p>
        </p:txBody>
      </p:sp>
      <p:pic>
        <p:nvPicPr>
          <p:cNvPr id="62" name="Google Shape;62;p14"/>
          <p:cNvPicPr preferRelativeResize="0"/>
          <p:nvPr/>
        </p:nvPicPr>
        <p:blipFill>
          <a:blip r:embed="rId3">
            <a:alphaModFix/>
          </a:blip>
          <a:stretch>
            <a:fillRect/>
          </a:stretch>
        </p:blipFill>
        <p:spPr>
          <a:xfrm>
            <a:off x="1288000" y="861825"/>
            <a:ext cx="6722576" cy="3897049"/>
          </a:xfrm>
          <a:prstGeom prst="rect">
            <a:avLst/>
          </a:prstGeom>
          <a:noFill/>
          <a:ln>
            <a:noFill/>
          </a:ln>
        </p:spPr>
      </p:pic>
      <p:sp>
        <p:nvSpPr>
          <p:cNvPr id="63" name="Google Shape;63;p14"/>
          <p:cNvSpPr txBox="1"/>
          <p:nvPr/>
        </p:nvSpPr>
        <p:spPr>
          <a:xfrm>
            <a:off x="5005150" y="1997250"/>
            <a:ext cx="1191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A</a:t>
            </a:r>
            <a:r>
              <a:rPr lang="en" sz="1500">
                <a:solidFill>
                  <a:schemeClr val="dk1"/>
                </a:solidFill>
              </a:rPr>
              <a:t>ge group</a:t>
            </a:r>
            <a:endParaRPr sz="1500">
              <a:solidFill>
                <a:schemeClr val="dk1"/>
              </a:solidFill>
            </a:endParaRPr>
          </a:p>
          <a:p>
            <a:pPr indent="0" lvl="0" marL="0" rtl="0" algn="l">
              <a:spcBef>
                <a:spcPts val="0"/>
              </a:spcBef>
              <a:spcAft>
                <a:spcPts val="0"/>
              </a:spcAft>
              <a:buNone/>
            </a:pPr>
            <a:r>
              <a:rPr lang="en" sz="1500">
                <a:solidFill>
                  <a:schemeClr val="dk1"/>
                </a:solidFill>
              </a:rPr>
              <a:t>Region </a:t>
            </a:r>
            <a:endParaRPr sz="1500">
              <a:solidFill>
                <a:schemeClr val="dk1"/>
              </a:solidFill>
            </a:endParaRPr>
          </a:p>
          <a:p>
            <a:pPr indent="0" lvl="0" marL="0" rtl="0" algn="l">
              <a:spcBef>
                <a:spcPts val="0"/>
              </a:spcBef>
              <a:spcAft>
                <a:spcPts val="0"/>
              </a:spcAft>
              <a:buNone/>
            </a:pPr>
            <a:r>
              <a:rPr lang="en" sz="1500">
                <a:solidFill>
                  <a:schemeClr val="dk1"/>
                </a:solidFill>
              </a:rPr>
              <a:t>Sex</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421125" y="116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
            </a:r>
            <a:r>
              <a:rPr lang="en"/>
              <a:t>ealth can also influence knowledge levels</a:t>
            </a:r>
            <a:endParaRPr/>
          </a:p>
        </p:txBody>
      </p:sp>
      <p:sp>
        <p:nvSpPr>
          <p:cNvPr id="69" name="Google Shape;69;p15"/>
          <p:cNvSpPr txBox="1"/>
          <p:nvPr/>
        </p:nvSpPr>
        <p:spPr>
          <a:xfrm>
            <a:off x="0" y="4820400"/>
            <a:ext cx="6817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UNESCO. More Than One-Half of Children and Adolescents Are Not Learning Worldwide. UNESCO Inst. Stat. 2017, 67 (46), 25.</a:t>
            </a:r>
            <a:endParaRPr sz="900"/>
          </a:p>
        </p:txBody>
      </p:sp>
      <p:pic>
        <p:nvPicPr>
          <p:cNvPr id="70" name="Google Shape;70;p15"/>
          <p:cNvPicPr preferRelativeResize="0"/>
          <p:nvPr/>
        </p:nvPicPr>
        <p:blipFill rotWithShape="1">
          <a:blip r:embed="rId3">
            <a:alphaModFix/>
          </a:blip>
          <a:srcRect b="0" l="0" r="0" t="10976"/>
          <a:stretch/>
        </p:blipFill>
        <p:spPr>
          <a:xfrm>
            <a:off x="920750" y="836750"/>
            <a:ext cx="6591426" cy="3652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3524900" y="1792350"/>
            <a:ext cx="2124000" cy="31062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ph type="title"/>
          </p:nvPr>
        </p:nvSpPr>
        <p:spPr>
          <a:xfrm>
            <a:off x="311700" y="32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r>
              <a:rPr lang="en"/>
              <a:t>: To better understand the current status and predict the i</a:t>
            </a:r>
            <a:r>
              <a:rPr lang="en"/>
              <a:t>nclusive and equitable quality education</a:t>
            </a:r>
            <a:endParaRPr/>
          </a:p>
        </p:txBody>
      </p:sp>
      <p:sp>
        <p:nvSpPr>
          <p:cNvPr id="77" name="Google Shape;77;p16"/>
          <p:cNvSpPr/>
          <p:nvPr/>
        </p:nvSpPr>
        <p:spPr>
          <a:xfrm>
            <a:off x="5927863" y="2841375"/>
            <a:ext cx="569100" cy="2628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6708425" y="1772875"/>
            <a:ext cx="2124000" cy="31062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9" name="Google Shape;79;p16"/>
          <p:cNvSpPr txBox="1"/>
          <p:nvPr/>
        </p:nvSpPr>
        <p:spPr>
          <a:xfrm>
            <a:off x="6873100" y="2263975"/>
            <a:ext cx="18822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Get training and validation results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Make predictions based on the results</a:t>
            </a:r>
            <a:endParaRPr/>
          </a:p>
        </p:txBody>
      </p:sp>
      <p:sp>
        <p:nvSpPr>
          <p:cNvPr id="80" name="Google Shape;80;p16"/>
          <p:cNvSpPr txBox="1"/>
          <p:nvPr/>
        </p:nvSpPr>
        <p:spPr>
          <a:xfrm>
            <a:off x="6806950" y="1266950"/>
            <a:ext cx="2363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Step 3: </a:t>
            </a:r>
            <a:r>
              <a:rPr b="1" lang="en" sz="1500"/>
              <a:t>Prediction</a:t>
            </a:r>
            <a:endParaRPr b="1" sz="1500"/>
          </a:p>
        </p:txBody>
      </p:sp>
      <p:sp>
        <p:nvSpPr>
          <p:cNvPr id="81" name="Google Shape;81;p16"/>
          <p:cNvSpPr txBox="1"/>
          <p:nvPr/>
        </p:nvSpPr>
        <p:spPr>
          <a:xfrm>
            <a:off x="3436750" y="1266938"/>
            <a:ext cx="3370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Step 2: Statistical Modeling</a:t>
            </a:r>
            <a:endParaRPr b="1" sz="1500"/>
          </a:p>
        </p:txBody>
      </p:sp>
      <p:sp>
        <p:nvSpPr>
          <p:cNvPr id="82" name="Google Shape;82;p16"/>
          <p:cNvSpPr txBox="1"/>
          <p:nvPr/>
        </p:nvSpPr>
        <p:spPr>
          <a:xfrm>
            <a:off x="3645800" y="2048425"/>
            <a:ext cx="18822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Choose</a:t>
            </a:r>
            <a:r>
              <a:rPr lang="en"/>
              <a:t> input and prediction features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Choose proper models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Train and validate models</a:t>
            </a:r>
            <a:endParaRPr/>
          </a:p>
        </p:txBody>
      </p:sp>
      <p:sp>
        <p:nvSpPr>
          <p:cNvPr id="83" name="Google Shape;83;p16"/>
          <p:cNvSpPr txBox="1"/>
          <p:nvPr/>
        </p:nvSpPr>
        <p:spPr>
          <a:xfrm>
            <a:off x="414925" y="1276675"/>
            <a:ext cx="2461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Step 1: Data Wrangling</a:t>
            </a:r>
            <a:endParaRPr b="1" sz="1500"/>
          </a:p>
        </p:txBody>
      </p:sp>
      <p:sp>
        <p:nvSpPr>
          <p:cNvPr id="84" name="Google Shape;84;p16"/>
          <p:cNvSpPr/>
          <p:nvPr/>
        </p:nvSpPr>
        <p:spPr>
          <a:xfrm>
            <a:off x="366425" y="1792350"/>
            <a:ext cx="2124000" cy="31062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2676813" y="2841375"/>
            <a:ext cx="569100" cy="2628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nvSpPr>
        <p:spPr>
          <a:xfrm>
            <a:off x="487325" y="1967725"/>
            <a:ext cx="18822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Data cleaning (</a:t>
            </a:r>
            <a:r>
              <a:rPr lang="en"/>
              <a:t>irrelevant</a:t>
            </a:r>
            <a:r>
              <a:rPr lang="en"/>
              <a:t>, duplicate,</a:t>
            </a:r>
            <a:endParaRPr/>
          </a:p>
          <a:p>
            <a:pPr indent="0" lvl="0" marL="457200" rtl="0" algn="l">
              <a:spcBef>
                <a:spcPts val="0"/>
              </a:spcBef>
              <a:spcAft>
                <a:spcPts val="0"/>
              </a:spcAft>
              <a:buNone/>
            </a:pPr>
            <a:r>
              <a:rPr lang="en">
                <a:solidFill>
                  <a:schemeClr val="dk1"/>
                </a:solidFill>
              </a:rPr>
              <a:t>missing</a:t>
            </a:r>
            <a:r>
              <a:rPr lang="en"/>
              <a: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Category</a:t>
            </a:r>
            <a:r>
              <a:rPr lang="en"/>
              <a:t> and format the data structure for next step</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Data analysis </a:t>
            </a:r>
            <a:endParaRPr/>
          </a:p>
          <a:p>
            <a:pPr indent="0" lvl="0" marL="457200" rtl="0" algn="l">
              <a:spcBef>
                <a:spcPts val="0"/>
              </a:spcBef>
              <a:spcAft>
                <a:spcPts val="0"/>
              </a:spcAft>
              <a:buNone/>
            </a:pPr>
            <a:r>
              <a:t/>
            </a:r>
            <a:endParaRPr/>
          </a:p>
        </p:txBody>
      </p:sp>
      <p:sp>
        <p:nvSpPr>
          <p:cNvPr id="87" name="Google Shape;87;p16"/>
          <p:cNvSpPr txBox="1"/>
          <p:nvPr/>
        </p:nvSpPr>
        <p:spPr>
          <a:xfrm>
            <a:off x="-49850" y="4898550"/>
            <a:ext cx="4704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Code reference at: https://github.com/dfg2021/team-19</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1191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Data Wrangling: deleting useless data</a:t>
            </a:r>
            <a:endParaRPr/>
          </a:p>
        </p:txBody>
      </p:sp>
      <p:pic>
        <p:nvPicPr>
          <p:cNvPr id="93" name="Google Shape;93;p17"/>
          <p:cNvPicPr preferRelativeResize="0"/>
          <p:nvPr/>
        </p:nvPicPr>
        <p:blipFill rotWithShape="1">
          <a:blip r:embed="rId3">
            <a:alphaModFix/>
          </a:blip>
          <a:srcRect b="41731" l="0" r="0" t="0"/>
          <a:stretch/>
        </p:blipFill>
        <p:spPr>
          <a:xfrm>
            <a:off x="504275" y="517674"/>
            <a:ext cx="8003301" cy="2054075"/>
          </a:xfrm>
          <a:prstGeom prst="rect">
            <a:avLst/>
          </a:prstGeom>
          <a:noFill/>
          <a:ln>
            <a:noFill/>
          </a:ln>
        </p:spPr>
      </p:pic>
      <p:pic>
        <p:nvPicPr>
          <p:cNvPr id="94" name="Google Shape;94;p17"/>
          <p:cNvPicPr preferRelativeResize="0"/>
          <p:nvPr/>
        </p:nvPicPr>
        <p:blipFill rotWithShape="1">
          <a:blip r:embed="rId4">
            <a:alphaModFix/>
          </a:blip>
          <a:srcRect b="40479" l="0" r="0" t="0"/>
          <a:stretch/>
        </p:blipFill>
        <p:spPr>
          <a:xfrm>
            <a:off x="504282" y="2734475"/>
            <a:ext cx="8135444" cy="2199901"/>
          </a:xfrm>
          <a:prstGeom prst="rect">
            <a:avLst/>
          </a:prstGeom>
          <a:noFill/>
          <a:ln>
            <a:noFill/>
          </a:ln>
        </p:spPr>
      </p:pic>
      <p:sp>
        <p:nvSpPr>
          <p:cNvPr id="95" name="Google Shape;95;p17"/>
          <p:cNvSpPr/>
          <p:nvPr/>
        </p:nvSpPr>
        <p:spPr>
          <a:xfrm>
            <a:off x="6627400" y="2734475"/>
            <a:ext cx="2065500" cy="22386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504275" y="2773325"/>
            <a:ext cx="2242800" cy="21999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6719625" y="517675"/>
            <a:ext cx="1742700" cy="20541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220575" y="517675"/>
            <a:ext cx="1064700" cy="21270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1191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Data Wrangling: select useful data</a:t>
            </a:r>
            <a:endParaRPr/>
          </a:p>
        </p:txBody>
      </p:sp>
      <p:pic>
        <p:nvPicPr>
          <p:cNvPr id="104" name="Google Shape;104;p18"/>
          <p:cNvPicPr preferRelativeResize="0"/>
          <p:nvPr/>
        </p:nvPicPr>
        <p:blipFill rotWithShape="1">
          <a:blip r:embed="rId3">
            <a:alphaModFix/>
          </a:blip>
          <a:srcRect b="41731" l="0" r="0" t="0"/>
          <a:stretch/>
        </p:blipFill>
        <p:spPr>
          <a:xfrm>
            <a:off x="504275" y="517674"/>
            <a:ext cx="8003301" cy="2054075"/>
          </a:xfrm>
          <a:prstGeom prst="rect">
            <a:avLst/>
          </a:prstGeom>
          <a:noFill/>
          <a:ln>
            <a:noFill/>
          </a:ln>
        </p:spPr>
      </p:pic>
      <p:pic>
        <p:nvPicPr>
          <p:cNvPr id="105" name="Google Shape;105;p18"/>
          <p:cNvPicPr preferRelativeResize="0"/>
          <p:nvPr/>
        </p:nvPicPr>
        <p:blipFill rotWithShape="1">
          <a:blip r:embed="rId4">
            <a:alphaModFix/>
          </a:blip>
          <a:srcRect b="40479" l="0" r="0" t="0"/>
          <a:stretch/>
        </p:blipFill>
        <p:spPr>
          <a:xfrm>
            <a:off x="504282" y="2734475"/>
            <a:ext cx="8135444" cy="2199901"/>
          </a:xfrm>
          <a:prstGeom prst="rect">
            <a:avLst/>
          </a:prstGeom>
          <a:noFill/>
          <a:ln>
            <a:noFill/>
          </a:ln>
        </p:spPr>
      </p:pic>
      <p:sp>
        <p:nvSpPr>
          <p:cNvPr id="106" name="Google Shape;106;p18"/>
          <p:cNvSpPr/>
          <p:nvPr/>
        </p:nvSpPr>
        <p:spPr>
          <a:xfrm>
            <a:off x="6667450" y="2734475"/>
            <a:ext cx="1945200" cy="2238600"/>
          </a:xfrm>
          <a:prstGeom prst="rect">
            <a:avLst/>
          </a:prstGeom>
          <a:solidFill>
            <a:srgbClr val="C2BEBE">
              <a:alpha val="5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2770225" y="2734525"/>
            <a:ext cx="3897300" cy="22386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504275" y="2734475"/>
            <a:ext cx="2265900" cy="2199900"/>
          </a:xfrm>
          <a:prstGeom prst="rect">
            <a:avLst/>
          </a:prstGeom>
          <a:solidFill>
            <a:srgbClr val="C2BEBE">
              <a:alpha val="5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6807850" y="425413"/>
            <a:ext cx="1997400" cy="2238600"/>
          </a:xfrm>
          <a:prstGeom prst="rect">
            <a:avLst/>
          </a:prstGeom>
          <a:solidFill>
            <a:srgbClr val="C2BEBE">
              <a:alpha val="5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4381500" y="464125"/>
            <a:ext cx="2310900" cy="21999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4401550" y="511350"/>
            <a:ext cx="2265900" cy="1704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770225" y="2734525"/>
            <a:ext cx="3897300" cy="2532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601575" y="517675"/>
            <a:ext cx="651600" cy="2238600"/>
          </a:xfrm>
          <a:prstGeom prst="rect">
            <a:avLst/>
          </a:prstGeom>
          <a:solidFill>
            <a:srgbClr val="C2BEBE">
              <a:alpha val="53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119125" y="0"/>
            <a:ext cx="8826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Exploratory Data Analysis </a:t>
            </a:r>
            <a:r>
              <a:rPr lang="en"/>
              <a:t>about Wealth &amp; Location</a:t>
            </a:r>
            <a:endParaRPr/>
          </a:p>
        </p:txBody>
      </p:sp>
      <p:pic>
        <p:nvPicPr>
          <p:cNvPr id="119" name="Google Shape;119;p19"/>
          <p:cNvPicPr preferRelativeResize="0"/>
          <p:nvPr/>
        </p:nvPicPr>
        <p:blipFill rotWithShape="1">
          <a:blip r:embed="rId3">
            <a:alphaModFix/>
          </a:blip>
          <a:srcRect b="3660" l="675" r="0" t="0"/>
          <a:stretch/>
        </p:blipFill>
        <p:spPr>
          <a:xfrm>
            <a:off x="941775" y="2918975"/>
            <a:ext cx="7775948" cy="1996850"/>
          </a:xfrm>
          <a:prstGeom prst="rect">
            <a:avLst/>
          </a:prstGeom>
          <a:noFill/>
          <a:ln>
            <a:noFill/>
          </a:ln>
        </p:spPr>
      </p:pic>
      <p:pic>
        <p:nvPicPr>
          <p:cNvPr id="120" name="Google Shape;120;p19"/>
          <p:cNvPicPr preferRelativeResize="0"/>
          <p:nvPr/>
        </p:nvPicPr>
        <p:blipFill rotWithShape="1">
          <a:blip r:embed="rId4">
            <a:alphaModFix/>
          </a:blip>
          <a:srcRect b="3660" l="1166" r="0" t="0"/>
          <a:stretch/>
        </p:blipFill>
        <p:spPr>
          <a:xfrm>
            <a:off x="1055600" y="674775"/>
            <a:ext cx="7662124" cy="1996850"/>
          </a:xfrm>
          <a:prstGeom prst="rect">
            <a:avLst/>
          </a:prstGeom>
          <a:noFill/>
          <a:ln>
            <a:noFill/>
          </a:ln>
        </p:spPr>
      </p:pic>
      <p:sp>
        <p:nvSpPr>
          <p:cNvPr id="121" name="Google Shape;121;p19"/>
          <p:cNvSpPr txBox="1"/>
          <p:nvPr/>
        </p:nvSpPr>
        <p:spPr>
          <a:xfrm>
            <a:off x="4405250" y="4774200"/>
            <a:ext cx="137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GeoArea Code</a:t>
            </a:r>
            <a:endParaRPr sz="1200">
              <a:solidFill>
                <a:schemeClr val="dk1"/>
              </a:solidFill>
            </a:endParaRPr>
          </a:p>
        </p:txBody>
      </p:sp>
      <p:sp>
        <p:nvSpPr>
          <p:cNvPr id="122" name="Google Shape;122;p19"/>
          <p:cNvSpPr txBox="1"/>
          <p:nvPr/>
        </p:nvSpPr>
        <p:spPr>
          <a:xfrm>
            <a:off x="4634100" y="2571750"/>
            <a:ext cx="137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Quantile (Wealth)</a:t>
            </a:r>
            <a:endParaRPr sz="1200">
              <a:solidFill>
                <a:schemeClr val="dk1"/>
              </a:solidFill>
            </a:endParaRPr>
          </a:p>
        </p:txBody>
      </p:sp>
      <p:sp>
        <p:nvSpPr>
          <p:cNvPr id="123" name="Google Shape;123;p19"/>
          <p:cNvSpPr txBox="1"/>
          <p:nvPr/>
        </p:nvSpPr>
        <p:spPr>
          <a:xfrm rot="-5400000">
            <a:off x="328750" y="1380825"/>
            <a:ext cx="896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Value</a:t>
            </a:r>
            <a:endParaRPr sz="1500"/>
          </a:p>
        </p:txBody>
      </p:sp>
      <p:pic>
        <p:nvPicPr>
          <p:cNvPr id="124" name="Google Shape;124;p19"/>
          <p:cNvPicPr preferRelativeResize="0"/>
          <p:nvPr/>
        </p:nvPicPr>
        <p:blipFill rotWithShape="1">
          <a:blip r:embed="rId4">
            <a:alphaModFix/>
          </a:blip>
          <a:srcRect b="82183" l="94487" r="378" t="1856"/>
          <a:stretch/>
        </p:blipFill>
        <p:spPr>
          <a:xfrm>
            <a:off x="6178400" y="765825"/>
            <a:ext cx="1078619" cy="896401"/>
          </a:xfrm>
          <a:prstGeom prst="rect">
            <a:avLst/>
          </a:prstGeom>
          <a:noFill/>
          <a:ln>
            <a:noFill/>
          </a:ln>
        </p:spPr>
      </p:pic>
      <p:pic>
        <p:nvPicPr>
          <p:cNvPr id="125" name="Google Shape;125;p19"/>
          <p:cNvPicPr preferRelativeResize="0"/>
          <p:nvPr/>
        </p:nvPicPr>
        <p:blipFill>
          <a:blip r:embed="rId5">
            <a:alphaModFix/>
          </a:blip>
          <a:stretch>
            <a:fillRect/>
          </a:stretch>
        </p:blipFill>
        <p:spPr>
          <a:xfrm>
            <a:off x="7803325" y="716175"/>
            <a:ext cx="836400" cy="369300"/>
          </a:xfrm>
          <a:prstGeom prst="rect">
            <a:avLst/>
          </a:prstGeom>
          <a:noFill/>
          <a:ln>
            <a:noFill/>
          </a:ln>
        </p:spPr>
      </p:pic>
      <p:sp>
        <p:nvSpPr>
          <p:cNvPr id="126" name="Google Shape;126;p19"/>
          <p:cNvSpPr txBox="1"/>
          <p:nvPr/>
        </p:nvSpPr>
        <p:spPr>
          <a:xfrm rot="-5400000">
            <a:off x="399650" y="3637200"/>
            <a:ext cx="896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Density</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191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Preliminary imputation of missing data</a:t>
            </a:r>
            <a:endParaRPr/>
          </a:p>
        </p:txBody>
      </p:sp>
      <p:pic>
        <p:nvPicPr>
          <p:cNvPr id="132" name="Google Shape;132;p20"/>
          <p:cNvPicPr preferRelativeResize="0"/>
          <p:nvPr/>
        </p:nvPicPr>
        <p:blipFill rotWithShape="1">
          <a:blip r:embed="rId3">
            <a:alphaModFix/>
          </a:blip>
          <a:srcRect b="41731" l="9918" r="22791" t="0"/>
          <a:stretch/>
        </p:blipFill>
        <p:spPr>
          <a:xfrm>
            <a:off x="339700" y="693000"/>
            <a:ext cx="5385326" cy="2054075"/>
          </a:xfrm>
          <a:prstGeom prst="rect">
            <a:avLst/>
          </a:prstGeom>
          <a:noFill/>
          <a:ln>
            <a:noFill/>
          </a:ln>
        </p:spPr>
      </p:pic>
      <p:pic>
        <p:nvPicPr>
          <p:cNvPr id="133" name="Google Shape;133;p20"/>
          <p:cNvPicPr preferRelativeResize="0"/>
          <p:nvPr/>
        </p:nvPicPr>
        <p:blipFill rotWithShape="1">
          <a:blip r:embed="rId4">
            <a:alphaModFix/>
          </a:blip>
          <a:srcRect b="40479" l="27326" r="24672" t="0"/>
          <a:stretch/>
        </p:blipFill>
        <p:spPr>
          <a:xfrm>
            <a:off x="992125" y="2747063"/>
            <a:ext cx="3905100" cy="2199901"/>
          </a:xfrm>
          <a:prstGeom prst="rect">
            <a:avLst/>
          </a:prstGeom>
          <a:noFill/>
          <a:ln>
            <a:noFill/>
          </a:ln>
        </p:spPr>
      </p:pic>
      <p:sp>
        <p:nvSpPr>
          <p:cNvPr id="134" name="Google Shape;134;p20"/>
          <p:cNvSpPr txBox="1"/>
          <p:nvPr/>
        </p:nvSpPr>
        <p:spPr>
          <a:xfrm>
            <a:off x="5868425" y="218100"/>
            <a:ext cx="29613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Impute [Age] based on the education level using an assumption about the ages in school</a:t>
            </a:r>
            <a:endParaRPr/>
          </a:p>
          <a:p>
            <a:pPr indent="0" lvl="0" marL="0" rtl="0" algn="l">
              <a:spcBef>
                <a:spcPts val="0"/>
              </a:spcBef>
              <a:spcAft>
                <a:spcPts val="0"/>
              </a:spcAft>
              <a:buNone/>
            </a:pPr>
            <a:r>
              <a:t/>
            </a:r>
            <a:endParaRPr/>
          </a:p>
          <a:p>
            <a:pPr indent="-317500" lvl="0" marL="457200" rtl="0" algn="l">
              <a:spcBef>
                <a:spcPts val="0"/>
              </a:spcBef>
              <a:spcAft>
                <a:spcPts val="0"/>
              </a:spcAft>
              <a:buClr>
                <a:schemeClr val="dk1"/>
              </a:buClr>
              <a:buSzPts val="1400"/>
              <a:buChar char="●"/>
            </a:pPr>
            <a:r>
              <a:rPr lang="en">
                <a:solidFill>
                  <a:schemeClr val="dk1"/>
                </a:solidFill>
              </a:rPr>
              <a:t>For countries with </a:t>
            </a:r>
            <a:r>
              <a:rPr b="1" lang="en">
                <a:solidFill>
                  <a:schemeClr val="dk1"/>
                </a:solidFill>
              </a:rPr>
              <a:t>mostly </a:t>
            </a:r>
            <a:r>
              <a:rPr lang="en">
                <a:solidFill>
                  <a:schemeClr val="dk1"/>
                </a:solidFill>
              </a:rPr>
              <a:t>the same values for [Location], [Sex], and [Education Level], we did a preliminary imputation by using the mode based on the country and indicator features… </a:t>
            </a:r>
            <a:endParaRPr>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This assumption may not hold without knowing more about the data </a:t>
            </a:r>
            <a:r>
              <a:rPr b="1" lang="en">
                <a:solidFill>
                  <a:schemeClr val="dk1"/>
                </a:solidFill>
              </a:rPr>
              <a:t>collection</a:t>
            </a:r>
            <a:r>
              <a:rPr b="1" lang="en">
                <a:solidFill>
                  <a:schemeClr val="dk1"/>
                </a:solidFill>
              </a:rPr>
              <a:t> process</a:t>
            </a:r>
            <a:r>
              <a:rPr lang="en">
                <a:solidFill>
                  <a:schemeClr val="dk1"/>
                </a:solidFill>
              </a:rPr>
              <a:t>, so we did not include this in our model</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35" name="Google Shape;135;p20"/>
          <p:cNvSpPr/>
          <p:nvPr/>
        </p:nvSpPr>
        <p:spPr>
          <a:xfrm>
            <a:off x="4704925" y="693000"/>
            <a:ext cx="438600" cy="176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870125" y="2799125"/>
            <a:ext cx="438600" cy="176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1839900" y="2799125"/>
            <a:ext cx="438600" cy="176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2663025" y="2799125"/>
            <a:ext cx="516900" cy="176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3856750" y="2799125"/>
            <a:ext cx="516900" cy="176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1191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Structuring data</a:t>
            </a:r>
            <a:endParaRPr/>
          </a:p>
        </p:txBody>
      </p:sp>
      <p:sp>
        <p:nvSpPr>
          <p:cNvPr id="145" name="Google Shape;145;p21"/>
          <p:cNvSpPr txBox="1"/>
          <p:nvPr/>
        </p:nvSpPr>
        <p:spPr>
          <a:xfrm>
            <a:off x="390725" y="501050"/>
            <a:ext cx="4372500" cy="4371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Char char="●"/>
            </a:pPr>
            <a:r>
              <a:rPr lang="en" sz="1700">
                <a:solidFill>
                  <a:schemeClr val="dk1"/>
                </a:solidFill>
              </a:rPr>
              <a:t>Tricky thing about this dataset, different rows of “value” column mean different things (</a:t>
            </a:r>
            <a:r>
              <a:rPr b="1" lang="en" sz="1700">
                <a:solidFill>
                  <a:schemeClr val="dk1"/>
                </a:solidFill>
              </a:rPr>
              <a:t>different distributions</a:t>
            </a:r>
            <a:r>
              <a:rPr lang="en" sz="1700">
                <a:solidFill>
                  <a:schemeClr val="dk1"/>
                </a:solidFill>
              </a:rPr>
              <a:t>) and have different units (</a:t>
            </a:r>
            <a:r>
              <a:rPr b="1" lang="en" sz="1700">
                <a:solidFill>
                  <a:schemeClr val="dk1"/>
                </a:solidFill>
              </a:rPr>
              <a:t>ratio vs. percentage units</a:t>
            </a:r>
            <a:r>
              <a:rPr lang="en" sz="1700">
                <a:solidFill>
                  <a:schemeClr val="dk1"/>
                </a:solidFill>
              </a:rPr>
              <a: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New structure (see image): Each country, each year (2000-2019), and c</a:t>
            </a:r>
            <a:r>
              <a:rPr lang="en" sz="1700"/>
              <a:t>onstructed 20 features with combinations of sex, type of skill, and education level  (if we had more time, use external data so </a:t>
            </a:r>
            <a:r>
              <a:rPr b="1" lang="en" sz="1700"/>
              <a:t>not to violate OLS assumption of no perfect multi-collinearity </a:t>
            </a:r>
            <a:r>
              <a:rPr lang="en" sz="1700"/>
              <a:t>which we tried to avoid by only looking at male and female instead of both sexes, etc)</a:t>
            </a:r>
            <a:endParaRPr sz="1700"/>
          </a:p>
          <a:p>
            <a:pPr indent="0" lvl="0" marL="457200" rtl="0" algn="l">
              <a:spcBef>
                <a:spcPts val="0"/>
              </a:spcBef>
              <a:spcAft>
                <a:spcPts val="0"/>
              </a:spcAft>
              <a:buNone/>
            </a:pPr>
            <a:r>
              <a:t/>
            </a:r>
            <a:endParaRPr sz="1700"/>
          </a:p>
        </p:txBody>
      </p:sp>
      <p:pic>
        <p:nvPicPr>
          <p:cNvPr id="146" name="Google Shape;146;p21"/>
          <p:cNvPicPr preferRelativeResize="0"/>
          <p:nvPr/>
        </p:nvPicPr>
        <p:blipFill>
          <a:blip r:embed="rId3">
            <a:alphaModFix/>
          </a:blip>
          <a:stretch>
            <a:fillRect/>
          </a:stretch>
        </p:blipFill>
        <p:spPr>
          <a:xfrm>
            <a:off x="5241675" y="194275"/>
            <a:ext cx="2390050" cy="4754950"/>
          </a:xfrm>
          <a:prstGeom prst="rect">
            <a:avLst/>
          </a:prstGeom>
          <a:noFill/>
          <a:ln>
            <a:noFill/>
          </a:ln>
        </p:spPr>
      </p:pic>
      <p:sp>
        <p:nvSpPr>
          <p:cNvPr id="147" name="Google Shape;147;p21"/>
          <p:cNvSpPr txBox="1"/>
          <p:nvPr/>
        </p:nvSpPr>
        <p:spPr>
          <a:xfrm>
            <a:off x="7794000" y="721475"/>
            <a:ext cx="135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+19 other features, combinations of sex, type of skill, education level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