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7" r:id="rId2"/>
    <p:sldId id="258" r:id="rId3"/>
    <p:sldId id="356" r:id="rId4"/>
    <p:sldId id="576" r:id="rId5"/>
    <p:sldId id="333" r:id="rId6"/>
    <p:sldId id="550" r:id="rId7"/>
    <p:sldId id="552"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577" r:id="rId21"/>
    <p:sldId id="611" r:id="rId22"/>
    <p:sldId id="612" r:id="rId23"/>
    <p:sldId id="330" r:id="rId24"/>
    <p:sldId id="590" r:id="rId25"/>
    <p:sldId id="61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A8"/>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4" autoAdjust="0"/>
    <p:restoredTop sz="94799" autoAdjust="0"/>
  </p:normalViewPr>
  <p:slideViewPr>
    <p:cSldViewPr snapToGrid="0">
      <p:cViewPr varScale="1">
        <p:scale>
          <a:sx n="83" d="100"/>
          <a:sy n="83" d="100"/>
        </p:scale>
        <p:origin x="69" y="405"/>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A0797-9D7D-43DE-93A0-DD44CB063F0D}" type="doc">
      <dgm:prSet loTypeId="urn:microsoft.com/office/officeart/2005/8/layout/vList2" loCatId="list" qsTypeId="urn:microsoft.com/office/officeart/2005/8/quickstyle/simple1#3" qsCatId="simple" csTypeId="urn:microsoft.com/office/officeart/2005/8/colors/colorful2" csCatId="colorful"/>
      <dgm:spPr/>
      <dgm:t>
        <a:bodyPr/>
        <a:lstStyle/>
        <a:p>
          <a:endParaRPr lang="en-US"/>
        </a:p>
      </dgm:t>
    </dgm:pt>
    <dgm:pt modelId="{F3694E4F-035C-4536-8856-DF95CA0BF377}">
      <dgm:prSet custT="1"/>
      <dgm:spPr/>
      <dgm:t>
        <a:bodyPr/>
        <a:lstStyle/>
        <a:p>
          <a:pPr algn="ctr" rtl="0"/>
          <a:r>
            <a:rPr lang="en-US" sz="3200" b="0" dirty="0">
              <a:solidFill>
                <a:schemeClr val="tx1"/>
              </a:solidFill>
            </a:rPr>
            <a:t>Pure competition</a:t>
          </a:r>
        </a:p>
      </dgm:t>
    </dgm:pt>
    <dgm:pt modelId="{8C463D59-6DAE-40B4-A945-EE141F303AD0}" type="parTrans" cxnId="{41791F01-0A4B-470B-B0E7-A2193D5554DF}">
      <dgm:prSet/>
      <dgm:spPr/>
      <dgm:t>
        <a:bodyPr/>
        <a:lstStyle/>
        <a:p>
          <a:pPr algn="ctr"/>
          <a:endParaRPr lang="en-US" sz="2000" b="0"/>
        </a:p>
      </dgm:t>
    </dgm:pt>
    <dgm:pt modelId="{B516BEF0-91FC-4BD0-990B-0DD18268A6DF}" type="sibTrans" cxnId="{41791F01-0A4B-470B-B0E7-A2193D5554DF}">
      <dgm:prSet/>
      <dgm:spPr/>
      <dgm:t>
        <a:bodyPr/>
        <a:lstStyle/>
        <a:p>
          <a:pPr algn="ctr"/>
          <a:endParaRPr lang="en-US" sz="2000" b="0"/>
        </a:p>
      </dgm:t>
    </dgm:pt>
    <dgm:pt modelId="{C0DF9960-911A-4534-A712-4CE8FD19DA70}">
      <dgm:prSet custT="1"/>
      <dgm:spPr/>
      <dgm:t>
        <a:bodyPr/>
        <a:lstStyle/>
        <a:p>
          <a:pPr algn="ctr" rtl="0"/>
          <a:r>
            <a:rPr lang="en-US" sz="3200" b="0" dirty="0">
              <a:solidFill>
                <a:schemeClr val="tx1"/>
              </a:solidFill>
            </a:rPr>
            <a:t>Monopolistic competition</a:t>
          </a:r>
        </a:p>
      </dgm:t>
    </dgm:pt>
    <dgm:pt modelId="{6926934B-47CE-4FC7-8707-E8959A56746E}" type="parTrans" cxnId="{D2EB3AC9-FA51-4F45-A04D-7B713A27FDE0}">
      <dgm:prSet/>
      <dgm:spPr/>
      <dgm:t>
        <a:bodyPr/>
        <a:lstStyle/>
        <a:p>
          <a:pPr algn="ctr"/>
          <a:endParaRPr lang="en-US" sz="2000" b="0"/>
        </a:p>
      </dgm:t>
    </dgm:pt>
    <dgm:pt modelId="{BA695A30-B3CF-4A18-85D8-4AD66B90D5A9}" type="sibTrans" cxnId="{D2EB3AC9-FA51-4F45-A04D-7B713A27FDE0}">
      <dgm:prSet/>
      <dgm:spPr/>
      <dgm:t>
        <a:bodyPr/>
        <a:lstStyle/>
        <a:p>
          <a:pPr algn="ctr"/>
          <a:endParaRPr lang="en-US" sz="2000" b="0"/>
        </a:p>
      </dgm:t>
    </dgm:pt>
    <dgm:pt modelId="{7D95305A-8051-440A-8F32-3BE464183F7C}">
      <dgm:prSet custT="1"/>
      <dgm:spPr/>
      <dgm:t>
        <a:bodyPr/>
        <a:lstStyle/>
        <a:p>
          <a:pPr algn="ctr" rtl="0"/>
          <a:r>
            <a:rPr lang="en-US" sz="3200" b="0" dirty="0">
              <a:solidFill>
                <a:schemeClr val="tx1"/>
              </a:solidFill>
            </a:rPr>
            <a:t>Oligopolistic competition</a:t>
          </a:r>
        </a:p>
      </dgm:t>
    </dgm:pt>
    <dgm:pt modelId="{7FF108EC-E92B-4EDF-BD45-29FE0BCE04B0}" type="parTrans" cxnId="{3510363E-306B-4858-93A8-C2606EC7ECBF}">
      <dgm:prSet/>
      <dgm:spPr/>
      <dgm:t>
        <a:bodyPr/>
        <a:lstStyle/>
        <a:p>
          <a:pPr algn="ctr"/>
          <a:endParaRPr lang="en-US" sz="2000" b="0"/>
        </a:p>
      </dgm:t>
    </dgm:pt>
    <dgm:pt modelId="{496C9600-4453-4ECC-BAA2-B02E950B2959}" type="sibTrans" cxnId="{3510363E-306B-4858-93A8-C2606EC7ECBF}">
      <dgm:prSet/>
      <dgm:spPr/>
      <dgm:t>
        <a:bodyPr/>
        <a:lstStyle/>
        <a:p>
          <a:pPr algn="ctr"/>
          <a:endParaRPr lang="en-US" sz="2000" b="0"/>
        </a:p>
      </dgm:t>
    </dgm:pt>
    <dgm:pt modelId="{318A5C12-4F2E-46BA-8971-2B696ABF0F96}">
      <dgm:prSet custT="1"/>
      <dgm:spPr/>
      <dgm:t>
        <a:bodyPr/>
        <a:lstStyle/>
        <a:p>
          <a:pPr algn="ctr" rtl="0"/>
          <a:r>
            <a:rPr lang="en-US" sz="3200" b="0" dirty="0">
              <a:solidFill>
                <a:schemeClr val="tx1"/>
              </a:solidFill>
            </a:rPr>
            <a:t>Pure monopoly</a:t>
          </a:r>
        </a:p>
      </dgm:t>
    </dgm:pt>
    <dgm:pt modelId="{84578431-8AE8-46E0-97A2-FD15B0A92855}" type="parTrans" cxnId="{46F10E67-B675-4522-8A31-562459208000}">
      <dgm:prSet/>
      <dgm:spPr/>
      <dgm:t>
        <a:bodyPr/>
        <a:lstStyle/>
        <a:p>
          <a:pPr algn="ctr"/>
          <a:endParaRPr lang="en-US" sz="2000" b="0"/>
        </a:p>
      </dgm:t>
    </dgm:pt>
    <dgm:pt modelId="{2918553C-644E-4DA2-A8B0-A7BDA95A7534}" type="sibTrans" cxnId="{46F10E67-B675-4522-8A31-562459208000}">
      <dgm:prSet/>
      <dgm:spPr/>
      <dgm:t>
        <a:bodyPr/>
        <a:lstStyle/>
        <a:p>
          <a:pPr algn="ctr"/>
          <a:endParaRPr lang="en-US" sz="2000" b="0"/>
        </a:p>
      </dgm:t>
    </dgm:pt>
    <dgm:pt modelId="{88DEAD23-7304-4E81-A08F-C9DF64D460D1}" type="pres">
      <dgm:prSet presAssocID="{EA9A0797-9D7D-43DE-93A0-DD44CB063F0D}" presName="linear" presStyleCnt="0">
        <dgm:presLayoutVars>
          <dgm:animLvl val="lvl"/>
          <dgm:resizeHandles val="exact"/>
        </dgm:presLayoutVars>
      </dgm:prSet>
      <dgm:spPr/>
      <dgm:t>
        <a:bodyPr/>
        <a:lstStyle/>
        <a:p>
          <a:endParaRPr lang="fr-FR"/>
        </a:p>
      </dgm:t>
    </dgm:pt>
    <dgm:pt modelId="{E82D7A3F-CA9E-49F0-9CE9-1F0A0EB0436E}" type="pres">
      <dgm:prSet presAssocID="{F3694E4F-035C-4536-8856-DF95CA0BF377}" presName="parentText" presStyleLbl="node1" presStyleIdx="0" presStyleCnt="4" custLinFactNeighborY="-22917">
        <dgm:presLayoutVars>
          <dgm:chMax val="0"/>
          <dgm:bulletEnabled val="1"/>
        </dgm:presLayoutVars>
      </dgm:prSet>
      <dgm:spPr/>
      <dgm:t>
        <a:bodyPr/>
        <a:lstStyle/>
        <a:p>
          <a:endParaRPr lang="fr-FR"/>
        </a:p>
      </dgm:t>
    </dgm:pt>
    <dgm:pt modelId="{2D7D5AA2-013C-4425-A1BC-DA44D1D016A8}" type="pres">
      <dgm:prSet presAssocID="{B516BEF0-91FC-4BD0-990B-0DD18268A6DF}" presName="spacer" presStyleCnt="0"/>
      <dgm:spPr/>
    </dgm:pt>
    <dgm:pt modelId="{092B133D-BEE3-439C-A3A0-95D08B50D0C1}" type="pres">
      <dgm:prSet presAssocID="{C0DF9960-911A-4534-A712-4CE8FD19DA70}" presName="parentText" presStyleLbl="node1" presStyleIdx="1" presStyleCnt="4">
        <dgm:presLayoutVars>
          <dgm:chMax val="0"/>
          <dgm:bulletEnabled val="1"/>
        </dgm:presLayoutVars>
      </dgm:prSet>
      <dgm:spPr/>
      <dgm:t>
        <a:bodyPr/>
        <a:lstStyle/>
        <a:p>
          <a:endParaRPr lang="fr-FR"/>
        </a:p>
      </dgm:t>
    </dgm:pt>
    <dgm:pt modelId="{4FE04406-78AB-46F7-AD1F-D0EBF9389B8A}" type="pres">
      <dgm:prSet presAssocID="{BA695A30-B3CF-4A18-85D8-4AD66B90D5A9}" presName="spacer" presStyleCnt="0"/>
      <dgm:spPr/>
    </dgm:pt>
    <dgm:pt modelId="{8CBBC105-5472-4E11-B464-BF020AAF03CD}" type="pres">
      <dgm:prSet presAssocID="{7D95305A-8051-440A-8F32-3BE464183F7C}" presName="parentText" presStyleLbl="node1" presStyleIdx="2" presStyleCnt="4">
        <dgm:presLayoutVars>
          <dgm:chMax val="0"/>
          <dgm:bulletEnabled val="1"/>
        </dgm:presLayoutVars>
      </dgm:prSet>
      <dgm:spPr/>
      <dgm:t>
        <a:bodyPr/>
        <a:lstStyle/>
        <a:p>
          <a:endParaRPr lang="fr-FR"/>
        </a:p>
      </dgm:t>
    </dgm:pt>
    <dgm:pt modelId="{BF83F708-3A94-4AA0-BDDB-14B537C08346}" type="pres">
      <dgm:prSet presAssocID="{496C9600-4453-4ECC-BAA2-B02E950B2959}" presName="spacer" presStyleCnt="0"/>
      <dgm:spPr/>
    </dgm:pt>
    <dgm:pt modelId="{2198CC07-3446-42FE-A7C6-62259D8CE85C}" type="pres">
      <dgm:prSet presAssocID="{318A5C12-4F2E-46BA-8971-2B696ABF0F96}" presName="parentText" presStyleLbl="node1" presStyleIdx="3" presStyleCnt="4">
        <dgm:presLayoutVars>
          <dgm:chMax val="0"/>
          <dgm:bulletEnabled val="1"/>
        </dgm:presLayoutVars>
      </dgm:prSet>
      <dgm:spPr/>
      <dgm:t>
        <a:bodyPr/>
        <a:lstStyle/>
        <a:p>
          <a:endParaRPr lang="fr-FR"/>
        </a:p>
      </dgm:t>
    </dgm:pt>
  </dgm:ptLst>
  <dgm:cxnLst>
    <dgm:cxn modelId="{808FEAC3-5BDC-144E-A4B0-D2264A139AE7}" type="presOf" srcId="{EA9A0797-9D7D-43DE-93A0-DD44CB063F0D}" destId="{88DEAD23-7304-4E81-A08F-C9DF64D460D1}" srcOrd="0" destOrd="0" presId="urn:microsoft.com/office/officeart/2005/8/layout/vList2"/>
    <dgm:cxn modelId="{46F10E67-B675-4522-8A31-562459208000}" srcId="{EA9A0797-9D7D-43DE-93A0-DD44CB063F0D}" destId="{318A5C12-4F2E-46BA-8971-2B696ABF0F96}" srcOrd="3" destOrd="0" parTransId="{84578431-8AE8-46E0-97A2-FD15B0A92855}" sibTransId="{2918553C-644E-4DA2-A8B0-A7BDA95A7534}"/>
    <dgm:cxn modelId="{1A00376E-DA08-AE40-9215-F32B8C719DE5}" type="presOf" srcId="{7D95305A-8051-440A-8F32-3BE464183F7C}" destId="{8CBBC105-5472-4E11-B464-BF020AAF03CD}" srcOrd="0" destOrd="0" presId="urn:microsoft.com/office/officeart/2005/8/layout/vList2"/>
    <dgm:cxn modelId="{B7086F74-DA8C-2747-BEAA-0B758F8F02B4}" type="presOf" srcId="{318A5C12-4F2E-46BA-8971-2B696ABF0F96}" destId="{2198CC07-3446-42FE-A7C6-62259D8CE85C}" srcOrd="0" destOrd="0" presId="urn:microsoft.com/office/officeart/2005/8/layout/vList2"/>
    <dgm:cxn modelId="{F5CE380C-34F9-414F-A16C-A962568C49A2}" type="presOf" srcId="{F3694E4F-035C-4536-8856-DF95CA0BF377}" destId="{E82D7A3F-CA9E-49F0-9CE9-1F0A0EB0436E}" srcOrd="0" destOrd="0" presId="urn:microsoft.com/office/officeart/2005/8/layout/vList2"/>
    <dgm:cxn modelId="{3510363E-306B-4858-93A8-C2606EC7ECBF}" srcId="{EA9A0797-9D7D-43DE-93A0-DD44CB063F0D}" destId="{7D95305A-8051-440A-8F32-3BE464183F7C}" srcOrd="2" destOrd="0" parTransId="{7FF108EC-E92B-4EDF-BD45-29FE0BCE04B0}" sibTransId="{496C9600-4453-4ECC-BAA2-B02E950B2959}"/>
    <dgm:cxn modelId="{5CBD40B0-DC49-8444-BD9A-02A0A5F79B67}" type="presOf" srcId="{C0DF9960-911A-4534-A712-4CE8FD19DA70}" destId="{092B133D-BEE3-439C-A3A0-95D08B50D0C1}" srcOrd="0" destOrd="0" presId="urn:microsoft.com/office/officeart/2005/8/layout/vList2"/>
    <dgm:cxn modelId="{41791F01-0A4B-470B-B0E7-A2193D5554DF}" srcId="{EA9A0797-9D7D-43DE-93A0-DD44CB063F0D}" destId="{F3694E4F-035C-4536-8856-DF95CA0BF377}" srcOrd="0" destOrd="0" parTransId="{8C463D59-6DAE-40B4-A945-EE141F303AD0}" sibTransId="{B516BEF0-91FC-4BD0-990B-0DD18268A6DF}"/>
    <dgm:cxn modelId="{D2EB3AC9-FA51-4F45-A04D-7B713A27FDE0}" srcId="{EA9A0797-9D7D-43DE-93A0-DD44CB063F0D}" destId="{C0DF9960-911A-4534-A712-4CE8FD19DA70}" srcOrd="1" destOrd="0" parTransId="{6926934B-47CE-4FC7-8707-E8959A56746E}" sibTransId="{BA695A30-B3CF-4A18-85D8-4AD66B90D5A9}"/>
    <dgm:cxn modelId="{5B87FE59-8542-C544-81AC-001046799859}" type="presParOf" srcId="{88DEAD23-7304-4E81-A08F-C9DF64D460D1}" destId="{E82D7A3F-CA9E-49F0-9CE9-1F0A0EB0436E}" srcOrd="0" destOrd="0" presId="urn:microsoft.com/office/officeart/2005/8/layout/vList2"/>
    <dgm:cxn modelId="{CFBEB553-E705-CB41-878C-C89D3F6109E8}" type="presParOf" srcId="{88DEAD23-7304-4E81-A08F-C9DF64D460D1}" destId="{2D7D5AA2-013C-4425-A1BC-DA44D1D016A8}" srcOrd="1" destOrd="0" presId="urn:microsoft.com/office/officeart/2005/8/layout/vList2"/>
    <dgm:cxn modelId="{EC3475DB-CE1B-9B4A-942B-1F2313162622}" type="presParOf" srcId="{88DEAD23-7304-4E81-A08F-C9DF64D460D1}" destId="{092B133D-BEE3-439C-A3A0-95D08B50D0C1}" srcOrd="2" destOrd="0" presId="urn:microsoft.com/office/officeart/2005/8/layout/vList2"/>
    <dgm:cxn modelId="{B9D4E00B-9599-5A4F-AE01-9DC8E8677910}" type="presParOf" srcId="{88DEAD23-7304-4E81-A08F-C9DF64D460D1}" destId="{4FE04406-78AB-46F7-AD1F-D0EBF9389B8A}" srcOrd="3" destOrd="0" presId="urn:microsoft.com/office/officeart/2005/8/layout/vList2"/>
    <dgm:cxn modelId="{D4338BA9-046C-F54E-9C76-99E7E0E4F77B}" type="presParOf" srcId="{88DEAD23-7304-4E81-A08F-C9DF64D460D1}" destId="{8CBBC105-5472-4E11-B464-BF020AAF03CD}" srcOrd="4" destOrd="0" presId="urn:microsoft.com/office/officeart/2005/8/layout/vList2"/>
    <dgm:cxn modelId="{887A70B3-6B6B-8144-AEB3-CEAADED2786A}" type="presParOf" srcId="{88DEAD23-7304-4E81-A08F-C9DF64D460D1}" destId="{BF83F708-3A94-4AA0-BDDB-14B537C08346}" srcOrd="5" destOrd="0" presId="urn:microsoft.com/office/officeart/2005/8/layout/vList2"/>
    <dgm:cxn modelId="{88DE6538-B746-6841-A8CC-F84F0A2756E2}" type="presParOf" srcId="{88DEAD23-7304-4E81-A08F-C9DF64D460D1}" destId="{2198CC07-3446-42FE-A7C6-62259D8CE85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B583E-4049-4E39-8D87-DE827D79D462}" type="doc">
      <dgm:prSet loTypeId="urn:microsoft.com/office/officeart/2005/8/layout/vList2" loCatId="list" qsTypeId="urn:microsoft.com/office/officeart/2005/8/quickstyle/simple1#4" qsCatId="simple" csTypeId="urn:microsoft.com/office/officeart/2005/8/colors/colorful2" csCatId="colorful" phldr="1"/>
      <dgm:spPr/>
      <dgm:t>
        <a:bodyPr/>
        <a:lstStyle/>
        <a:p>
          <a:endParaRPr lang="en-US"/>
        </a:p>
      </dgm:t>
    </dgm:pt>
    <dgm:pt modelId="{6BCBE455-5E3F-4E94-9848-B36E8991B90C}">
      <dgm:prSet/>
      <dgm:spPr/>
      <dgm:t>
        <a:bodyPr/>
        <a:lstStyle/>
        <a:p>
          <a:pPr algn="ctr" rtl="0"/>
          <a:r>
            <a:rPr lang="en-US" b="1" dirty="0"/>
            <a:t>Economic conditions</a:t>
          </a:r>
        </a:p>
      </dgm:t>
    </dgm:pt>
    <dgm:pt modelId="{01B7E6CE-C2A7-443C-8E83-B2D2ADE2164E}" type="parTrans" cxnId="{0BCD0BD2-688B-4592-AFB4-64E4C188384F}">
      <dgm:prSet/>
      <dgm:spPr/>
      <dgm:t>
        <a:bodyPr/>
        <a:lstStyle/>
        <a:p>
          <a:pPr algn="ctr"/>
          <a:endParaRPr lang="en-US" b="1">
            <a:solidFill>
              <a:schemeClr val="tx1"/>
            </a:solidFill>
          </a:endParaRPr>
        </a:p>
      </dgm:t>
    </dgm:pt>
    <dgm:pt modelId="{AEBF687F-C21C-481C-A57E-BD1A5A9E5EC2}" type="sibTrans" cxnId="{0BCD0BD2-688B-4592-AFB4-64E4C188384F}">
      <dgm:prSet/>
      <dgm:spPr/>
      <dgm:t>
        <a:bodyPr/>
        <a:lstStyle/>
        <a:p>
          <a:pPr algn="ctr"/>
          <a:endParaRPr lang="en-US" b="1">
            <a:solidFill>
              <a:schemeClr val="tx1"/>
            </a:solidFill>
          </a:endParaRPr>
        </a:p>
      </dgm:t>
    </dgm:pt>
    <dgm:pt modelId="{06370EE4-B050-4D26-A41B-9E5487562849}">
      <dgm:prSet/>
      <dgm:spPr/>
      <dgm:t>
        <a:bodyPr/>
        <a:lstStyle/>
        <a:p>
          <a:pPr algn="ctr" rtl="0"/>
          <a:r>
            <a:rPr lang="en-US" b="1"/>
            <a:t>Reseller’s response to price </a:t>
          </a:r>
          <a:endParaRPr lang="en-US" b="1" dirty="0"/>
        </a:p>
      </dgm:t>
    </dgm:pt>
    <dgm:pt modelId="{9A76CA53-D2C2-472F-8A79-E5A8F4EAFD8C}" type="parTrans" cxnId="{20EE869A-A52F-4105-AA41-768D83CB2BF1}">
      <dgm:prSet/>
      <dgm:spPr/>
      <dgm:t>
        <a:bodyPr/>
        <a:lstStyle/>
        <a:p>
          <a:pPr algn="ctr"/>
          <a:endParaRPr lang="en-US" b="1">
            <a:solidFill>
              <a:schemeClr val="tx1"/>
            </a:solidFill>
          </a:endParaRPr>
        </a:p>
      </dgm:t>
    </dgm:pt>
    <dgm:pt modelId="{F2B15A05-770C-4F37-AB8C-BD319503960E}" type="sibTrans" cxnId="{20EE869A-A52F-4105-AA41-768D83CB2BF1}">
      <dgm:prSet/>
      <dgm:spPr/>
      <dgm:t>
        <a:bodyPr/>
        <a:lstStyle/>
        <a:p>
          <a:pPr algn="ctr"/>
          <a:endParaRPr lang="en-US" b="1">
            <a:solidFill>
              <a:schemeClr val="tx1"/>
            </a:solidFill>
          </a:endParaRPr>
        </a:p>
      </dgm:t>
    </dgm:pt>
    <dgm:pt modelId="{F7AE4D41-4566-4C08-90E5-7D443A000EDE}">
      <dgm:prSet/>
      <dgm:spPr/>
      <dgm:t>
        <a:bodyPr/>
        <a:lstStyle/>
        <a:p>
          <a:pPr algn="ctr" rtl="0"/>
          <a:r>
            <a:rPr lang="en-US" b="1"/>
            <a:t>Government</a:t>
          </a:r>
          <a:endParaRPr lang="en-US" b="1" dirty="0"/>
        </a:p>
      </dgm:t>
    </dgm:pt>
    <dgm:pt modelId="{931B48E7-3313-418D-9479-A5E2ACE761CF}" type="parTrans" cxnId="{0A4E619B-5F1C-421A-8F78-5F016A5DF7CD}">
      <dgm:prSet/>
      <dgm:spPr/>
      <dgm:t>
        <a:bodyPr/>
        <a:lstStyle/>
        <a:p>
          <a:pPr algn="ctr"/>
          <a:endParaRPr lang="en-US" b="1">
            <a:solidFill>
              <a:schemeClr val="tx1"/>
            </a:solidFill>
          </a:endParaRPr>
        </a:p>
      </dgm:t>
    </dgm:pt>
    <dgm:pt modelId="{26006C79-363A-45A1-AC6D-E2A9BD867367}" type="sibTrans" cxnId="{0A4E619B-5F1C-421A-8F78-5F016A5DF7CD}">
      <dgm:prSet/>
      <dgm:spPr/>
      <dgm:t>
        <a:bodyPr/>
        <a:lstStyle/>
        <a:p>
          <a:pPr algn="ctr"/>
          <a:endParaRPr lang="en-US" b="1">
            <a:solidFill>
              <a:schemeClr val="tx1"/>
            </a:solidFill>
          </a:endParaRPr>
        </a:p>
      </dgm:t>
    </dgm:pt>
    <dgm:pt modelId="{07A2D0EE-79D4-4229-B1FB-7DDE9FCC33FC}">
      <dgm:prSet/>
      <dgm:spPr/>
      <dgm:t>
        <a:bodyPr/>
        <a:lstStyle/>
        <a:p>
          <a:pPr algn="ctr" rtl="0"/>
          <a:r>
            <a:rPr lang="en-US" b="1"/>
            <a:t>Social concerns</a:t>
          </a:r>
          <a:endParaRPr lang="en-US" b="1" dirty="0"/>
        </a:p>
      </dgm:t>
    </dgm:pt>
    <dgm:pt modelId="{1EDE051D-1A6A-4E9C-AD4F-E61B4921E6EB}" type="parTrans" cxnId="{EED8903D-193F-4B27-8DB2-420B44C6573F}">
      <dgm:prSet/>
      <dgm:spPr/>
      <dgm:t>
        <a:bodyPr/>
        <a:lstStyle/>
        <a:p>
          <a:pPr algn="ctr"/>
          <a:endParaRPr lang="en-US" b="1">
            <a:solidFill>
              <a:schemeClr val="tx1"/>
            </a:solidFill>
          </a:endParaRPr>
        </a:p>
      </dgm:t>
    </dgm:pt>
    <dgm:pt modelId="{CAC621F2-3EC2-4A8E-945B-436DD11279F0}" type="sibTrans" cxnId="{EED8903D-193F-4B27-8DB2-420B44C6573F}">
      <dgm:prSet/>
      <dgm:spPr/>
      <dgm:t>
        <a:bodyPr/>
        <a:lstStyle/>
        <a:p>
          <a:pPr algn="ctr"/>
          <a:endParaRPr lang="en-US" b="1">
            <a:solidFill>
              <a:schemeClr val="tx1"/>
            </a:solidFill>
          </a:endParaRPr>
        </a:p>
      </dgm:t>
    </dgm:pt>
    <dgm:pt modelId="{34AEE5F2-F88A-4CB9-A940-DC0E9061BAF2}" type="pres">
      <dgm:prSet presAssocID="{CC2B583E-4049-4E39-8D87-DE827D79D462}" presName="linear" presStyleCnt="0">
        <dgm:presLayoutVars>
          <dgm:animLvl val="lvl"/>
          <dgm:resizeHandles val="exact"/>
        </dgm:presLayoutVars>
      </dgm:prSet>
      <dgm:spPr/>
      <dgm:t>
        <a:bodyPr/>
        <a:lstStyle/>
        <a:p>
          <a:endParaRPr lang="fr-FR"/>
        </a:p>
      </dgm:t>
    </dgm:pt>
    <dgm:pt modelId="{D0DF0E17-994A-4EF7-A66E-168508F7951A}" type="pres">
      <dgm:prSet presAssocID="{6BCBE455-5E3F-4E94-9848-B36E8991B90C}" presName="parentText" presStyleLbl="node1" presStyleIdx="0" presStyleCnt="4" custScaleY="106504" custLinFactNeighborY="74">
        <dgm:presLayoutVars>
          <dgm:chMax val="0"/>
          <dgm:bulletEnabled val="1"/>
        </dgm:presLayoutVars>
      </dgm:prSet>
      <dgm:spPr/>
      <dgm:t>
        <a:bodyPr/>
        <a:lstStyle/>
        <a:p>
          <a:endParaRPr lang="fr-FR"/>
        </a:p>
      </dgm:t>
    </dgm:pt>
    <dgm:pt modelId="{8D2F1E7E-0778-4216-8DD2-1FF71FEFFA7C}" type="pres">
      <dgm:prSet presAssocID="{AEBF687F-C21C-481C-A57E-BD1A5A9E5EC2}" presName="spacer" presStyleCnt="0"/>
      <dgm:spPr/>
    </dgm:pt>
    <dgm:pt modelId="{68AA413F-2B37-420F-8F40-756323B9C122}" type="pres">
      <dgm:prSet presAssocID="{06370EE4-B050-4D26-A41B-9E5487562849}" presName="parentText" presStyleLbl="node1" presStyleIdx="1" presStyleCnt="4">
        <dgm:presLayoutVars>
          <dgm:chMax val="0"/>
          <dgm:bulletEnabled val="1"/>
        </dgm:presLayoutVars>
      </dgm:prSet>
      <dgm:spPr/>
      <dgm:t>
        <a:bodyPr/>
        <a:lstStyle/>
        <a:p>
          <a:endParaRPr lang="fr-FR"/>
        </a:p>
      </dgm:t>
    </dgm:pt>
    <dgm:pt modelId="{F2F72205-7A17-4B75-86D8-258720AB3000}" type="pres">
      <dgm:prSet presAssocID="{F2B15A05-770C-4F37-AB8C-BD319503960E}" presName="spacer" presStyleCnt="0"/>
      <dgm:spPr/>
    </dgm:pt>
    <dgm:pt modelId="{3B80254D-A270-4773-BB96-E978AF6796E4}" type="pres">
      <dgm:prSet presAssocID="{F7AE4D41-4566-4C08-90E5-7D443A000EDE}" presName="parentText" presStyleLbl="node1" presStyleIdx="2" presStyleCnt="4">
        <dgm:presLayoutVars>
          <dgm:chMax val="0"/>
          <dgm:bulletEnabled val="1"/>
        </dgm:presLayoutVars>
      </dgm:prSet>
      <dgm:spPr/>
      <dgm:t>
        <a:bodyPr/>
        <a:lstStyle/>
        <a:p>
          <a:endParaRPr lang="fr-FR"/>
        </a:p>
      </dgm:t>
    </dgm:pt>
    <dgm:pt modelId="{C56552D5-7675-4E13-B91D-E9C17557E252}" type="pres">
      <dgm:prSet presAssocID="{26006C79-363A-45A1-AC6D-E2A9BD867367}" presName="spacer" presStyleCnt="0"/>
      <dgm:spPr/>
    </dgm:pt>
    <dgm:pt modelId="{FE136E24-E207-4A51-8012-91A3F16D639F}" type="pres">
      <dgm:prSet presAssocID="{07A2D0EE-79D4-4229-B1FB-7DDE9FCC33FC}" presName="parentText" presStyleLbl="node1" presStyleIdx="3" presStyleCnt="4">
        <dgm:presLayoutVars>
          <dgm:chMax val="0"/>
          <dgm:bulletEnabled val="1"/>
        </dgm:presLayoutVars>
      </dgm:prSet>
      <dgm:spPr/>
      <dgm:t>
        <a:bodyPr/>
        <a:lstStyle/>
        <a:p>
          <a:endParaRPr lang="fr-FR"/>
        </a:p>
      </dgm:t>
    </dgm:pt>
  </dgm:ptLst>
  <dgm:cxnLst>
    <dgm:cxn modelId="{0BCD0BD2-688B-4592-AFB4-64E4C188384F}" srcId="{CC2B583E-4049-4E39-8D87-DE827D79D462}" destId="{6BCBE455-5E3F-4E94-9848-B36E8991B90C}" srcOrd="0" destOrd="0" parTransId="{01B7E6CE-C2A7-443C-8E83-B2D2ADE2164E}" sibTransId="{AEBF687F-C21C-481C-A57E-BD1A5A9E5EC2}"/>
    <dgm:cxn modelId="{0A4E619B-5F1C-421A-8F78-5F016A5DF7CD}" srcId="{CC2B583E-4049-4E39-8D87-DE827D79D462}" destId="{F7AE4D41-4566-4C08-90E5-7D443A000EDE}" srcOrd="2" destOrd="0" parTransId="{931B48E7-3313-418D-9479-A5E2ACE761CF}" sibTransId="{26006C79-363A-45A1-AC6D-E2A9BD867367}"/>
    <dgm:cxn modelId="{20EE869A-A52F-4105-AA41-768D83CB2BF1}" srcId="{CC2B583E-4049-4E39-8D87-DE827D79D462}" destId="{06370EE4-B050-4D26-A41B-9E5487562849}" srcOrd="1" destOrd="0" parTransId="{9A76CA53-D2C2-472F-8A79-E5A8F4EAFD8C}" sibTransId="{F2B15A05-770C-4F37-AB8C-BD319503960E}"/>
    <dgm:cxn modelId="{EED8903D-193F-4B27-8DB2-420B44C6573F}" srcId="{CC2B583E-4049-4E39-8D87-DE827D79D462}" destId="{07A2D0EE-79D4-4229-B1FB-7DDE9FCC33FC}" srcOrd="3" destOrd="0" parTransId="{1EDE051D-1A6A-4E9C-AD4F-E61B4921E6EB}" sibTransId="{CAC621F2-3EC2-4A8E-945B-436DD11279F0}"/>
    <dgm:cxn modelId="{702CD1B0-C4EC-A14C-A716-2FC16CE6E640}" type="presOf" srcId="{F7AE4D41-4566-4C08-90E5-7D443A000EDE}" destId="{3B80254D-A270-4773-BB96-E978AF6796E4}" srcOrd="0" destOrd="0" presId="urn:microsoft.com/office/officeart/2005/8/layout/vList2"/>
    <dgm:cxn modelId="{E8867378-E335-B84D-B524-8A4B72C4AE45}" type="presOf" srcId="{07A2D0EE-79D4-4229-B1FB-7DDE9FCC33FC}" destId="{FE136E24-E207-4A51-8012-91A3F16D639F}" srcOrd="0" destOrd="0" presId="urn:microsoft.com/office/officeart/2005/8/layout/vList2"/>
    <dgm:cxn modelId="{2F2BFB89-2645-084E-9BD5-26BF9804C6B4}" type="presOf" srcId="{CC2B583E-4049-4E39-8D87-DE827D79D462}" destId="{34AEE5F2-F88A-4CB9-A940-DC0E9061BAF2}" srcOrd="0" destOrd="0" presId="urn:microsoft.com/office/officeart/2005/8/layout/vList2"/>
    <dgm:cxn modelId="{AE986F0B-0392-8948-AA87-F51476A6EF8F}" type="presOf" srcId="{06370EE4-B050-4D26-A41B-9E5487562849}" destId="{68AA413F-2B37-420F-8F40-756323B9C122}" srcOrd="0" destOrd="0" presId="urn:microsoft.com/office/officeart/2005/8/layout/vList2"/>
    <dgm:cxn modelId="{1F4EFFE3-A3CC-CB48-8F1D-4EBAC9177020}" type="presOf" srcId="{6BCBE455-5E3F-4E94-9848-B36E8991B90C}" destId="{D0DF0E17-994A-4EF7-A66E-168508F7951A}" srcOrd="0" destOrd="0" presId="urn:microsoft.com/office/officeart/2005/8/layout/vList2"/>
    <dgm:cxn modelId="{050BA21F-1217-6248-B127-54F878C15624}" type="presParOf" srcId="{34AEE5F2-F88A-4CB9-A940-DC0E9061BAF2}" destId="{D0DF0E17-994A-4EF7-A66E-168508F7951A}" srcOrd="0" destOrd="0" presId="urn:microsoft.com/office/officeart/2005/8/layout/vList2"/>
    <dgm:cxn modelId="{95573CDB-776F-EE44-889B-480F128AE187}" type="presParOf" srcId="{34AEE5F2-F88A-4CB9-A940-DC0E9061BAF2}" destId="{8D2F1E7E-0778-4216-8DD2-1FF71FEFFA7C}" srcOrd="1" destOrd="0" presId="urn:microsoft.com/office/officeart/2005/8/layout/vList2"/>
    <dgm:cxn modelId="{398FE16A-26D5-F64D-88ED-0FBB0FC2100D}" type="presParOf" srcId="{34AEE5F2-F88A-4CB9-A940-DC0E9061BAF2}" destId="{68AA413F-2B37-420F-8F40-756323B9C122}" srcOrd="2" destOrd="0" presId="urn:microsoft.com/office/officeart/2005/8/layout/vList2"/>
    <dgm:cxn modelId="{719263B9-B723-454E-8F42-A3D73FF91D32}" type="presParOf" srcId="{34AEE5F2-F88A-4CB9-A940-DC0E9061BAF2}" destId="{F2F72205-7A17-4B75-86D8-258720AB3000}" srcOrd="3" destOrd="0" presId="urn:microsoft.com/office/officeart/2005/8/layout/vList2"/>
    <dgm:cxn modelId="{12074166-4A4A-C544-9973-7B53316FF048}" type="presParOf" srcId="{34AEE5F2-F88A-4CB9-A940-DC0E9061BAF2}" destId="{3B80254D-A270-4773-BB96-E978AF6796E4}" srcOrd="4" destOrd="0" presId="urn:microsoft.com/office/officeart/2005/8/layout/vList2"/>
    <dgm:cxn modelId="{B8444C40-63E7-F640-95A7-5D0469CB1C4C}" type="presParOf" srcId="{34AEE5F2-F88A-4CB9-A940-DC0E9061BAF2}" destId="{C56552D5-7675-4E13-B91D-E9C17557E252}" srcOrd="5" destOrd="0" presId="urn:microsoft.com/office/officeart/2005/8/layout/vList2"/>
    <dgm:cxn modelId="{6629AB8A-3D71-BB43-9569-2F2CDFDAC0A9}" type="presParOf" srcId="{34AEE5F2-F88A-4CB9-A940-DC0E9061BAF2}" destId="{FE136E24-E207-4A51-8012-91A3F16D639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D7A3F-CA9E-49F0-9CE9-1F0A0EB0436E}">
      <dsp:nvSpPr>
        <dsp:cNvPr id="0" name=""/>
        <dsp:cNvSpPr/>
      </dsp:nvSpPr>
      <dsp:spPr>
        <a:xfrm>
          <a:off x="0" y="0"/>
          <a:ext cx="4803051" cy="6643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Pure competition</a:t>
          </a:r>
        </a:p>
      </dsp:txBody>
      <dsp:txXfrm>
        <a:off x="32433" y="32433"/>
        <a:ext cx="4738185" cy="599531"/>
      </dsp:txXfrm>
    </dsp:sp>
    <dsp:sp modelId="{092B133D-BEE3-439C-A3A0-95D08B50D0C1}">
      <dsp:nvSpPr>
        <dsp:cNvPr id="0" name=""/>
        <dsp:cNvSpPr/>
      </dsp:nvSpPr>
      <dsp:spPr>
        <a:xfrm>
          <a:off x="0" y="677650"/>
          <a:ext cx="4803051" cy="664397"/>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Monopolistic competition</a:t>
          </a:r>
        </a:p>
      </dsp:txBody>
      <dsp:txXfrm>
        <a:off x="32433" y="710083"/>
        <a:ext cx="4738185" cy="599531"/>
      </dsp:txXfrm>
    </dsp:sp>
    <dsp:sp modelId="{8CBBC105-5472-4E11-B464-BF020AAF03CD}">
      <dsp:nvSpPr>
        <dsp:cNvPr id="0" name=""/>
        <dsp:cNvSpPr/>
      </dsp:nvSpPr>
      <dsp:spPr>
        <a:xfrm>
          <a:off x="0" y="1355028"/>
          <a:ext cx="4803051" cy="664397"/>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Oligopolistic competition</a:t>
          </a:r>
        </a:p>
      </dsp:txBody>
      <dsp:txXfrm>
        <a:off x="32433" y="1387461"/>
        <a:ext cx="4738185" cy="599531"/>
      </dsp:txXfrm>
    </dsp:sp>
    <dsp:sp modelId="{2198CC07-3446-42FE-A7C6-62259D8CE85C}">
      <dsp:nvSpPr>
        <dsp:cNvPr id="0" name=""/>
        <dsp:cNvSpPr/>
      </dsp:nvSpPr>
      <dsp:spPr>
        <a:xfrm>
          <a:off x="0" y="2032405"/>
          <a:ext cx="4803051" cy="66439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Pure monopoly</a:t>
          </a:r>
        </a:p>
      </dsp:txBody>
      <dsp:txXfrm>
        <a:off x="32433" y="2064838"/>
        <a:ext cx="4738185" cy="599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F0E17-994A-4EF7-A66E-168508F7951A}">
      <dsp:nvSpPr>
        <dsp:cNvPr id="0" name=""/>
        <dsp:cNvSpPr/>
      </dsp:nvSpPr>
      <dsp:spPr>
        <a:xfrm>
          <a:off x="0" y="337694"/>
          <a:ext cx="4990657" cy="6728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a:t>Economic conditions</a:t>
          </a:r>
        </a:p>
      </dsp:txBody>
      <dsp:txXfrm>
        <a:off x="32848" y="370542"/>
        <a:ext cx="4924961" cy="607196"/>
      </dsp:txXfrm>
    </dsp:sp>
    <dsp:sp modelId="{68AA413F-2B37-420F-8F40-756323B9C122}">
      <dsp:nvSpPr>
        <dsp:cNvPr id="0" name=""/>
        <dsp:cNvSpPr/>
      </dsp:nvSpPr>
      <dsp:spPr>
        <a:xfrm>
          <a:off x="0" y="1088289"/>
          <a:ext cx="4990657" cy="6318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a:t>Reseller’s response to price </a:t>
          </a:r>
          <a:endParaRPr lang="en-US" sz="2700" b="1" kern="1200" dirty="0"/>
        </a:p>
      </dsp:txBody>
      <dsp:txXfrm>
        <a:off x="30842" y="1119131"/>
        <a:ext cx="4928973" cy="570116"/>
      </dsp:txXfrm>
    </dsp:sp>
    <dsp:sp modelId="{3B80254D-A270-4773-BB96-E978AF6796E4}">
      <dsp:nvSpPr>
        <dsp:cNvPr id="0" name=""/>
        <dsp:cNvSpPr/>
      </dsp:nvSpPr>
      <dsp:spPr>
        <a:xfrm>
          <a:off x="0" y="1797849"/>
          <a:ext cx="4990657" cy="6318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a:t>Government</a:t>
          </a:r>
          <a:endParaRPr lang="en-US" sz="2700" b="1" kern="1200" dirty="0"/>
        </a:p>
      </dsp:txBody>
      <dsp:txXfrm>
        <a:off x="30842" y="1828691"/>
        <a:ext cx="4928973" cy="570116"/>
      </dsp:txXfrm>
    </dsp:sp>
    <dsp:sp modelId="{FE136E24-E207-4A51-8012-91A3F16D639F}">
      <dsp:nvSpPr>
        <dsp:cNvPr id="0" name=""/>
        <dsp:cNvSpPr/>
      </dsp:nvSpPr>
      <dsp:spPr>
        <a:xfrm>
          <a:off x="0" y="2507409"/>
          <a:ext cx="4990657" cy="631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a:t>Social concerns</a:t>
          </a:r>
          <a:endParaRPr lang="en-US" sz="2700" b="1" kern="1200" dirty="0"/>
        </a:p>
      </dsp:txBody>
      <dsp:txXfrm>
        <a:off x="30842" y="2538251"/>
        <a:ext cx="4928973"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2/25/2020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Good-value pricing: ALDI  keeps costs low so that it can offer customers “impressively high quality at impossibly low prices” every day.</a:t>
            </a:r>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Department stores such as Sears and Macy’s practice high-low pricing by having frequent sale days, early-bird savings, and bonus earnings for store credit-card holders.</a:t>
            </a:r>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Value-based pricing doesn’t mean simply charging what customers want to pay or setting low prices to meet competition. Instead, many companies adopt </a:t>
            </a:r>
            <a:r>
              <a:rPr lang="en-US" altLang="en-US" b="1" dirty="0"/>
              <a:t>value-added pricing</a:t>
            </a:r>
            <a:r>
              <a:rPr lang="en-US" altLang="en-US" dirty="0"/>
              <a:t> strategies</a:t>
            </a:r>
            <a:r>
              <a:rPr lang="en-US" altLang="en-US" baseline="0" dirty="0"/>
              <a:t> r</a:t>
            </a:r>
            <a:r>
              <a:rPr lang="en-US" altLang="en-US" dirty="0"/>
              <a:t>ather than cut prices to match competitors. </a:t>
            </a:r>
          </a:p>
          <a:p>
            <a:endParaRPr lang="en-US" altLang="en-US" dirty="0"/>
          </a:p>
          <a:p>
            <a:r>
              <a:rPr lang="en-US" altLang="en-US" dirty="0"/>
              <a:t>For example, even as frugal consumer spending habits linger, some movie theater chains are </a:t>
            </a:r>
            <a:r>
              <a:rPr lang="en-US" altLang="en-US" i="1" dirty="0"/>
              <a:t>adding</a:t>
            </a:r>
            <a:r>
              <a:rPr lang="en-US" altLang="en-US" dirty="0"/>
              <a:t> amenities and charging </a:t>
            </a:r>
            <a:r>
              <a:rPr lang="en-US" altLang="en-US" i="1" dirty="0"/>
              <a:t>more</a:t>
            </a:r>
            <a:r>
              <a:rPr lang="en-US" altLang="en-US" dirty="0"/>
              <a:t> rather than cutting services to maintain lower admission prices.</a:t>
            </a:r>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Whereas customer-value perceptions set the price ceiling, costs set the floor for the price that the company can charge. </a:t>
            </a:r>
          </a:p>
          <a:p>
            <a:endParaRPr lang="en-US" altLang="en-US" dirty="0"/>
          </a:p>
          <a:p>
            <a:r>
              <a:rPr lang="en-US" altLang="en-US" dirty="0"/>
              <a:t>Some companies, such as </a:t>
            </a:r>
            <a:r>
              <a:rPr lang="en-US" altLang="en-US" dirty="0" err="1"/>
              <a:t>Walmart</a:t>
            </a:r>
            <a:r>
              <a:rPr lang="en-US" altLang="en-US" dirty="0"/>
              <a:t> or Southwest Airlines, work to become the </a:t>
            </a:r>
            <a:r>
              <a:rPr lang="en-US" altLang="en-US" i="1" dirty="0"/>
              <a:t>low-cost</a:t>
            </a:r>
            <a:r>
              <a:rPr lang="en-US" altLang="en-US" dirty="0"/>
              <a:t> </a:t>
            </a:r>
            <a:r>
              <a:rPr lang="en-US" altLang="en-US" i="1" dirty="0"/>
              <a:t>producers</a:t>
            </a:r>
            <a:r>
              <a:rPr lang="en-US" altLang="en-US" dirty="0"/>
              <a:t> in their industries. Companies with lower costs can set lower prices that result in smaller margins but greater sales and profits. However, other companies—such as Apple, BMW, and Steinway—intentionally pay higher costs so that they can add value and claim higher prices and margins. </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Fixed costs</a:t>
            </a:r>
            <a:r>
              <a:rPr lang="en-US" altLang="en-US" dirty="0"/>
              <a:t> (also known as </a:t>
            </a:r>
            <a:r>
              <a:rPr lang="en-US" altLang="en-US" b="1" dirty="0"/>
              <a:t>overhead</a:t>
            </a:r>
            <a:r>
              <a:rPr lang="en-US" altLang="en-US" dirty="0"/>
              <a:t>) are costs that do not vary with production or sales level. </a:t>
            </a:r>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Variable costs</a:t>
            </a:r>
            <a:r>
              <a:rPr lang="en-US" altLang="en-US" dirty="0"/>
              <a:t> vary directly with the level of production. Each PC produced by HP involves a cost of computer chips, wires, plastic, packaging, and other inputs. Although these costs tend to be the same for each unit produced, they are called variable costs because the total varies directly with the number of units produced. </a:t>
            </a:r>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Management wants to charge a price that will at least cover the total production costs at a given level of production.</a:t>
            </a:r>
          </a:p>
          <a:p>
            <a:endParaRPr lang="en-US" altLang="en-US" dirty="0"/>
          </a:p>
          <a:p>
            <a:r>
              <a:rPr lang="en-US" altLang="en-US" dirty="0"/>
              <a:t>The company must watch its costs carefully. If it costs the company more than its competitors to produce and sell a similar product, the company will need to charge a higher price or make less profit, putting it at a competitive disadvantage.</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It is best to use an example like the Texas Instruments (TI) example given in the book: </a:t>
            </a:r>
          </a:p>
          <a:p>
            <a:endParaRPr lang="en-US" altLang="en-US" dirty="0"/>
          </a:p>
          <a:p>
            <a:pPr marL="344488" lvl="1" indent="-177800"/>
            <a:r>
              <a:rPr lang="en-US" altLang="en-US" dirty="0"/>
              <a:t>Suppose TI has built a plant to produce 1,000 calculators per day. Figure 10.3A shows the typical short‑run average cost curve (SRAC). It shows that the cost per calculator is high if TI’s factory produces only a few per day. But as production moves up to 1,000 calculators per day, average cost falls. This is because fixed costs are spread over more units, with each one bearing a smaller share of the fixed cost. TI can try to produce more than 1,000 calculators per day, but average costs will increase because the plant becomes inefficient. Workers have to wait for machines, the machines break down more often, and workers get in each other’s way.</a:t>
            </a:r>
          </a:p>
          <a:p>
            <a:pPr marL="344488" lvl="1" indent="-177800"/>
            <a:endParaRPr lang="en-US" altLang="en-US" dirty="0"/>
          </a:p>
          <a:p>
            <a:pPr marL="344488" lvl="1" indent="-177800"/>
            <a:r>
              <a:rPr lang="en-US" altLang="en-US" dirty="0"/>
              <a:t>If TI believed it could sell 2,000 calculators a day, it should consider building a larger plant. The plant would use more efficient machinery and work arrangements. Also, the unit cost of producing 2,000 calculators per day would be lower than the unit cost of producing 1,000 units per day, as shown in the long‑run average cost (LRAC) curve (Figure 10.3B). </a:t>
            </a:r>
          </a:p>
          <a:p>
            <a:pPr marL="344488" lvl="1" indent="-177800"/>
            <a:endParaRPr lang="en-US" altLang="en-US" dirty="0"/>
          </a:p>
          <a:p>
            <a:pPr marL="344488" lvl="1" indent="-177800"/>
            <a:r>
              <a:rPr lang="en-US" altLang="en-US" dirty="0"/>
              <a:t>In fact, a 3,000‑capacity plant would even be more efficient, according to Figure 10.3B. But a 4,000-daily production plant would be less efficient because of increasing diseconomies of scale—too many workers to manage, paperwork slowing things down, and so on. </a:t>
            </a:r>
          </a:p>
          <a:p>
            <a:pPr marL="344488" lvl="1" indent="-177800"/>
            <a:endParaRPr lang="en-US" altLang="en-US" dirty="0"/>
          </a:p>
          <a:p>
            <a:pPr marL="344488" lvl="1" indent="-177800"/>
            <a:r>
              <a:rPr lang="en-US" altLang="en-US" dirty="0"/>
              <a:t>Figure 10.3B shows that a 3,000-daily production plant is the best size to build if demand is strong enough to support this level of production.</a:t>
            </a:r>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The TI example continues as follows with Figure 10.4:</a:t>
            </a:r>
          </a:p>
          <a:p>
            <a:r>
              <a:rPr lang="en-US" altLang="en-US" dirty="0"/>
              <a:t>Suppose TI runs a plant that produces 3,000 calculators per day. As TI gains experience in producing calculators, it learns how to do it better. This drop in the average cost with accumulated production experience is called the </a:t>
            </a:r>
            <a:r>
              <a:rPr lang="en-US" altLang="en-US" b="1" dirty="0"/>
              <a:t>experience curve</a:t>
            </a:r>
            <a:r>
              <a:rPr lang="en-US" altLang="en-US" dirty="0"/>
              <a:t> (or the </a:t>
            </a:r>
            <a:r>
              <a:rPr lang="en-US" altLang="en-US" b="1" dirty="0"/>
              <a:t>learning curve</a:t>
            </a:r>
            <a:r>
              <a:rPr lang="en-US" altLang="en-US" dirty="0"/>
              <a:t>).</a:t>
            </a:r>
          </a:p>
          <a:p>
            <a:endParaRPr lang="en-US" altLang="en-US" dirty="0"/>
          </a:p>
          <a:p>
            <a:r>
              <a:rPr lang="en-US" altLang="en-US" dirty="0"/>
              <a:t>If a downward-sloping experience curve exists, this is highly significant for the company. Not only will the company’s unit production cost fall, but it will fall faster if the company makes and sells more during a given time period. But the market has to stand ready to buy the higher output. And to take advantage of the experience curve, TI must get a large market share early in the product’s life cycle. This suggests the following pricing strategy: TI should price its calculators low; its sales will then increase, and its costs will decrease through gaining more experience, and then it can lower its prices further. Some companies have built successful strategies around the experience curve. </a:t>
            </a:r>
            <a:endParaRPr lang="en-US" altLang="en-US" i="1" dirty="0"/>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simplest pricing method is </a:t>
            </a:r>
            <a:r>
              <a:rPr lang="en-US" altLang="en-US" b="1" dirty="0"/>
              <a:t>cost-plus pricing</a:t>
            </a:r>
            <a:r>
              <a:rPr lang="en-US" altLang="en-US" dirty="0"/>
              <a:t> (or </a:t>
            </a:r>
            <a:r>
              <a:rPr lang="en-US" altLang="en-US" b="1" dirty="0"/>
              <a:t>markup pricing</a:t>
            </a:r>
            <a:r>
              <a:rPr lang="en-US" altLang="en-US" b="0" dirty="0"/>
              <a:t>).</a:t>
            </a:r>
            <a:r>
              <a:rPr lang="en-US" altLang="en-US" b="0" baseline="0" dirty="0"/>
              <a:t> </a:t>
            </a:r>
            <a:r>
              <a:rPr lang="en-US" altLang="en-US" dirty="0"/>
              <a:t>Price is</a:t>
            </a:r>
            <a:r>
              <a:rPr lang="en-US" altLang="en-US" baseline="0" dirty="0"/>
              <a:t> calculated </a:t>
            </a:r>
            <a:r>
              <a:rPr lang="en-US" altLang="en-US" dirty="0"/>
              <a:t>by adding a standard markup to the</a:t>
            </a:r>
            <a:r>
              <a:rPr lang="en-US" altLang="en-US" baseline="0" dirty="0"/>
              <a:t> manufacturer’s </a:t>
            </a:r>
            <a:r>
              <a:rPr lang="en-US" altLang="en-US" dirty="0"/>
              <a:t>costs. </a:t>
            </a:r>
          </a:p>
          <a:p>
            <a:endParaRPr lang="en-US" altLang="en-US" dirty="0"/>
          </a:p>
          <a:p>
            <a:r>
              <a:rPr lang="en-US" altLang="en-US" dirty="0"/>
              <a:t>To illustrate markup pricing, </a:t>
            </a:r>
            <a:r>
              <a:rPr lang="en-US" altLang="en-US" b="1" dirty="0"/>
              <a:t>suppose a manufacturer</a:t>
            </a:r>
            <a:r>
              <a:rPr lang="en-US" altLang="en-US" b="1" baseline="0" dirty="0"/>
              <a:t> of toasters has a </a:t>
            </a:r>
            <a:r>
              <a:rPr lang="en-US" altLang="en-US" b="1" dirty="0"/>
              <a:t> cost of $16/unit</a:t>
            </a:r>
            <a:r>
              <a:rPr lang="en-US" altLang="en-US" dirty="0"/>
              <a:t>. If the manufacturer wants to earn a 20 percent markup on sales, the price is calculated by the following:</a:t>
            </a:r>
          </a:p>
          <a:p>
            <a:endParaRPr lang="en-US" altLang="en-US" dirty="0"/>
          </a:p>
          <a:p>
            <a:r>
              <a:rPr lang="en-US" sz="1200" b="0" i="0" u="none" strike="noStrike" kern="1200" baseline="0" dirty="0">
                <a:solidFill>
                  <a:schemeClr val="tx1"/>
                </a:solidFill>
                <a:latin typeface="+mn-lt"/>
                <a:ea typeface="+mn-ea"/>
                <a:cs typeface="+mn-cs"/>
              </a:rPr>
              <a:t>markup price = unit cost/(1 - desired return on sales) =$16/(1 - .2) = $20</a:t>
            </a:r>
            <a:endParaRPr lang="en-US" altLang="en-US" dirty="0"/>
          </a:p>
          <a:p>
            <a:endParaRPr lang="en-US" altLang="en-US" dirty="0"/>
          </a:p>
          <a:p>
            <a:r>
              <a:rPr lang="en-US" altLang="en-US" dirty="0"/>
              <a:t>The manufacturer would charge dealers $20 per unit and make a profit of $4 per unit. The dealers, in turn, will mark up the toaster. If dealers want to earn 50 percent on the sales price, they will mark up the toaster to $40 ($20 + 50% of $40). This number is equivalent to a </a:t>
            </a:r>
            <a:r>
              <a:rPr lang="en-US" altLang="en-US" i="1" dirty="0"/>
              <a:t>markup on cost</a:t>
            </a:r>
            <a:r>
              <a:rPr lang="en-US" altLang="en-US" dirty="0"/>
              <a:t> of 100 percent ($20/$20).</a:t>
            </a:r>
          </a:p>
          <a:p>
            <a:endParaRPr lang="en-US" altLang="en-US" dirty="0"/>
          </a:p>
          <a:p>
            <a:r>
              <a:rPr lang="en-US" altLang="en-US" b="0" dirty="0"/>
              <a:t>Does using standard markups to set prices make sense? Generally, no. </a:t>
            </a:r>
            <a:r>
              <a:rPr lang="en-US" altLang="en-US" dirty="0"/>
              <a:t>Any pricing method that ignores demand and competitor prices is not likely to lead to the best price. Still, markup pricing remains popular for many reasons.</a:t>
            </a:r>
          </a:p>
          <a:p>
            <a:pPr marL="0" indent="0">
              <a:buFontTx/>
              <a:buNone/>
            </a:pPr>
            <a:endParaRPr lang="en-US" altLang="en-US" dirty="0"/>
          </a:p>
          <a:p>
            <a:pPr marL="171450" indent="-171450">
              <a:buFont typeface="Arial" panose="020B0604020202020204" pitchFamily="34" charset="0"/>
              <a:buChar char="•"/>
            </a:pPr>
            <a:r>
              <a:rPr lang="en-US" altLang="en-US" dirty="0"/>
              <a:t>Sellers are more certain about costs than about demand</a:t>
            </a:r>
          </a:p>
          <a:p>
            <a:pPr marL="171450" indent="-171450">
              <a:buFont typeface="Arial" panose="020B0604020202020204" pitchFamily="34" charset="0"/>
              <a:buChar char="•"/>
            </a:pPr>
            <a:r>
              <a:rPr lang="en-US" altLang="en-US" dirty="0"/>
              <a:t>By tying the price to cost, sellers simplify pricing.</a:t>
            </a:r>
          </a:p>
          <a:p>
            <a:pPr marL="171450" indent="-171450">
              <a:buFont typeface="Arial" panose="020B0604020202020204" pitchFamily="34" charset="0"/>
              <a:buChar char="•"/>
            </a:pPr>
            <a:r>
              <a:rPr lang="en-US" altLang="en-US" dirty="0"/>
              <a:t>There is no need to make frequent adjustments as demand changes.</a:t>
            </a:r>
          </a:p>
          <a:p>
            <a:pPr marL="171450" indent="-171450">
              <a:buFont typeface="Arial" panose="020B0604020202020204" pitchFamily="34" charset="0"/>
              <a:buChar char="•"/>
            </a:pPr>
            <a:r>
              <a:rPr lang="en-US" altLang="en-US" dirty="0"/>
              <a:t>If</a:t>
            </a:r>
            <a:r>
              <a:rPr lang="en-US" altLang="en-US" baseline="0" dirty="0"/>
              <a:t> the </a:t>
            </a:r>
            <a:r>
              <a:rPr lang="en-US" altLang="en-US" dirty="0"/>
              <a:t>industry uses</a:t>
            </a:r>
            <a:r>
              <a:rPr lang="en-US" altLang="en-US" baseline="0" dirty="0"/>
              <a:t> this</a:t>
            </a:r>
            <a:r>
              <a:rPr lang="en-US" altLang="en-US" dirty="0"/>
              <a:t> method, prices tend to be similar and price competition is minimized.</a:t>
            </a:r>
          </a:p>
          <a:p>
            <a:pPr marL="171450" indent="-171450">
              <a:buFont typeface="Arial" panose="020B0604020202020204" pitchFamily="34" charset="0"/>
              <a:buChar char="•"/>
            </a:pPr>
            <a:r>
              <a:rPr lang="en-US" altLang="en-US" dirty="0"/>
              <a:t>Many people feel that cost-plus pricing is fairer to both buyers and sellers.</a:t>
            </a:r>
          </a:p>
          <a:p>
            <a:pPr marL="171450" indent="-171450">
              <a:buFont typeface="Arial" panose="020B0604020202020204" pitchFamily="34" charset="0"/>
              <a:buChar char="•"/>
            </a:pPr>
            <a:r>
              <a:rPr lang="en-US" altLang="en-US" dirty="0"/>
              <a:t>Sellers earn a fair return but do not take advantage of buyers if demand becomes great.</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Another cost-oriented pricing approach is </a:t>
            </a:r>
            <a:r>
              <a:rPr lang="en-US" altLang="en-US" b="1" dirty="0"/>
              <a:t>break-even pricing</a:t>
            </a:r>
            <a:r>
              <a:rPr lang="en-US" altLang="en-US" dirty="0"/>
              <a:t> (or a variation called </a:t>
            </a:r>
            <a:r>
              <a:rPr lang="en-US" altLang="en-US" b="1" dirty="0"/>
              <a:t>target return pricing</a:t>
            </a:r>
            <a:r>
              <a:rPr lang="en-US" altLang="en-US" dirty="0"/>
              <a:t>). The firm tries to determine the price at which it will break even or make the target return it is seeking.</a:t>
            </a:r>
          </a:p>
          <a:p>
            <a:endParaRPr lang="en-US" altLang="en-US" dirty="0"/>
          </a:p>
          <a:p>
            <a:r>
              <a:rPr lang="en-US" altLang="en-US" dirty="0"/>
              <a:t>Target return pricing uses the concept of a </a:t>
            </a:r>
            <a:r>
              <a:rPr lang="en-US" altLang="en-US" i="1" dirty="0"/>
              <a:t>break-even chart</a:t>
            </a:r>
            <a:r>
              <a:rPr lang="en-US" altLang="en-US" dirty="0"/>
              <a:t>, which shows the total cost and total revenue expected at different sales volume levels. </a:t>
            </a: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From</a:t>
            </a:r>
            <a:r>
              <a:rPr lang="en-US" altLang="en-US" baseline="0" dirty="0"/>
              <a:t> the toaster example on the previous two  slides, t</a:t>
            </a:r>
            <a:r>
              <a:rPr lang="en-US" altLang="en-US" dirty="0"/>
              <a:t>he manufacturer should consider different prices and estimate break-even volumes, probable demand, and profits for each. This is done in Table 10.1. The table shows that as price increases, the break-even volume drops (column 2). But as price increases, the demand for toasters also decreases (column 3). </a:t>
            </a:r>
          </a:p>
          <a:p>
            <a:endParaRPr lang="en-US" altLang="en-US" dirty="0"/>
          </a:p>
          <a:p>
            <a:r>
              <a:rPr lang="en-US" altLang="en-US" dirty="0"/>
              <a:t>The manufacturer should consider different prices and estimate break-even volumes, probable demand, and profits for each. This is done in Table 10.1. The table shows that as price increases, the break-even volume drops (column 2). as price increases, the demand for toasters also decreases (column 3). </a:t>
            </a:r>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Pricing versus competitors: Caterpillar dominates the heavy equipment industry despite charging premium prices. Customers believe that Caterpillar gives them a lot more value for the price over the lifetime of its machines.</a:t>
            </a:r>
          </a:p>
          <a:p>
            <a:endParaRPr lang="en-US" altLang="en-US" sz="1200" b="0" i="0" u="none" strike="noStrike" kern="1200" baseline="0" dirty="0">
              <a:solidFill>
                <a:schemeClr val="tx1"/>
              </a:solidFill>
              <a:latin typeface="+mn-lt"/>
              <a:ea typeface="+mn-ea"/>
              <a:cs typeface="+mn-cs"/>
            </a:endParaRPr>
          </a:p>
          <a:p>
            <a:r>
              <a:rPr lang="en-US" altLang="en-US" b="1" dirty="0"/>
              <a:t>Competition-based pricing</a:t>
            </a:r>
            <a:r>
              <a:rPr lang="en-US" altLang="en-US" dirty="0"/>
              <a:t> involves setting prices based on competitors’ strategies, costs, prices, and market offerin</a:t>
            </a:r>
            <a:r>
              <a:rPr lang="en-US" altLang="en-US" b="0" dirty="0"/>
              <a:t>gs. Consumers will base their judgments of a product’s value on the prices that competitors charge for similar products.</a:t>
            </a:r>
          </a:p>
          <a:p>
            <a:endParaRPr lang="en-US" altLang="en-US" dirty="0"/>
          </a:p>
          <a:p>
            <a:r>
              <a:rPr lang="en-US" altLang="en-US" dirty="0"/>
              <a:t>In assessing competitors’ pricing strategies, the company should ask: </a:t>
            </a:r>
          </a:p>
          <a:p>
            <a:endParaRPr lang="en-US" altLang="en-US" dirty="0"/>
          </a:p>
          <a:p>
            <a:pPr marL="228600" indent="-228600">
              <a:buFont typeface="+mj-lt"/>
              <a:buAutoNum type="arabicPeriod"/>
            </a:pPr>
            <a:r>
              <a:rPr lang="en-US" altLang="en-US" dirty="0"/>
              <a:t>How does the company’s market offering compare with competitors’ offerings in terms of customer value? </a:t>
            </a:r>
          </a:p>
          <a:p>
            <a:pPr marL="228600" indent="-228600">
              <a:buFont typeface="+mj-lt"/>
              <a:buAutoNum type="arabicPeriod"/>
            </a:pPr>
            <a:r>
              <a:rPr lang="en-US" altLang="en-US" dirty="0"/>
              <a:t>How strong are current competitors and what are their current pricing strategies? </a:t>
            </a:r>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Discussion</a:t>
            </a:r>
            <a:r>
              <a:rPr lang="en-US" sz="1200" b="1" kern="1200" baseline="0" dirty="0">
                <a:solidFill>
                  <a:schemeClr val="tx1"/>
                </a:solidFill>
                <a:effectLst/>
                <a:latin typeface="+mn-lt"/>
                <a:ea typeface="+mn-ea"/>
                <a:cs typeface="+mn-cs"/>
              </a:rPr>
              <a:t> Question</a:t>
            </a:r>
            <a:endParaRPr lang="en-US" sz="1200" b="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What other issues beyond the market and the economy must marketers consider when setting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internal</a:t>
            </a:r>
            <a:r>
              <a:rPr lang="en-US" sz="1200" kern="1200" dirty="0">
                <a:solidFill>
                  <a:schemeClr val="tx1"/>
                </a:solidFill>
                <a:effectLst/>
                <a:latin typeface="+mn-lt"/>
                <a:ea typeface="+mn-ea"/>
                <a:cs typeface="+mn-cs"/>
              </a:rPr>
              <a:t> factors that influence pricing decisions include the company’s overall marketing strategy, objectives, and marketing mix, as well as organizational considerations. Price is only one element of the company’s broader marketing strategy. If the company has selected its target market and positioning carefully, then its marketing mix strategy, including price, will be fairly straightforward. Common pricing objectives might include customer retention and building profitable customer relationships, preventing competition, supporting resellers and gaining their support, or avoiding government intervention. Price decisions must be coordinated with product design, distribution, and promotion decisions to form a consistent and effective marketing program. Finally, in order to coordinate pricing goals and decisions, management must decide who within the organization is responsible for setting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external</a:t>
            </a:r>
            <a:r>
              <a:rPr lang="en-US" sz="1200" kern="1200" dirty="0">
                <a:solidFill>
                  <a:schemeClr val="tx1"/>
                </a:solidFill>
                <a:effectLst/>
                <a:latin typeface="+mn-lt"/>
                <a:ea typeface="+mn-ea"/>
                <a:cs typeface="+mn-cs"/>
              </a:rPr>
              <a:t> pricing considerations include the nature of the market and demand and environmental factors such as the economy, reseller needs, and government actions. Ultimately, the customer decides whether the company has set the right price. The customer weighs the price against the perceived values of using the product—if the price exceeds the sum of the values, consumers will not buy. So the company must understand such concepts as demand curves (the price–demand relationship) and price elasticity (consumer sensitivity to prices).</a:t>
            </a:r>
          </a:p>
          <a:p>
            <a:r>
              <a:rPr lang="en-US" sz="1200" b="0" i="0" u="none" strike="noStrike" kern="1200" baseline="0" dirty="0">
                <a:solidFill>
                  <a:schemeClr val="tx1"/>
                </a:solidFill>
                <a:latin typeface="+mn-lt"/>
                <a:ea typeface="+mn-ea"/>
                <a:cs typeface="+mn-cs"/>
              </a:rPr>
              <a:t>.</a:t>
            </a:r>
            <a:endParaRPr lang="en-US" dirty="0"/>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Discussion Question</a:t>
            </a:r>
          </a:p>
          <a:p>
            <a:r>
              <a:rPr lang="en-US" altLang="en-US" b="0" i="1" dirty="0"/>
              <a:t>Discuss</a:t>
            </a:r>
            <a:r>
              <a:rPr lang="en-US" altLang="en-US" b="0" i="1" baseline="0" dirty="0"/>
              <a:t> h</a:t>
            </a:r>
            <a:r>
              <a:rPr lang="en-US" altLang="en-US" b="0" i="1" dirty="0"/>
              <a:t>ow the Internet has changed pricing competition?</a:t>
            </a:r>
          </a:p>
          <a:p>
            <a:endParaRPr lang="en-US" altLang="en-US" dirty="0"/>
          </a:p>
          <a:p>
            <a:r>
              <a:rPr lang="en-US" altLang="en-US" dirty="0"/>
              <a:t>Under </a:t>
            </a:r>
            <a:r>
              <a:rPr lang="en-US" altLang="en-US" i="1" dirty="0"/>
              <a:t>pure competition, </a:t>
            </a:r>
            <a:r>
              <a:rPr lang="en-US" altLang="en-US" i="0" dirty="0"/>
              <a:t>the market consists of many buyers and sellers trading in a uniform commodity, such as </a:t>
            </a:r>
            <a:r>
              <a:rPr lang="en-US" altLang="en-US" dirty="0"/>
              <a:t>wheat, copper, or financial securities. No single buyer or seller has much effect on the going market price. Thus, sellers in these markets do not spend much time on marketing strategy.</a:t>
            </a:r>
          </a:p>
          <a:p>
            <a:endParaRPr lang="en-US" altLang="en-US" dirty="0"/>
          </a:p>
          <a:p>
            <a:r>
              <a:rPr lang="en-US" altLang="en-US" dirty="0"/>
              <a:t>Under </a:t>
            </a:r>
            <a:r>
              <a:rPr lang="en-US" altLang="en-US" i="1" dirty="0"/>
              <a:t>monopolistic competition, </a:t>
            </a:r>
            <a:r>
              <a:rPr lang="en-US" altLang="en-US" i="0" dirty="0"/>
              <a:t>the market consists of many buyers and sellers who trade over a range </a:t>
            </a:r>
            <a:r>
              <a:rPr lang="en-US" altLang="en-US" dirty="0"/>
              <a:t>of prices because sellers can differentiate their offers to buyers. </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oligopolistic competition</a:t>
            </a:r>
            <a:r>
              <a:rPr lang="en-US" sz="1200" kern="1200" dirty="0">
                <a:solidFill>
                  <a:schemeClr val="tx1"/>
                </a:solidFill>
                <a:effectLst/>
                <a:latin typeface="+mn-lt"/>
                <a:ea typeface="+mn-ea"/>
                <a:cs typeface="+mn-cs"/>
              </a:rPr>
              <a:t>, the market consists of only a few large sellers. For example, only four companies—Verizon, AT&amp;T, Sprint, and T-Mobile—control more than 90 percent of the U.S. wireless service provider market. Each seller is alert and responsive to competitors’ pricing strategies and marketing moves.</a:t>
            </a:r>
            <a:endParaRPr lang="en-US" altLang="en-US" dirty="0"/>
          </a:p>
          <a:p>
            <a:endParaRPr lang="en-US" altLang="en-US" dirty="0"/>
          </a:p>
          <a:p>
            <a:r>
              <a:rPr lang="en-US" sz="1200" kern="1200" dirty="0">
                <a:solidFill>
                  <a:schemeClr val="tx1"/>
                </a:solidFill>
                <a:effectLst/>
                <a:latin typeface="+mn-lt"/>
                <a:ea typeface="+mn-ea"/>
                <a:cs typeface="+mn-cs"/>
              </a:rPr>
              <a:t>In a </a:t>
            </a:r>
            <a:r>
              <a:rPr lang="en-US" sz="1200" i="1" kern="1200" dirty="0">
                <a:solidFill>
                  <a:schemeClr val="tx1"/>
                </a:solidFill>
                <a:effectLst/>
                <a:latin typeface="+mn-lt"/>
                <a:ea typeface="+mn-ea"/>
                <a:cs typeface="+mn-cs"/>
              </a:rPr>
              <a:t>pure monopoly</a:t>
            </a:r>
            <a:r>
              <a:rPr lang="en-US" sz="1200" kern="1200" dirty="0">
                <a:solidFill>
                  <a:schemeClr val="tx1"/>
                </a:solidFill>
                <a:effectLst/>
                <a:latin typeface="+mn-lt"/>
                <a:ea typeface="+mn-ea"/>
                <a:cs typeface="+mn-cs"/>
              </a:rPr>
              <a:t>, the market is dominated by one seller. The seller may be a government monopoly (the U.S. Postal Service), a private regulated monopoly (a power company), or a private unregulated monopoly (De Beers and diamonds). Pricing is handled differently in each case.</a:t>
            </a:r>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The Economy</a:t>
            </a:r>
          </a:p>
          <a:p>
            <a:r>
              <a:rPr lang="en-US" sz="1200" kern="1200" dirty="0">
                <a:solidFill>
                  <a:schemeClr val="tx1"/>
                </a:solidFill>
                <a:effectLst/>
                <a:latin typeface="+mn-lt"/>
                <a:ea typeface="+mn-ea"/>
                <a:cs typeface="+mn-cs"/>
              </a:rPr>
              <a:t>Economic conditions can have a strong impact on the firm’s pricing strategies. Economic factors such as a boom or recession, inflation, and interest rates affect pricing decisions because they affect consumer spending, consumer perceptions of the product’s price and value, and the company’s costs of producing and selling a product.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Consumers have tightened their belts and become more value conscious. The most obvious response to the new economic realities is to cut prices and offer discounts. Many companies have done just that to help spur short-term sales. However, lower prices mean lower margins and</a:t>
            </a:r>
            <a:r>
              <a:rPr lang="en-US" sz="1200" kern="1200" baseline="0" dirty="0">
                <a:solidFill>
                  <a:schemeClr val="tx1"/>
                </a:solidFill>
                <a:effectLst/>
                <a:latin typeface="+mn-lt"/>
                <a:ea typeface="+mn-ea"/>
                <a:cs typeface="+mn-cs"/>
              </a:rPr>
              <a:t> d</a:t>
            </a:r>
            <a:r>
              <a:rPr lang="en-US" sz="1200" kern="1200" dirty="0">
                <a:solidFill>
                  <a:schemeClr val="tx1"/>
                </a:solidFill>
                <a:effectLst/>
                <a:latin typeface="+mn-lt"/>
                <a:ea typeface="+mn-ea"/>
                <a:cs typeface="+mn-cs"/>
              </a:rPr>
              <a:t>eep discounts may cheapen a brand in consumers’ eyes. And once a company cuts prices, it’s difficult to raise them again when the economy recovers.</a:t>
            </a:r>
            <a:r>
              <a:rPr lang="en-US" sz="1200" kern="1200" baseline="0" dirty="0">
                <a:solidFill>
                  <a:schemeClr val="tx1"/>
                </a:solidFill>
                <a:effectLst/>
                <a:latin typeface="+mn-lt"/>
                <a:ea typeface="+mn-ea"/>
                <a:cs typeface="+mn-cs"/>
              </a:rPr>
              <a:t>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Rather than cutting prices, many companies have instead shifted their marketing focus or added more affordable lines to their product mixes.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companies are holding their price positions but redefining the “value” in their value propositions. Remember, even in tough economic times, consumers do not buy based on prices alone. They balance the price they pay against the value they receive. Thus, no matter what price they charge—low or high—companies need to offer great </a:t>
            </a:r>
            <a:r>
              <a:rPr lang="en-US" sz="1200" i="1" kern="1200" dirty="0">
                <a:solidFill>
                  <a:schemeClr val="tx1"/>
                </a:solidFill>
                <a:effectLst/>
                <a:latin typeface="+mn-lt"/>
                <a:ea typeface="+mn-ea"/>
                <a:cs typeface="+mn-cs"/>
              </a:rPr>
              <a:t>value for the money</a:t>
            </a:r>
            <a:r>
              <a:rPr lang="en-US" sz="1200" kern="1200" dirty="0">
                <a:solidFill>
                  <a:schemeClr val="tx1"/>
                </a:solidFill>
                <a:effectLst/>
                <a:latin typeface="+mn-lt"/>
                <a:ea typeface="+mn-ea"/>
                <a:cs typeface="+mn-cs"/>
              </a:rPr>
              <a:t>.</a:t>
            </a:r>
          </a:p>
          <a:p>
            <a:endParaRPr lang="en-US" altLang="en-US" sz="1200" b="1" kern="1200" dirty="0">
              <a:solidFill>
                <a:schemeClr val="tx1"/>
              </a:solidFill>
              <a:effectLst/>
              <a:latin typeface="+mn-lt"/>
              <a:ea typeface="+mn-ea"/>
              <a:cs typeface="+mn-cs"/>
            </a:endParaRPr>
          </a:p>
          <a:p>
            <a:r>
              <a:rPr lang="en-US" altLang="en-US" b="1" dirty="0"/>
              <a:t>Other External Factors</a:t>
            </a:r>
          </a:p>
          <a:p>
            <a:r>
              <a:rPr lang="en-US" sz="1200" kern="1200" dirty="0">
                <a:solidFill>
                  <a:schemeClr val="tx1"/>
                </a:solidFill>
                <a:effectLst/>
                <a:latin typeface="+mn-lt"/>
                <a:ea typeface="+mn-ea"/>
                <a:cs typeface="+mn-cs"/>
              </a:rPr>
              <a:t>The company must consider several other factors in its external environment when setting prices.</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company should set prices that give resellers a fair profit, encourage their support, and help them to sell the product effectively.</a:t>
            </a:r>
          </a:p>
          <a:p>
            <a:pPr marL="171450" indent="-171450">
              <a:buFont typeface="Arial" panose="020B0604020202020204" pitchFamily="34" charset="0"/>
              <a:buChar char="•"/>
            </a:pPr>
            <a:r>
              <a:rPr lang="en-US" sz="1200" i="0" kern="1200" dirty="0">
                <a:solidFill>
                  <a:schemeClr val="tx1"/>
                </a:solidFill>
                <a:effectLst/>
                <a:latin typeface="+mn-lt"/>
                <a:ea typeface="+mn-ea"/>
                <a:cs typeface="+mn-cs"/>
              </a:rPr>
              <a:t>The government is another important external influence on pricing decisions. </a:t>
            </a:r>
          </a:p>
          <a:p>
            <a:pPr marL="171450" indent="-171450">
              <a:buFont typeface="Arial" panose="020B0604020202020204" pitchFamily="34" charset="0"/>
              <a:buChar char="•"/>
            </a:pPr>
            <a:r>
              <a:rPr lang="en-US" sz="1200" i="0" kern="1200" dirty="0">
                <a:solidFill>
                  <a:schemeClr val="tx1"/>
                </a:solidFill>
                <a:effectLst/>
                <a:latin typeface="+mn-lt"/>
                <a:ea typeface="+mn-ea"/>
                <a:cs typeface="+mn-cs"/>
              </a:rPr>
              <a:t>Social concerns may need </a:t>
            </a:r>
            <a:r>
              <a:rPr lang="en-US" sz="1200" kern="1200" dirty="0">
                <a:solidFill>
                  <a:schemeClr val="tx1"/>
                </a:solidFill>
                <a:effectLst/>
                <a:latin typeface="+mn-lt"/>
                <a:ea typeface="+mn-ea"/>
                <a:cs typeface="+mn-cs"/>
              </a:rPr>
              <a:t>to be taken into account. In setting prices, a company’s short-term sales, market share, and profit goals may need to be tempered by broader societal considerations. </a:t>
            </a:r>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Discussion Question</a:t>
            </a:r>
          </a:p>
          <a:p>
            <a:r>
              <a:rPr lang="en-US" altLang="en-US" b="0" i="1" dirty="0"/>
              <a:t>How does a company like Starbucks price their products?</a:t>
            </a:r>
          </a:p>
          <a:p>
            <a:endParaRPr lang="en-US" altLang="en-US" i="1" dirty="0"/>
          </a:p>
          <a:p>
            <a:r>
              <a:rPr lang="en-US" altLang="en-US" dirty="0"/>
              <a:t>This will lead to a good overview of the chapter as students will most likely focus on customers, costs and competitors.</a:t>
            </a:r>
          </a:p>
          <a:p>
            <a:endParaRPr lang="en-US" altLang="en-US" dirty="0"/>
          </a:p>
          <a:p>
            <a:endParaRPr lang="en-US" altLang="en-US" dirty="0"/>
          </a:p>
          <a:p>
            <a:r>
              <a:rPr lang="en-US" altLang="en-US" dirty="0"/>
              <a:t>Historically, price has been the major factor affecting buyer choice. In recent decades, however, </a:t>
            </a:r>
            <a:r>
              <a:rPr lang="en-US" altLang="en-US" dirty="0" err="1"/>
              <a:t>nonprice</a:t>
            </a:r>
            <a:r>
              <a:rPr lang="en-US" altLang="en-US" dirty="0"/>
              <a:t> factors have gained increasing importance. Even so, price remains one of the most important elements that determines a firm’s market share and profitability.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narrowest sense, </a:t>
            </a:r>
            <a:r>
              <a:rPr lang="en-US" sz="1200" b="1" kern="1200" dirty="0">
                <a:solidFill>
                  <a:schemeClr val="tx1"/>
                </a:solidFill>
                <a:effectLst/>
                <a:latin typeface="+mn-lt"/>
                <a:ea typeface="+mn-ea"/>
                <a:cs typeface="+mn-cs"/>
              </a:rPr>
              <a:t>price</a:t>
            </a:r>
            <a:r>
              <a:rPr lang="en-US" sz="1200" kern="1200" dirty="0">
                <a:solidFill>
                  <a:schemeClr val="tx1"/>
                </a:solidFill>
                <a:effectLst/>
                <a:latin typeface="+mn-lt"/>
                <a:ea typeface="+mn-ea"/>
                <a:cs typeface="+mn-cs"/>
              </a:rPr>
              <a:t> is the amount of money charged for a product or a service. More broadly, price is the sum of all the values that customers give up to gain the benefits of having or using a product or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r>
              <a:rPr lang="en-US" sz="1200" b="1" kern="1200" dirty="0">
                <a:solidFill>
                  <a:schemeClr val="tx1"/>
                </a:solidFill>
                <a:effectLst/>
                <a:latin typeface="+mn-lt"/>
                <a:ea typeface="+mn-ea"/>
                <a:cs typeface="+mn-cs"/>
              </a:rPr>
              <a:t>Price is the only element in the marketing mix that produces revenue; all other elements represent costs.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Price is also one of the most flexible marketing mix elements; prices can be changed quickly. Smart managers treat pricing as a key strategic tool for creating customer value and building customer relationships. Prices have a direct impact on a firm’s bottom line.</a:t>
            </a: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10.1 suggests three major pricing strategies: customer value-based pricing, cost-based pricing, and competition-based pricing.</a:t>
            </a:r>
          </a:p>
          <a:p>
            <a:endParaRPr lang="en-US" altLang="en-US" dirty="0"/>
          </a:p>
          <a:p>
            <a:r>
              <a:rPr lang="en-US" altLang="en-US" dirty="0"/>
              <a:t>The price the company charges will fall somewhere between one that is too low to produce a profit and one that is too high to produce any demand. </a:t>
            </a:r>
          </a:p>
          <a:p>
            <a:endParaRPr lang="en-US" altLang="en-US" dirty="0"/>
          </a:p>
          <a:p>
            <a:r>
              <a:rPr lang="en-US" altLang="en-US" dirty="0"/>
              <a:t>Figure 10.1 summarizes the major considerations in setting price. Customer perceptions of the product’s value set the ceiling for prices. Likewise, product costs set the </a:t>
            </a:r>
            <a:r>
              <a:rPr lang="en-US" sz="1200" kern="1200" dirty="0">
                <a:solidFill>
                  <a:schemeClr val="tx1"/>
                </a:solidFill>
                <a:effectLst/>
                <a:latin typeface="+mn-lt"/>
                <a:ea typeface="+mn-ea"/>
                <a:cs typeface="+mn-cs"/>
              </a:rPr>
              <a:t>floor for a product’s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setting its price between these two extremes, the company must consider several external and internal factors, including competitors’ strategies and prices, the overall marketing strategy and mix, and the nature of the market and demand.</a:t>
            </a:r>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Students often confuse value with low price. You might want to bring up a product that some of them will value even at a high price. You can bring up the latest iPhone product or a luxury car. Some students will feel that the price for these products is too high, however, others will see the value these products offer to the consumer.</a:t>
            </a:r>
          </a:p>
          <a:p>
            <a:endParaRPr lang="en-US" altLang="en-US" dirty="0"/>
          </a:p>
          <a:p>
            <a:r>
              <a:rPr lang="en-US" altLang="en-US" b="1" dirty="0"/>
              <a:t>Customer Value-Based Pricing</a:t>
            </a:r>
          </a:p>
          <a:p>
            <a:r>
              <a:rPr lang="en-US" sz="1200" kern="1200" dirty="0">
                <a:solidFill>
                  <a:schemeClr val="tx1"/>
                </a:solidFill>
                <a:effectLst/>
                <a:latin typeface="+mn-lt"/>
                <a:ea typeface="+mn-ea"/>
                <a:cs typeface="+mn-cs"/>
              </a:rPr>
              <a:t>In the end, the customer will decide whether a product’s price is right. Pricing decisions, like other marketing mix decisions, must start with customer value. Effective customer-oriented pricing involves understanding how much value consumers place on the benefits they receive from the product and setting a price that captures that value.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Figure 10.2 </a:t>
            </a:r>
            <a:r>
              <a:rPr lang="en-US" sz="1200" b="0" kern="1200" dirty="0">
                <a:solidFill>
                  <a:schemeClr val="tx1"/>
                </a:solidFill>
                <a:effectLst/>
                <a:latin typeface="+mn-lt"/>
                <a:ea typeface="+mn-ea"/>
                <a:cs typeface="+mn-cs"/>
              </a:rPr>
              <a:t>(shown on the next slide) </a:t>
            </a:r>
            <a:r>
              <a:rPr lang="en-US" sz="1200" kern="1200" dirty="0">
                <a:solidFill>
                  <a:schemeClr val="tx1"/>
                </a:solidFill>
                <a:effectLst/>
                <a:latin typeface="+mn-lt"/>
                <a:ea typeface="+mn-ea"/>
                <a:cs typeface="+mn-cs"/>
              </a:rPr>
              <a:t>compares value-based pricing with cost-based pricing. Although costs are an important consideration in setting prices, cost-based pricing is often product driven and sets a price that covers costs plus a target profit. Marketing must then convince buyers that the product’s value at that price justifies its purchase. If the price turns out to be too high, the company must settle for lower markups or lower sales, both resulting in disappointing profits.</a:t>
            </a:r>
          </a:p>
          <a:p>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t>In the end, the customer will decide whether a product’s price is right. Pricing decisions, like other marketing mix decisions, must start with customer value. When customers buy a product, they exchange something of value (the price) to get something of value (the benefits of having or using the product). Effective, customer-oriented pricing involves understanding how much value consumers place on the benefits they receive from the product and setting a price that captures that value.</a:t>
            </a:r>
          </a:p>
          <a:p>
            <a:r>
              <a:rPr lang="en-US" altLang="en-US" b="1" dirty="0"/>
              <a:t>Customer value-based pricing</a:t>
            </a:r>
            <a:r>
              <a:rPr lang="en-US" altLang="en-US" dirty="0"/>
              <a:t> uses buyers’ perceptions of value as the key to pricing. Value-based pricing means that the marketer cannot design a product and marketing program and then set the price. </a:t>
            </a:r>
          </a:p>
          <a:p>
            <a:r>
              <a:rPr lang="en-US" altLang="en-US" dirty="0"/>
              <a:t>Figure 10.2 compares value-based pricing with cost-based pricing. Although costs are an important consideration in setting prices, cost-based pricing is often product driven. The company designs what it considers to be a good product, adds up the costs of making the product, and sets a price that covers costs plus a target profit. Marketing must then convince buyers that the product’s value at that price justifies its purchase. If the price turns out to be too high, the company must settle for lower markups or lower sales, both resulting in disappointing profits.</a:t>
            </a:r>
          </a:p>
          <a:p>
            <a:r>
              <a:rPr lang="en-US" altLang="en-US" dirty="0"/>
              <a:t>Value-based pricing reverses this process. The company first assesses customer needs and value perceptions. It then sets its target price based on customer perceptions of value. The targeted value and price drive decisions about what costs can be incurred and the resulting product design. As a result, pricing begins with analyzing consumer needs and value perceptions, and the price is set to match perceived value.</a:t>
            </a:r>
          </a:p>
          <a:p>
            <a:r>
              <a:rPr lang="en-US" altLang="en-US" dirty="0"/>
              <a:t>It’s important to remember that “good value” is not the same as “low price.” For example, a Steinway piano—any Steinway piano—costs a lot. But to those who own one, a Steinway is a great value.</a:t>
            </a: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10.2: Value-Based Pricing vs. Cost-Based Pricing</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Great Recession of 2008 to 2009 caused a fundamental and lasting shift in consumer attitudes toward price and quality. In response, many companies have changed their pricing approaches to bring them in line with changing economic conditions and consumer price perceptions.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More and more, marketers have adopted the strategy of </a:t>
            </a:r>
            <a:r>
              <a:rPr lang="en-US" sz="1200" b="1" kern="1200" dirty="0">
                <a:solidFill>
                  <a:schemeClr val="tx1"/>
                </a:solidFill>
                <a:effectLst/>
                <a:latin typeface="+mn-lt"/>
                <a:ea typeface="+mn-ea"/>
                <a:cs typeface="+mn-cs"/>
              </a:rPr>
              <a:t>good-value  pricing</a:t>
            </a:r>
            <a:r>
              <a:rPr lang="en-US" sz="1200" kern="1200" dirty="0">
                <a:solidFill>
                  <a:schemeClr val="tx1"/>
                </a:solidFill>
                <a:effectLst/>
                <a:latin typeface="+mn-lt"/>
                <a:ea typeface="+mn-ea"/>
                <a:cs typeface="+mn-cs"/>
              </a:rPr>
              <a:t>—offering the right combination of quality and good service at a fair price. In many cases, this has involved introducing less-expensive versions of established brand name products or new lower-price lines.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other cases, good-value pricing has involved redesigning existing brands to offer more quality for a given price or the same quality for less. Some companies even succeed by offering less value but at very low prices. For example, the ALDI supermarket chain has established an impressive good-value pricing position by which it gives customers “more ‘mmm’ for the dollar.” ALDI practices </a:t>
            </a:r>
            <a:r>
              <a:rPr lang="en-US" sz="1200" b="0" i="1" u="none" strike="noStrike" kern="1200" baseline="0" dirty="0">
                <a:solidFill>
                  <a:schemeClr val="tx1"/>
                </a:solidFill>
                <a:latin typeface="+mn-lt"/>
                <a:ea typeface="+mn-ea"/>
                <a:cs typeface="+mn-cs"/>
              </a:rPr>
              <a:t>everyday low pricing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EDLP</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EDLP involves charging a constant, everyday low price with few or no temporary price discounts. The king of EDLP is </a:t>
            </a: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which practically defined the concept.</a:t>
            </a:r>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88094" y="6326124"/>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86" y="241300"/>
            <a:ext cx="10390717" cy="990600"/>
          </a:xfrm>
        </p:spPr>
        <p:txBody>
          <a:bodyPr>
            <a:normAutofit/>
          </a:bodyPr>
          <a:lstStyle/>
          <a:p>
            <a:r>
              <a:rPr lang="en-US" sz="3600" dirty="0">
                <a:solidFill>
                  <a:srgbClr val="007FA3"/>
                </a:solidFill>
              </a:rPr>
              <a:t>Principles of Marketing</a:t>
            </a:r>
            <a:br>
              <a:rPr lang="en-US" sz="3600" dirty="0">
                <a:solidFill>
                  <a:srgbClr val="007FA3"/>
                </a:solidFill>
              </a:rPr>
            </a:br>
            <a:r>
              <a:rPr lang="en-US" sz="2400" dirty="0">
                <a:solidFill>
                  <a:srgbClr val="007FA3"/>
                </a:solidFill>
              </a:rPr>
              <a:t>Seventeenth Edition</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59423" y="1473200"/>
            <a:ext cx="3534422" cy="45565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894916" y="2370137"/>
            <a:ext cx="5331883" cy="1922463"/>
          </a:xfrm>
        </p:spPr>
        <p:txBody>
          <a:bodyPr>
            <a:normAutofit fontScale="92500" lnSpcReduction="20000"/>
          </a:bodyPr>
          <a:lstStyle/>
          <a:p>
            <a:pPr marL="0" indent="0" algn="ctr">
              <a:buNone/>
            </a:pPr>
            <a:r>
              <a:rPr lang="en-US" sz="3600" b="1" dirty="0"/>
              <a:t>Chapter 10</a:t>
            </a:r>
            <a:br>
              <a:rPr lang="en-US" sz="3600" b="1" dirty="0"/>
            </a:br>
            <a:endParaRPr lang="en-US" sz="3600" b="1" dirty="0"/>
          </a:p>
          <a:p>
            <a:pPr marL="0" indent="0" algn="ctr">
              <a:lnSpc>
                <a:spcPct val="120000"/>
              </a:lnSpc>
              <a:buNone/>
            </a:pPr>
            <a:r>
              <a:rPr lang="en-US" sz="3200" dirty="0">
                <a:solidFill>
                  <a:srgbClr val="000000"/>
                </a:solidFill>
              </a:rPr>
              <a:t>Pricing: Understanding and Capturing Customer Value</a:t>
            </a:r>
          </a:p>
          <a:p>
            <a:pPr marL="0" indent="0">
              <a:buNone/>
            </a:pPr>
            <a:endParaRPr lang="en-US" sz="3200" dirty="0"/>
          </a:p>
        </p:txBody>
      </p:sp>
      <p:sp>
        <p:nvSpPr>
          <p:cNvPr id="6" name="Content Placeholder 6"/>
          <p:cNvSpPr txBox="1">
            <a:spLocks/>
          </p:cNvSpPr>
          <p:nvPr/>
        </p:nvSpPr>
        <p:spPr>
          <a:xfrm>
            <a:off x="5764695" y="6347649"/>
            <a:ext cx="610004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322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54217" y="996774"/>
            <a:ext cx="10598430" cy="892153"/>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861682" y="2090018"/>
            <a:ext cx="7535333" cy="602209"/>
          </a:xfrm>
        </p:spPr>
        <p:txBody>
          <a:bodyPr>
            <a:normAutofit/>
          </a:bodyPr>
          <a:lstStyle/>
          <a:p>
            <a:pPr marL="0" indent="0">
              <a:buNone/>
            </a:pPr>
            <a:r>
              <a:rPr lang="en-US" sz="3200" b="1" dirty="0"/>
              <a:t>Customer Value-Based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54217" y="2893318"/>
            <a:ext cx="11092944" cy="2597665"/>
          </a:xfrm>
        </p:spPr>
        <p:txBody>
          <a:bodyPr>
            <a:normAutofit/>
          </a:bodyPr>
          <a:lstStyle/>
          <a:p>
            <a:pPr marL="0" indent="0" algn="l"/>
            <a:r>
              <a:rPr lang="en-US" altLang="en-US" sz="2400" b="1" i="0" dirty="0">
                <a:solidFill>
                  <a:srgbClr val="000000"/>
                </a:solidFill>
              </a:rPr>
              <a:t>Everyday low pricing (EDLP) </a:t>
            </a:r>
            <a:r>
              <a:rPr lang="en-US" altLang="en-US" sz="2400" i="0" dirty="0">
                <a:solidFill>
                  <a:srgbClr val="000000"/>
                </a:solidFill>
              </a:rPr>
              <a:t>involves</a:t>
            </a:r>
            <a:r>
              <a:rPr lang="en-US" altLang="en-US" sz="2400" b="1" i="0" dirty="0">
                <a:solidFill>
                  <a:srgbClr val="000000"/>
                </a:solidFill>
              </a:rPr>
              <a:t> </a:t>
            </a:r>
            <a:r>
              <a:rPr lang="en-US" altLang="en-US" sz="2400" i="0" dirty="0">
                <a:solidFill>
                  <a:srgbClr val="000000"/>
                </a:solidFill>
              </a:rPr>
              <a:t>charging a constant everyday low price with few or no temporary price discounts.</a:t>
            </a:r>
          </a:p>
        </p:txBody>
      </p:sp>
    </p:spTree>
    <p:extLst>
      <p:ext uri="{BB962C8B-B14F-4D97-AF65-F5344CB8AC3E}">
        <p14:creationId xmlns:p14="http://schemas.microsoft.com/office/powerpoint/2010/main" val="31124653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63145" y="855314"/>
            <a:ext cx="9973732" cy="766119"/>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863145" y="1833450"/>
            <a:ext cx="7535333" cy="701063"/>
          </a:xfrm>
        </p:spPr>
        <p:txBody>
          <a:bodyPr>
            <a:normAutofit/>
          </a:bodyPr>
          <a:lstStyle/>
          <a:p>
            <a:pPr marL="0" indent="0">
              <a:buNone/>
            </a:pPr>
            <a:r>
              <a:rPr lang="en-US" sz="3200" b="1" dirty="0"/>
              <a:t>Customer Value-Based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63145" y="2641600"/>
            <a:ext cx="10949104" cy="1285823"/>
          </a:xfrm>
        </p:spPr>
        <p:txBody>
          <a:bodyPr>
            <a:normAutofit/>
          </a:bodyPr>
          <a:lstStyle/>
          <a:p>
            <a:pPr marL="0" indent="0" algn="l"/>
            <a:r>
              <a:rPr lang="en-US" altLang="en-US" sz="2400" b="1" i="0" dirty="0">
                <a:solidFill>
                  <a:srgbClr val="000000"/>
                </a:solidFill>
              </a:rPr>
              <a:t>High-low pricing </a:t>
            </a:r>
            <a:r>
              <a:rPr lang="en-US" altLang="en-US" sz="2400" i="0" dirty="0">
                <a:solidFill>
                  <a:srgbClr val="000000"/>
                </a:solidFill>
              </a:rPr>
              <a:t>involves</a:t>
            </a:r>
            <a:r>
              <a:rPr lang="en-US" altLang="en-US" sz="2400" b="1" i="0" dirty="0">
                <a:solidFill>
                  <a:srgbClr val="000000"/>
                </a:solidFill>
              </a:rPr>
              <a:t> </a:t>
            </a:r>
            <a:r>
              <a:rPr lang="en-US" altLang="en-US" sz="2400" i="0" dirty="0">
                <a:solidFill>
                  <a:srgbClr val="000000"/>
                </a:solidFill>
              </a:rPr>
              <a:t>charging higher prices on an everyday basis but running frequent promotions to lower prices temporarily on selected items.</a:t>
            </a:r>
          </a:p>
        </p:txBody>
      </p:sp>
    </p:spTree>
    <p:extLst>
      <p:ext uri="{BB962C8B-B14F-4D97-AF65-F5344CB8AC3E}">
        <p14:creationId xmlns:p14="http://schemas.microsoft.com/office/powerpoint/2010/main" val="24646468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63143" y="906283"/>
            <a:ext cx="10067089" cy="700097"/>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863143" y="1923115"/>
            <a:ext cx="7535333" cy="602209"/>
          </a:xfrm>
        </p:spPr>
        <p:txBody>
          <a:bodyPr>
            <a:normAutofit/>
          </a:bodyPr>
          <a:lstStyle/>
          <a:p>
            <a:pPr marL="0" indent="0">
              <a:buNone/>
            </a:pPr>
            <a:r>
              <a:rPr lang="en-US" sz="3200" b="1" dirty="0"/>
              <a:t>Customer Value-Based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63143" y="2662179"/>
            <a:ext cx="10949105" cy="1436130"/>
          </a:xfrm>
        </p:spPr>
        <p:txBody>
          <a:bodyPr>
            <a:normAutofit/>
          </a:bodyPr>
          <a:lstStyle/>
          <a:p>
            <a:pPr marL="0" indent="0" algn="l"/>
            <a:r>
              <a:rPr lang="en-US" altLang="en-US" sz="2400" b="1" i="0" dirty="0">
                <a:solidFill>
                  <a:srgbClr val="000000"/>
                </a:solidFill>
              </a:rPr>
              <a:t>Value-added pricing </a:t>
            </a:r>
            <a:r>
              <a:rPr lang="en-US" altLang="en-US" sz="2400" i="0" dirty="0">
                <a:solidFill>
                  <a:srgbClr val="000000"/>
                </a:solidFill>
              </a:rPr>
              <a:t>attaches value-added features and services to differentiate the companies  offers and thus their higher prices.</a:t>
            </a:r>
          </a:p>
        </p:txBody>
      </p:sp>
    </p:spTree>
    <p:extLst>
      <p:ext uri="{BB962C8B-B14F-4D97-AF65-F5344CB8AC3E}">
        <p14:creationId xmlns:p14="http://schemas.microsoft.com/office/powerpoint/2010/main" val="19129178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94501" y="792452"/>
            <a:ext cx="10499575" cy="868684"/>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794501" y="1900981"/>
            <a:ext cx="7535333" cy="689569"/>
          </a:xfrm>
        </p:spPr>
        <p:txBody>
          <a:bodyPr>
            <a:normAutofit/>
          </a:bodyPr>
          <a:lstStyle/>
          <a:p>
            <a:pPr marL="0" indent="0">
              <a:buNone/>
            </a:pPr>
            <a:r>
              <a:rPr lang="en-US" sz="3200" b="1" dirty="0"/>
              <a:t>Cost-Based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94500" y="2740453"/>
            <a:ext cx="11092699" cy="2523524"/>
          </a:xfrm>
        </p:spPr>
        <p:txBody>
          <a:bodyPr>
            <a:normAutofit/>
          </a:bodyPr>
          <a:lstStyle/>
          <a:p>
            <a:pPr marL="0" indent="0" algn="l"/>
            <a:r>
              <a:rPr lang="en-US" altLang="en-US" sz="2400" b="1" i="0" dirty="0">
                <a:solidFill>
                  <a:srgbClr val="000000"/>
                </a:solidFill>
              </a:rPr>
              <a:t>Cost-based pricing </a:t>
            </a:r>
            <a:r>
              <a:rPr lang="en-US" altLang="en-US" sz="2400" i="0" dirty="0">
                <a:solidFill>
                  <a:srgbClr val="000000"/>
                </a:solidFill>
              </a:rPr>
              <a:t> sets prices based on the costs for producing, distributing, and selling the product plus a fair rate of return for effort and risk.</a:t>
            </a:r>
          </a:p>
        </p:txBody>
      </p:sp>
    </p:spTree>
    <p:extLst>
      <p:ext uri="{BB962C8B-B14F-4D97-AF65-F5344CB8AC3E}">
        <p14:creationId xmlns:p14="http://schemas.microsoft.com/office/powerpoint/2010/main" val="18255851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38202" y="865782"/>
            <a:ext cx="10993846" cy="695691"/>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738202" y="1820525"/>
            <a:ext cx="7535333" cy="577495"/>
          </a:xfrm>
        </p:spPr>
        <p:txBody>
          <a:bodyPr>
            <a:normAutofit/>
          </a:bodyPr>
          <a:lstStyle/>
          <a:p>
            <a:pPr marL="0" indent="0">
              <a:buNone/>
            </a:pPr>
            <a:r>
              <a:rPr lang="en-US" sz="3200" b="1" dirty="0"/>
              <a:t>Cost-Based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38202" y="2582122"/>
            <a:ext cx="9973732" cy="3176127"/>
          </a:xfrm>
        </p:spPr>
        <p:txBody>
          <a:bodyPr>
            <a:normAutofit/>
          </a:bodyPr>
          <a:lstStyle/>
          <a:p>
            <a:pPr marL="0" indent="0" algn="l"/>
            <a:r>
              <a:rPr lang="en-US" altLang="en-US" sz="2400" b="1" i="0" dirty="0">
                <a:solidFill>
                  <a:srgbClr val="000000"/>
                </a:solidFill>
              </a:rPr>
              <a:t>Fixed costs</a:t>
            </a:r>
            <a:r>
              <a:rPr lang="en-US" altLang="en-US" sz="2400" i="0" dirty="0">
                <a:solidFill>
                  <a:srgbClr val="000000"/>
                </a:solidFill>
              </a:rPr>
              <a:t> are the costs that do not vary with production or sales level. </a:t>
            </a:r>
          </a:p>
          <a:p>
            <a:pPr marL="0" lvl="2" indent="225425">
              <a:buClr>
                <a:srgbClr val="007CA8"/>
              </a:buClr>
            </a:pPr>
            <a:r>
              <a:rPr lang="en-US" altLang="en-US" sz="2400" dirty="0"/>
              <a:t>Rent</a:t>
            </a:r>
          </a:p>
          <a:p>
            <a:pPr marL="0" lvl="2" indent="225425">
              <a:buClr>
                <a:srgbClr val="007CA8"/>
              </a:buClr>
            </a:pPr>
            <a:r>
              <a:rPr lang="en-US" altLang="en-US" sz="2400" dirty="0"/>
              <a:t>Heat</a:t>
            </a:r>
          </a:p>
          <a:p>
            <a:pPr marL="0" lvl="2" indent="225425">
              <a:buClr>
                <a:srgbClr val="007CA8"/>
              </a:buClr>
            </a:pPr>
            <a:r>
              <a:rPr lang="en-US" altLang="en-US" sz="2400" dirty="0"/>
              <a:t>Interest</a:t>
            </a:r>
          </a:p>
          <a:p>
            <a:pPr marL="0" lvl="2" indent="225425">
              <a:buClr>
                <a:srgbClr val="007CA8"/>
              </a:buClr>
            </a:pPr>
            <a:r>
              <a:rPr lang="en-US" altLang="en-US" sz="2400" dirty="0"/>
              <a:t>Executive salaries</a:t>
            </a:r>
          </a:p>
        </p:txBody>
      </p:sp>
    </p:spTree>
    <p:extLst>
      <p:ext uri="{BB962C8B-B14F-4D97-AF65-F5344CB8AC3E}">
        <p14:creationId xmlns:p14="http://schemas.microsoft.com/office/powerpoint/2010/main" val="32850552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32263" y="887285"/>
            <a:ext cx="10573716" cy="719158"/>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932263" y="1822917"/>
            <a:ext cx="7535333" cy="602209"/>
          </a:xfrm>
        </p:spPr>
        <p:txBody>
          <a:bodyPr>
            <a:normAutofit/>
          </a:bodyPr>
          <a:lstStyle/>
          <a:p>
            <a:pPr marL="0" indent="0">
              <a:buNone/>
            </a:pPr>
            <a:r>
              <a:rPr lang="en-US" sz="3200" b="1" dirty="0"/>
              <a:t>Cost-Based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932263" y="2641600"/>
            <a:ext cx="9973732" cy="2739869"/>
          </a:xfrm>
        </p:spPr>
        <p:txBody>
          <a:bodyPr>
            <a:normAutofit/>
          </a:bodyPr>
          <a:lstStyle/>
          <a:p>
            <a:pPr marL="400050" indent="-400050" algn="l"/>
            <a:r>
              <a:rPr lang="en-US" altLang="en-US" sz="2400" b="1" i="0" dirty="0">
                <a:solidFill>
                  <a:srgbClr val="000000"/>
                </a:solidFill>
              </a:rPr>
              <a:t>Variable costs</a:t>
            </a:r>
            <a:r>
              <a:rPr lang="en-US" altLang="en-US" sz="2400" i="0" dirty="0">
                <a:solidFill>
                  <a:srgbClr val="000000"/>
                </a:solidFill>
              </a:rPr>
              <a:t> vary directly with the level of production</a:t>
            </a:r>
            <a:r>
              <a:rPr lang="en-US" altLang="en-US" sz="2400" dirty="0"/>
              <a:t>.</a:t>
            </a:r>
          </a:p>
          <a:p>
            <a:pPr marL="225425" lvl="2" indent="-225425">
              <a:buClr>
                <a:srgbClr val="007CA8"/>
              </a:buClr>
            </a:pPr>
            <a:r>
              <a:rPr lang="en-US" altLang="en-US" sz="2400" dirty="0"/>
              <a:t>Raw materials</a:t>
            </a:r>
          </a:p>
          <a:p>
            <a:pPr marL="225425" lvl="2" indent="-225425">
              <a:buClr>
                <a:srgbClr val="007CA8"/>
              </a:buClr>
            </a:pPr>
            <a:r>
              <a:rPr lang="en-US" altLang="en-US" sz="2400" dirty="0"/>
              <a:t>Packaging</a:t>
            </a:r>
          </a:p>
        </p:txBody>
      </p:sp>
    </p:spTree>
    <p:extLst>
      <p:ext uri="{BB962C8B-B14F-4D97-AF65-F5344CB8AC3E}">
        <p14:creationId xmlns:p14="http://schemas.microsoft.com/office/powerpoint/2010/main" val="38925186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87317" y="792310"/>
            <a:ext cx="10845565" cy="695691"/>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787317" y="1875171"/>
            <a:ext cx="7535333" cy="626922"/>
          </a:xfrm>
        </p:spPr>
        <p:txBody>
          <a:bodyPr>
            <a:normAutofit/>
          </a:bodyPr>
          <a:lstStyle/>
          <a:p>
            <a:pPr marL="0" indent="0">
              <a:buNone/>
            </a:pPr>
            <a:r>
              <a:rPr lang="en-US" sz="3200" b="1" dirty="0"/>
              <a:t>Cost-Based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87316" y="2580742"/>
            <a:ext cx="11099883" cy="1432926"/>
          </a:xfrm>
        </p:spPr>
        <p:txBody>
          <a:bodyPr>
            <a:normAutofit/>
          </a:bodyPr>
          <a:lstStyle/>
          <a:p>
            <a:pPr marL="0" indent="0" algn="l"/>
            <a:r>
              <a:rPr lang="en-US" altLang="en-US" sz="2400" b="1" i="0" dirty="0">
                <a:solidFill>
                  <a:srgbClr val="000000"/>
                </a:solidFill>
              </a:rPr>
              <a:t>Total costs</a:t>
            </a:r>
            <a:r>
              <a:rPr lang="en-US" altLang="en-US" sz="2400" i="0" dirty="0">
                <a:solidFill>
                  <a:srgbClr val="000000"/>
                </a:solidFill>
              </a:rPr>
              <a:t> are the sum of the fixed and variable costs for any given level of production.</a:t>
            </a:r>
          </a:p>
        </p:txBody>
      </p:sp>
    </p:spTree>
    <p:extLst>
      <p:ext uri="{BB962C8B-B14F-4D97-AF65-F5344CB8AC3E}">
        <p14:creationId xmlns:p14="http://schemas.microsoft.com/office/powerpoint/2010/main" val="10397561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252250" y="988540"/>
            <a:ext cx="11408473" cy="596837"/>
          </a:xfrm>
        </p:spPr>
        <p:txBody>
          <a:bodyPr>
            <a:noAutofit/>
          </a:bodyPr>
          <a:lstStyle/>
          <a:p>
            <a:r>
              <a:rPr lang="en-US" sz="3600" dirty="0">
                <a:solidFill>
                  <a:srgbClr val="007FA3"/>
                </a:solidFill>
              </a:rPr>
              <a:t>Major Pricing Strategies</a:t>
            </a:r>
            <a:endParaRPr lang="en-US" sz="3600" b="1" dirty="0">
              <a:solidFill>
                <a:srgbClr val="007FA3"/>
              </a:solidFill>
            </a:endParaRPr>
          </a:p>
        </p:txBody>
      </p:sp>
      <p:pic>
        <p:nvPicPr>
          <p:cNvPr id="3074" name="Picture 2" descr="Figure 10.3 Cost per Unit At Different Levels of Production Per Period. Line chart explains cost behavior in a fixed-size plant and line chart explains cost behavior over different-size plants.&#1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50" y="1981543"/>
            <a:ext cx="11604734" cy="314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07270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noChangeArrowheads="1"/>
          </p:cNvSpPr>
          <p:nvPr>
            <p:ph type="title"/>
          </p:nvPr>
        </p:nvSpPr>
        <p:spPr>
          <a:xfrm>
            <a:off x="2779845" y="345989"/>
            <a:ext cx="6020920" cy="906270"/>
          </a:xfrm>
        </p:spPr>
        <p:txBody>
          <a:bodyPr>
            <a:noAutofit/>
          </a:bodyPr>
          <a:lstStyle/>
          <a:p>
            <a:pPr algn="ctr"/>
            <a:r>
              <a:rPr lang="en-US" sz="3600" dirty="0">
                <a:solidFill>
                  <a:srgbClr val="007FA3"/>
                </a:solidFill>
              </a:rPr>
              <a:t>Major Pricing Strategies</a:t>
            </a:r>
            <a:endParaRPr lang="en-US" sz="3600" b="1" dirty="0">
              <a:solidFill>
                <a:srgbClr val="007FA3"/>
              </a:solidFill>
            </a:endParaRPr>
          </a:p>
        </p:txBody>
      </p:sp>
      <p:pic>
        <p:nvPicPr>
          <p:cNvPr id="4098" name="Picture 1" descr="Figure 10.4 Cost per Unit As a Function of Accumulated Production: The Experience Curve.&#10;Line chart explains the Experience Curv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9122" y="1556951"/>
            <a:ext cx="3663510" cy="428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3044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28197" y="786256"/>
            <a:ext cx="9564919" cy="524656"/>
          </a:xfrm>
        </p:spPr>
        <p:txBody>
          <a:bodyPr>
            <a:noAutofit/>
          </a:bodyPr>
          <a:lstStyle/>
          <a:p>
            <a:r>
              <a:rPr lang="en-US" sz="3600" dirty="0">
                <a:solidFill>
                  <a:srgbClr val="007CA8"/>
                </a:solidFill>
              </a:rPr>
              <a:t>Major Pricing Strategies</a:t>
            </a:r>
            <a:endParaRPr lang="en-US" sz="3600" b="1" dirty="0">
              <a:solidFill>
                <a:srgbClr val="007CA8"/>
              </a:solidFill>
            </a:endParaRPr>
          </a:p>
        </p:txBody>
      </p:sp>
      <p:sp>
        <p:nvSpPr>
          <p:cNvPr id="3" name="Content Placeholder 2"/>
          <p:cNvSpPr>
            <a:spLocks noGrp="1"/>
          </p:cNvSpPr>
          <p:nvPr>
            <p:ph idx="1"/>
          </p:nvPr>
        </p:nvSpPr>
        <p:spPr>
          <a:xfrm>
            <a:off x="928197" y="1601059"/>
            <a:ext cx="7535333" cy="610275"/>
          </a:xfrm>
        </p:spPr>
        <p:txBody>
          <a:bodyPr>
            <a:normAutofit/>
          </a:bodyPr>
          <a:lstStyle/>
          <a:p>
            <a:pPr marL="0" indent="0">
              <a:buNone/>
            </a:pPr>
            <a:r>
              <a:rPr lang="en-US" sz="3200" b="1" dirty="0"/>
              <a:t>Cost-Based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928197" y="2226325"/>
            <a:ext cx="10824092" cy="3290056"/>
          </a:xfrm>
        </p:spPr>
        <p:txBody>
          <a:bodyPr>
            <a:normAutofit/>
          </a:bodyPr>
          <a:lstStyle/>
          <a:p>
            <a:pPr marL="0" indent="0" algn="l"/>
            <a:r>
              <a:rPr lang="en-US" altLang="en-US" sz="2400" b="1" i="0" dirty="0">
                <a:solidFill>
                  <a:srgbClr val="000000"/>
                </a:solidFill>
              </a:rPr>
              <a:t>Cost-plus pricing </a:t>
            </a:r>
            <a:r>
              <a:rPr lang="en-US" altLang="en-US" sz="2400" i="0" dirty="0">
                <a:solidFill>
                  <a:srgbClr val="000000"/>
                </a:solidFill>
              </a:rPr>
              <a:t>adds a standard markup to the cost of the product.</a:t>
            </a:r>
          </a:p>
          <a:p>
            <a:pPr marL="225425" lvl="1" indent="-225425">
              <a:buClr>
                <a:srgbClr val="007CA8"/>
              </a:buClr>
            </a:pPr>
            <a:r>
              <a:rPr lang="en-US" altLang="en-US" dirty="0"/>
              <a:t>Benefits</a:t>
            </a:r>
          </a:p>
          <a:p>
            <a:pPr marL="509588" lvl="2" indent="-284163">
              <a:buClr>
                <a:srgbClr val="007CA8"/>
              </a:buClr>
              <a:buFont typeface="Wingdings" panose="05000000000000000000" pitchFamily="2" charset="2"/>
              <a:buChar char="§"/>
            </a:pPr>
            <a:r>
              <a:rPr lang="en-US" altLang="en-US" sz="2400" dirty="0"/>
              <a:t>Sellers are certain about costs.</a:t>
            </a:r>
          </a:p>
          <a:p>
            <a:pPr marL="509588" lvl="2" indent="-284163">
              <a:buClr>
                <a:srgbClr val="007CA8"/>
              </a:buClr>
              <a:buFont typeface="Wingdings" panose="05000000000000000000" pitchFamily="2" charset="2"/>
              <a:buChar char="§"/>
            </a:pPr>
            <a:r>
              <a:rPr lang="en-US" altLang="en-US" sz="2400" dirty="0"/>
              <a:t>Price competition is minimized.</a:t>
            </a:r>
          </a:p>
          <a:p>
            <a:pPr marL="509588" lvl="2" indent="-284163">
              <a:buClr>
                <a:srgbClr val="007CA8"/>
              </a:buClr>
              <a:buFont typeface="Wingdings" panose="05000000000000000000" pitchFamily="2" charset="2"/>
              <a:buChar char="§"/>
            </a:pPr>
            <a:r>
              <a:rPr lang="en-US" altLang="en-US" sz="2400" dirty="0"/>
              <a:t>Buyers feel it is fair.</a:t>
            </a:r>
          </a:p>
          <a:p>
            <a:pPr marL="225425" lvl="1" indent="-225425">
              <a:buClr>
                <a:srgbClr val="007CA8"/>
              </a:buClr>
            </a:pPr>
            <a:r>
              <a:rPr lang="en-US" altLang="en-US" dirty="0"/>
              <a:t>Disadvantages</a:t>
            </a:r>
          </a:p>
          <a:p>
            <a:pPr marL="509588" lvl="2" indent="-284163">
              <a:buClr>
                <a:srgbClr val="007CA8"/>
              </a:buClr>
              <a:buFont typeface="Wingdings" panose="05000000000000000000" pitchFamily="2" charset="2"/>
              <a:buChar char="§"/>
            </a:pPr>
            <a:r>
              <a:rPr lang="en-US" altLang="en-US" sz="2400" dirty="0"/>
              <a:t>Ignores demand and competitor prices</a:t>
            </a:r>
          </a:p>
        </p:txBody>
      </p:sp>
    </p:spTree>
    <p:extLst>
      <p:ext uri="{BB962C8B-B14F-4D97-AF65-F5344CB8AC3E}">
        <p14:creationId xmlns:p14="http://schemas.microsoft.com/office/powerpoint/2010/main" val="26072965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733460" y="563884"/>
            <a:ext cx="10915930" cy="655316"/>
          </a:xfrm>
        </p:spPr>
        <p:txBody>
          <a:bodyPr>
            <a:noAutofit/>
          </a:bodyPr>
          <a:lstStyle/>
          <a:p>
            <a:r>
              <a:rPr lang="en-US" sz="3600" b="1" dirty="0">
                <a:solidFill>
                  <a:srgbClr val="007FA3"/>
                </a:solidFill>
              </a:rPr>
              <a:t>Learning Objectives</a:t>
            </a:r>
          </a:p>
        </p:txBody>
      </p:sp>
      <p:sp>
        <p:nvSpPr>
          <p:cNvPr id="16385" name="Content Placeholder 3"/>
          <p:cNvSpPr>
            <a:spLocks noGrp="1" noChangeArrowheads="1"/>
          </p:cNvSpPr>
          <p:nvPr>
            <p:ph idx="1"/>
          </p:nvPr>
        </p:nvSpPr>
        <p:spPr>
          <a:xfrm>
            <a:off x="733460" y="1608667"/>
            <a:ext cx="10761785" cy="3077633"/>
          </a:xfrm>
        </p:spPr>
        <p:txBody>
          <a:bodyPr>
            <a:noAutofit/>
          </a:bodyPr>
          <a:lstStyle/>
          <a:p>
            <a:pPr marL="863600" indent="-863600">
              <a:buNone/>
            </a:pPr>
            <a:r>
              <a:rPr lang="en-US" sz="2400" b="1" dirty="0">
                <a:solidFill>
                  <a:srgbClr val="007FA3"/>
                </a:solidFill>
                <a:cs typeface="Arial"/>
              </a:rPr>
              <a:t>10-1   </a:t>
            </a:r>
            <a:r>
              <a:rPr lang="en-US" sz="2400" dirty="0"/>
              <a:t>Answer the question “What is a price?” and discuss the importance of   pricing in today’s fast-changing environment.</a:t>
            </a:r>
          </a:p>
          <a:p>
            <a:pPr marL="800100" indent="-800100">
              <a:buNone/>
            </a:pPr>
            <a:r>
              <a:rPr lang="en-US" sz="2400" b="1" dirty="0">
                <a:solidFill>
                  <a:srgbClr val="007FA3"/>
                </a:solidFill>
                <a:cs typeface="Arial"/>
              </a:rPr>
              <a:t>10-2   </a:t>
            </a:r>
            <a:r>
              <a:rPr lang="en-US" sz="2400" dirty="0"/>
              <a:t>Identify the three major pricing strategies and discuss the importance of</a:t>
            </a:r>
            <a:br>
              <a:rPr lang="en-US" sz="2400" dirty="0"/>
            </a:br>
            <a:r>
              <a:rPr lang="en-US" sz="2400" dirty="0"/>
              <a:t> understanding customer-value perceptions, company costs, and</a:t>
            </a:r>
            <a:br>
              <a:rPr lang="en-US" sz="2400" dirty="0"/>
            </a:br>
            <a:r>
              <a:rPr lang="en-US" sz="2400" dirty="0"/>
              <a:t> competitor strategies when setting prices.</a:t>
            </a:r>
          </a:p>
          <a:p>
            <a:pPr marL="800100" indent="-800100">
              <a:buNone/>
            </a:pPr>
            <a:r>
              <a:rPr lang="en-US" sz="2400" b="1" dirty="0">
                <a:solidFill>
                  <a:srgbClr val="007FA3"/>
                </a:solidFill>
                <a:cs typeface="Arial"/>
              </a:rPr>
              <a:t>10-3 </a:t>
            </a:r>
            <a:r>
              <a:rPr lang="en-US" sz="2400" b="1" dirty="0">
                <a:solidFill>
                  <a:srgbClr val="007FA3"/>
                </a:solidFill>
              </a:rPr>
              <a:t>  </a:t>
            </a:r>
            <a:r>
              <a:rPr lang="en-US" sz="2400" dirty="0"/>
              <a:t>Identify and define the other important external and internal factors</a:t>
            </a:r>
            <a:br>
              <a:rPr lang="en-US" sz="2400" dirty="0"/>
            </a:br>
            <a:r>
              <a:rPr lang="en-US" sz="2400" dirty="0"/>
              <a:t> affecting a firm’s pricing decisions.</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63494" y="449705"/>
            <a:ext cx="7004715" cy="471018"/>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863494" y="1310277"/>
            <a:ext cx="5432375" cy="503533"/>
          </a:xfrm>
        </p:spPr>
        <p:txBody>
          <a:bodyPr>
            <a:normAutofit lnSpcReduction="10000"/>
          </a:bodyPr>
          <a:lstStyle/>
          <a:p>
            <a:pPr marL="0" indent="0">
              <a:buNone/>
            </a:pPr>
            <a:r>
              <a:rPr lang="en-US" sz="3200" b="1" dirty="0"/>
              <a:t>Cost-Based Pricing</a:t>
            </a:r>
            <a:endParaRPr lang="en-US" b="1" dirty="0"/>
          </a:p>
        </p:txBody>
      </p:sp>
      <p:sp>
        <p:nvSpPr>
          <p:cNvPr id="2" name="Content Placeholder 1"/>
          <p:cNvSpPr>
            <a:spLocks noGrp="1"/>
          </p:cNvSpPr>
          <p:nvPr>
            <p:ph type="body" sz="quarter" idx="13"/>
          </p:nvPr>
        </p:nvSpPr>
        <p:spPr>
          <a:xfrm>
            <a:off x="863494" y="2043907"/>
            <a:ext cx="6388548" cy="2947818"/>
          </a:xfrm>
        </p:spPr>
        <p:txBody>
          <a:bodyPr>
            <a:noAutofit/>
          </a:bodyPr>
          <a:lstStyle/>
          <a:p>
            <a:pPr marL="0" indent="0" algn="l">
              <a:lnSpc>
                <a:spcPct val="100000"/>
              </a:lnSpc>
              <a:spcBef>
                <a:spcPts val="0"/>
              </a:spcBef>
            </a:pPr>
            <a:r>
              <a:rPr lang="en-US" altLang="en-US" b="1" i="0" dirty="0">
                <a:solidFill>
                  <a:srgbClr val="000000"/>
                </a:solidFill>
              </a:rPr>
              <a:t>Break-even pricing </a:t>
            </a:r>
            <a:r>
              <a:rPr lang="en-US" b="1" i="0" dirty="0">
                <a:solidFill>
                  <a:srgbClr val="000000"/>
                </a:solidFill>
              </a:rPr>
              <a:t>(target return pricing) </a:t>
            </a:r>
            <a:r>
              <a:rPr lang="en-US" i="0" dirty="0">
                <a:solidFill>
                  <a:srgbClr val="000000"/>
                </a:solidFill>
              </a:rPr>
              <a:t>is</a:t>
            </a:r>
            <a:r>
              <a:rPr lang="en-US" b="1" i="0" dirty="0">
                <a:solidFill>
                  <a:srgbClr val="000000"/>
                </a:solidFill>
              </a:rPr>
              <a:t> </a:t>
            </a:r>
            <a:r>
              <a:rPr lang="en-US" i="0" dirty="0">
                <a:solidFill>
                  <a:srgbClr val="000000"/>
                </a:solidFill>
              </a:rPr>
              <a:t>setting price to break even on costs or to make a target return.</a:t>
            </a:r>
          </a:p>
          <a:p>
            <a:pPr marL="0" indent="0" algn="l">
              <a:lnSpc>
                <a:spcPct val="100000"/>
              </a:lnSpc>
              <a:spcBef>
                <a:spcPts val="0"/>
              </a:spcBef>
            </a:pPr>
            <a:r>
              <a:rPr lang="en-US" altLang="en-US" b="1" i="0" dirty="0">
                <a:solidFill>
                  <a:srgbClr val="000000"/>
                </a:solidFill>
              </a:rPr>
              <a:t/>
            </a:r>
            <a:br>
              <a:rPr lang="en-US" altLang="en-US" b="1" i="0" dirty="0">
                <a:solidFill>
                  <a:srgbClr val="000000"/>
                </a:solidFill>
              </a:rPr>
            </a:br>
            <a:r>
              <a:rPr lang="en-US" altLang="en-US" b="1" i="0" dirty="0">
                <a:solidFill>
                  <a:srgbClr val="000000"/>
                </a:solidFill>
              </a:rPr>
              <a:t>Figure 10.5 </a:t>
            </a:r>
            <a:r>
              <a:rPr lang="en-US" i="0" dirty="0">
                <a:solidFill>
                  <a:srgbClr val="000000"/>
                </a:solidFill>
              </a:rPr>
              <a:t> Break-Even Chart for Determining Target Return Price and Break-Even Volume.</a:t>
            </a:r>
            <a:endParaRPr lang="en-US" altLang="en-US" b="1" i="0" dirty="0">
              <a:solidFill>
                <a:srgbClr val="000000"/>
              </a:solidFill>
            </a:endParaRPr>
          </a:p>
        </p:txBody>
      </p:sp>
      <p:pic>
        <p:nvPicPr>
          <p:cNvPr id="5122" name="Picture 2" descr="Break-Even chart explains determining Target Return Price and Break-Even Volum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52" y="2043908"/>
            <a:ext cx="4302542" cy="284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889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448511" y="343523"/>
            <a:ext cx="11935688" cy="1143000"/>
          </a:xfrm>
        </p:spPr>
        <p:txBody>
          <a:bodyPr>
            <a:noAutofit/>
          </a:bodyPr>
          <a:lstStyle/>
          <a:p>
            <a:r>
              <a:rPr lang="en-US" sz="3600" dirty="0">
                <a:solidFill>
                  <a:srgbClr val="007FA3"/>
                </a:solidFill>
              </a:rPr>
              <a:t>Major Pricing Strategies</a:t>
            </a:r>
            <a:endParaRPr lang="en-US" sz="3600" b="1" dirty="0">
              <a:solidFill>
                <a:srgbClr val="007FA3"/>
              </a:solidFill>
            </a:endParaRPr>
          </a:p>
        </p:txBody>
      </p:sp>
      <p:pic>
        <p:nvPicPr>
          <p:cNvPr id="6146" name="Picture 2" descr="Table shows Break-Even Volume and Profits at different prices.&#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730" y="1438239"/>
            <a:ext cx="11260356" cy="3480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482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48511" y="343523"/>
            <a:ext cx="6298278" cy="1143000"/>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448511" y="1661815"/>
            <a:ext cx="5677338" cy="557358"/>
          </a:xfrm>
        </p:spPr>
        <p:txBody>
          <a:bodyPr>
            <a:normAutofit/>
          </a:bodyPr>
          <a:lstStyle/>
          <a:p>
            <a:pPr marL="0" indent="0">
              <a:buNone/>
            </a:pPr>
            <a:r>
              <a:rPr lang="en-US" sz="3200" b="1" dirty="0"/>
              <a:t>Competition-Based Pricing</a:t>
            </a:r>
            <a:endParaRPr lang="en-US" b="1" dirty="0"/>
          </a:p>
        </p:txBody>
      </p:sp>
      <p:sp>
        <p:nvSpPr>
          <p:cNvPr id="2" name="Content Placeholder 1"/>
          <p:cNvSpPr>
            <a:spLocks noGrp="1"/>
          </p:cNvSpPr>
          <p:nvPr>
            <p:ph type="body" sz="quarter" idx="13"/>
          </p:nvPr>
        </p:nvSpPr>
        <p:spPr>
          <a:xfrm>
            <a:off x="428606" y="2394466"/>
            <a:ext cx="6826633" cy="1955114"/>
          </a:xfrm>
        </p:spPr>
        <p:txBody>
          <a:bodyPr>
            <a:noAutofit/>
          </a:bodyPr>
          <a:lstStyle/>
          <a:p>
            <a:pPr marL="0" indent="0" algn="l"/>
            <a:r>
              <a:rPr lang="en-US" altLang="en-US" sz="2400" b="1" i="0" dirty="0">
                <a:solidFill>
                  <a:srgbClr val="000000"/>
                </a:solidFill>
              </a:rPr>
              <a:t>Competition-based pricing</a:t>
            </a:r>
            <a:r>
              <a:rPr lang="en-US" altLang="en-US" sz="2400" i="0" dirty="0">
                <a:solidFill>
                  <a:srgbClr val="000000"/>
                </a:solidFill>
              </a:rPr>
              <a:t> is setting prices based on competitors’ strategies, costs, prices, and market offerings. </a:t>
            </a:r>
          </a:p>
        </p:txBody>
      </p:sp>
      <p:pic>
        <p:nvPicPr>
          <p:cNvPr id="7170" name="Picture 2" descr="Photo shows a Caterpillar earthmoving machin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0048" y="740976"/>
            <a:ext cx="4296644" cy="4055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2462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14399" y="1034321"/>
            <a:ext cx="10273083" cy="547959"/>
          </a:xfrm>
        </p:spPr>
        <p:txBody>
          <a:bodyPr>
            <a:noAutofit/>
          </a:bodyPr>
          <a:lstStyle/>
          <a:p>
            <a:r>
              <a:rPr lang="en-US" sz="4000" b="1" dirty="0">
                <a:solidFill>
                  <a:srgbClr val="007FA3"/>
                </a:solidFill>
                <a:latin typeface="Calibri" panose="020F0502020204030204" pitchFamily="34" charset="0"/>
              </a:rPr>
              <a:t>Learning Objective 3</a:t>
            </a:r>
          </a:p>
        </p:txBody>
      </p:sp>
      <p:sp>
        <p:nvSpPr>
          <p:cNvPr id="16385" name="Content Placeholder 3"/>
          <p:cNvSpPr>
            <a:spLocks noGrp="1" noChangeArrowheads="1"/>
          </p:cNvSpPr>
          <p:nvPr>
            <p:ph idx="1"/>
          </p:nvPr>
        </p:nvSpPr>
        <p:spPr>
          <a:xfrm>
            <a:off x="914399" y="1986158"/>
            <a:ext cx="11002781" cy="1605540"/>
          </a:xfrm>
        </p:spPr>
        <p:txBody>
          <a:bodyPr>
            <a:noAutofit/>
          </a:bodyPr>
          <a:lstStyle/>
          <a:p>
            <a:pPr marL="0" indent="0">
              <a:buNone/>
            </a:pPr>
            <a:r>
              <a:rPr lang="en-US" sz="2400" dirty="0"/>
              <a:t>Identify and define the other important external and internal factors affecting a firm’s pricing decisions.</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63600" y="470622"/>
            <a:ext cx="10846021" cy="1143000"/>
          </a:xfrm>
        </p:spPr>
        <p:txBody>
          <a:bodyPr>
            <a:noAutofit/>
          </a:bodyPr>
          <a:lstStyle/>
          <a:p>
            <a:r>
              <a:rPr lang="en-US" altLang="en-US" sz="3600" dirty="0">
                <a:solidFill>
                  <a:srgbClr val="007FA3"/>
                </a:solidFill>
                <a:latin typeface="+mn-lt"/>
              </a:rPr>
              <a:t>Other Considerations Affecting Price Decisions</a:t>
            </a:r>
            <a:endParaRPr lang="en-US" sz="3600" b="1" dirty="0">
              <a:solidFill>
                <a:srgbClr val="007FA3"/>
              </a:solidFill>
              <a:latin typeface="+mn-lt"/>
            </a:endParaRPr>
          </a:p>
        </p:txBody>
      </p:sp>
      <p:sp>
        <p:nvSpPr>
          <p:cNvPr id="3" name="Content Placeholder 2"/>
          <p:cNvSpPr>
            <a:spLocks noGrp="1"/>
          </p:cNvSpPr>
          <p:nvPr>
            <p:ph idx="1"/>
          </p:nvPr>
        </p:nvSpPr>
        <p:spPr>
          <a:xfrm>
            <a:off x="2113691" y="1530095"/>
            <a:ext cx="7535333" cy="595267"/>
          </a:xfrm>
        </p:spPr>
        <p:txBody>
          <a:bodyPr>
            <a:normAutofit/>
          </a:bodyPr>
          <a:lstStyle/>
          <a:p>
            <a:pPr marL="0" indent="0" algn="ctr">
              <a:buNone/>
            </a:pPr>
            <a:r>
              <a:rPr lang="en-US" sz="3200" b="1" dirty="0"/>
              <a:t>The Market and Demand</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63600" y="2376761"/>
            <a:ext cx="10430932" cy="592667"/>
          </a:xfrm>
        </p:spPr>
        <p:txBody>
          <a:bodyPr>
            <a:normAutofit/>
          </a:bodyPr>
          <a:lstStyle/>
          <a:p>
            <a:pPr marL="0" indent="0"/>
            <a:r>
              <a:rPr lang="en-US" altLang="en-US" sz="2800" b="1" i="0" dirty="0">
                <a:solidFill>
                  <a:srgbClr val="000000"/>
                </a:solidFill>
              </a:rPr>
              <a:t>Pricing In Different Types of Markets</a:t>
            </a:r>
            <a:endParaRPr lang="en-US" altLang="en-US" sz="2800" dirty="0">
              <a:solidFill>
                <a:srgbClr val="000000"/>
              </a:solidFill>
            </a:endParaRPr>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3757805775"/>
              </p:ext>
            </p:extLst>
          </p:nvPr>
        </p:nvGraphicFramePr>
        <p:xfrm>
          <a:off x="3479831" y="3220827"/>
          <a:ext cx="4803051" cy="2697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02372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1016922" y="467091"/>
            <a:ext cx="10771424" cy="818012"/>
          </a:xfrm>
        </p:spPr>
        <p:txBody>
          <a:bodyPr>
            <a:noAutofit/>
          </a:bodyPr>
          <a:lstStyle/>
          <a:p>
            <a:r>
              <a:rPr lang="en-US" altLang="en-US" sz="3600" dirty="0">
                <a:solidFill>
                  <a:srgbClr val="007FA3"/>
                </a:solidFill>
              </a:rPr>
              <a:t>Other Considerations Affecting Price Decisions</a:t>
            </a:r>
            <a:endParaRPr lang="en-US" sz="3600" b="1" dirty="0">
              <a:solidFill>
                <a:srgbClr val="007FA3"/>
              </a:solidFill>
            </a:endParaRPr>
          </a:p>
        </p:txBody>
      </p:sp>
      <p:sp>
        <p:nvSpPr>
          <p:cNvPr id="3" name="Content Placeholder 2"/>
          <p:cNvSpPr>
            <a:spLocks noGrp="1"/>
          </p:cNvSpPr>
          <p:nvPr>
            <p:ph idx="1"/>
          </p:nvPr>
        </p:nvSpPr>
        <p:spPr>
          <a:xfrm>
            <a:off x="1776171" y="1498440"/>
            <a:ext cx="8479938" cy="602209"/>
          </a:xfrm>
        </p:spPr>
        <p:txBody>
          <a:bodyPr>
            <a:normAutofit/>
          </a:bodyPr>
          <a:lstStyle/>
          <a:p>
            <a:pPr marL="0" indent="0" algn="ctr">
              <a:buNone/>
            </a:pPr>
            <a:r>
              <a:rPr lang="en-US" sz="3200" b="1" dirty="0"/>
              <a:t>The Economy and Other External Factors</a:t>
            </a:r>
            <a:endParaRPr lang="en-US" sz="3200" dirty="0"/>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324211767"/>
              </p:ext>
            </p:extLst>
          </p:nvPr>
        </p:nvGraphicFramePr>
        <p:xfrm>
          <a:off x="3275820" y="2100649"/>
          <a:ext cx="4990657" cy="347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1353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32340" y="932184"/>
            <a:ext cx="10915930" cy="693416"/>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832340" y="2001260"/>
            <a:ext cx="10756795" cy="1774417"/>
          </a:xfrm>
        </p:spPr>
        <p:txBody>
          <a:bodyPr>
            <a:noAutofit/>
          </a:bodyPr>
          <a:lstStyle/>
          <a:p>
            <a:pPr marL="0" indent="0">
              <a:buNone/>
            </a:pPr>
            <a:r>
              <a:rPr lang="en-US" sz="2400" dirty="0"/>
              <a:t>Answer the question “What is a price?” and discuss the importance of pricing in today’s fast-changing environment.</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648252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67610" y="1358899"/>
            <a:ext cx="10130589" cy="648323"/>
          </a:xfrm>
        </p:spPr>
        <p:txBody>
          <a:bodyPr>
            <a:noAutofit/>
          </a:bodyPr>
          <a:lstStyle/>
          <a:p>
            <a:r>
              <a:rPr lang="en-US" sz="3600" dirty="0">
                <a:solidFill>
                  <a:srgbClr val="007FA3"/>
                </a:solidFill>
              </a:rPr>
              <a:t>What Is a Price? </a:t>
            </a:r>
            <a:endParaRPr lang="en-US" sz="3600" b="1" dirty="0">
              <a:solidFill>
                <a:srgbClr val="007FA3"/>
              </a:solidFill>
            </a:endParaRPr>
          </a:p>
        </p:txBody>
      </p:sp>
      <p:sp>
        <p:nvSpPr>
          <p:cNvPr id="2" name="Content Placeholder 1"/>
          <p:cNvSpPr>
            <a:spLocks noGrp="1"/>
          </p:cNvSpPr>
          <p:nvPr>
            <p:ph type="body" sz="quarter" idx="13"/>
          </p:nvPr>
        </p:nvSpPr>
        <p:spPr>
          <a:xfrm>
            <a:off x="867610" y="2315633"/>
            <a:ext cx="10600489" cy="1176867"/>
          </a:xfrm>
        </p:spPr>
        <p:txBody>
          <a:bodyPr>
            <a:normAutofit fontScale="92500" lnSpcReduction="10000"/>
          </a:bodyPr>
          <a:lstStyle/>
          <a:p>
            <a:pPr marL="0" indent="0" algn="l">
              <a:lnSpc>
                <a:spcPct val="110000"/>
              </a:lnSpc>
            </a:pPr>
            <a:r>
              <a:rPr lang="en-US" altLang="en-US" sz="2400" b="1" i="0" dirty="0">
                <a:solidFill>
                  <a:schemeClr val="tx1"/>
                </a:solidFill>
              </a:rPr>
              <a:t>Price</a:t>
            </a:r>
            <a:r>
              <a:rPr lang="en-US" altLang="en-US" sz="2400" i="0" dirty="0">
                <a:solidFill>
                  <a:schemeClr val="tx1"/>
                </a:solidFill>
              </a:rPr>
              <a:t> is the amount of money charged for a product or service, or the sum of all the values that customers exchange for the benefits of having or using the product or service.</a:t>
            </a:r>
          </a:p>
        </p:txBody>
      </p:sp>
    </p:spTree>
    <p:extLst>
      <p:ext uri="{BB962C8B-B14F-4D97-AF65-F5344CB8AC3E}">
        <p14:creationId xmlns:p14="http://schemas.microsoft.com/office/powerpoint/2010/main" val="17664821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32962" y="1104900"/>
            <a:ext cx="10192237" cy="589284"/>
          </a:xfrm>
        </p:spPr>
        <p:txBody>
          <a:bodyPr>
            <a:noAutofit/>
          </a:bodyPr>
          <a:lstStyle/>
          <a:p>
            <a:r>
              <a:rPr lang="en-US" sz="3600" b="1" dirty="0">
                <a:solidFill>
                  <a:srgbClr val="007FA3"/>
                </a:solidFill>
              </a:rPr>
              <a:t>Learning Objective 2</a:t>
            </a:r>
          </a:p>
        </p:txBody>
      </p:sp>
      <p:sp>
        <p:nvSpPr>
          <p:cNvPr id="16385" name="Content Placeholder 3"/>
          <p:cNvSpPr>
            <a:spLocks noGrp="1" noChangeArrowheads="1"/>
          </p:cNvSpPr>
          <p:nvPr>
            <p:ph idx="1"/>
          </p:nvPr>
        </p:nvSpPr>
        <p:spPr>
          <a:xfrm>
            <a:off x="932962" y="1950461"/>
            <a:ext cx="10903437" cy="1529340"/>
          </a:xfrm>
        </p:spPr>
        <p:txBody>
          <a:bodyPr>
            <a:noAutofit/>
          </a:bodyPr>
          <a:lstStyle/>
          <a:p>
            <a:pPr marL="0" indent="0">
              <a:buNone/>
            </a:pPr>
            <a:r>
              <a:rPr lang="en-US" sz="2400" dirty="0"/>
              <a:t>Identify the three major pricing strategies and discuss the importance of understanding customer-value perceptions, company costs, and competitor strategies when setting prices.</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62605" y="1165412"/>
            <a:ext cx="11259395" cy="661770"/>
          </a:xfrm>
        </p:spPr>
        <p:txBody>
          <a:bodyPr>
            <a:noAutofit/>
          </a:bodyPr>
          <a:lstStyle/>
          <a:p>
            <a:r>
              <a:rPr lang="en-US" sz="3600" dirty="0">
                <a:solidFill>
                  <a:srgbClr val="007FA3"/>
                </a:solidFill>
              </a:rPr>
              <a:t>Major Pricing Strategies</a:t>
            </a:r>
            <a:endParaRPr lang="en-US" sz="3600" b="1" dirty="0">
              <a:solidFill>
                <a:srgbClr val="007FA3"/>
              </a:solidFill>
            </a:endParaRPr>
          </a:p>
        </p:txBody>
      </p:sp>
      <p:pic>
        <p:nvPicPr>
          <p:cNvPr id="1026" name="Picture 2" descr="Figure 10.1  Considerations In Setting Price.&#10;Chart shows a continuum that explains considerations in setting pric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605" y="2252307"/>
            <a:ext cx="11554481" cy="2965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7202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63305" y="853103"/>
            <a:ext cx="6881679" cy="607982"/>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763305" y="1697620"/>
            <a:ext cx="7535333" cy="585249"/>
          </a:xfrm>
        </p:spPr>
        <p:txBody>
          <a:bodyPr>
            <a:normAutofit/>
          </a:bodyPr>
          <a:lstStyle/>
          <a:p>
            <a:pPr marL="0" indent="0">
              <a:buNone/>
            </a:pPr>
            <a:r>
              <a:rPr lang="en-US" sz="3200" b="1" dirty="0"/>
              <a:t>Customer Value-Based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63305" y="2387800"/>
            <a:ext cx="11078925" cy="2557930"/>
          </a:xfrm>
        </p:spPr>
        <p:txBody>
          <a:bodyPr>
            <a:normAutofit/>
          </a:bodyPr>
          <a:lstStyle/>
          <a:p>
            <a:pPr marL="0" indent="0" algn="l"/>
            <a:r>
              <a:rPr lang="en-US" altLang="en-US" sz="2400" b="1" i="0" dirty="0">
                <a:solidFill>
                  <a:srgbClr val="000000"/>
                </a:solidFill>
              </a:rPr>
              <a:t>Value-based pricing</a:t>
            </a:r>
            <a:r>
              <a:rPr lang="en-US" altLang="en-US" sz="2400" i="0" dirty="0">
                <a:solidFill>
                  <a:srgbClr val="000000"/>
                </a:solidFill>
              </a:rPr>
              <a:t> uses the buyers’ perceptions of value rather than the seller’s cost.</a:t>
            </a:r>
          </a:p>
          <a:p>
            <a:pPr marL="341313" lvl="1" indent="-341313">
              <a:buClr>
                <a:srgbClr val="007CA8"/>
              </a:buClr>
            </a:pPr>
            <a:r>
              <a:rPr lang="en-US" altLang="en-US" dirty="0">
                <a:solidFill>
                  <a:srgbClr val="000000"/>
                </a:solidFill>
              </a:rPr>
              <a:t>Value-based pricing is customer driven.</a:t>
            </a:r>
          </a:p>
          <a:p>
            <a:pPr marL="341313" lvl="1" indent="-341313">
              <a:buClr>
                <a:srgbClr val="007CA8"/>
              </a:buClr>
            </a:pPr>
            <a:r>
              <a:rPr lang="en-US" altLang="en-US" dirty="0">
                <a:solidFill>
                  <a:srgbClr val="000000"/>
                </a:solidFill>
              </a:rPr>
              <a:t>Cost-based pricing is product driven.</a:t>
            </a:r>
          </a:p>
          <a:p>
            <a:pPr marL="341313" lvl="1" indent="-341313">
              <a:buClr>
                <a:srgbClr val="007CA8"/>
              </a:buClr>
            </a:pPr>
            <a:r>
              <a:rPr lang="en-US" altLang="en-US" dirty="0">
                <a:solidFill>
                  <a:srgbClr val="000000"/>
                </a:solidFill>
              </a:rPr>
              <a:t>Price </a:t>
            </a:r>
            <a:r>
              <a:rPr lang="en-US" dirty="0">
                <a:solidFill>
                  <a:srgbClr val="000000"/>
                </a:solidFill>
              </a:rPr>
              <a:t>is set to match perceived value.</a:t>
            </a:r>
            <a:endParaRPr lang="en-US" altLang="en-US" dirty="0">
              <a:solidFill>
                <a:srgbClr val="000000"/>
              </a:solidFill>
            </a:endParaRPr>
          </a:p>
        </p:txBody>
      </p:sp>
    </p:spTree>
    <p:extLst>
      <p:ext uri="{BB962C8B-B14F-4D97-AF65-F5344CB8AC3E}">
        <p14:creationId xmlns:p14="http://schemas.microsoft.com/office/powerpoint/2010/main" val="37272094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48511" y="343523"/>
            <a:ext cx="11935688" cy="750171"/>
          </a:xfrm>
        </p:spPr>
        <p:txBody>
          <a:bodyPr>
            <a:noAutofit/>
          </a:bodyPr>
          <a:lstStyle/>
          <a:p>
            <a:r>
              <a:rPr lang="en-US" sz="3600" dirty="0">
                <a:solidFill>
                  <a:srgbClr val="007FA3"/>
                </a:solidFill>
              </a:rPr>
              <a:t>Major Pricing Strategies</a:t>
            </a:r>
            <a:endParaRPr lang="en-US" sz="3600" b="1" dirty="0">
              <a:solidFill>
                <a:srgbClr val="007FA3"/>
              </a:solidFill>
            </a:endParaRPr>
          </a:p>
        </p:txBody>
      </p:sp>
      <p:pic>
        <p:nvPicPr>
          <p:cNvPr id="2050" name="Picture 2" descr="Figure 10.2  Value-Based Pricing vs. Cost-Based Pricing.&#10;Chart explains Value-Based Pricing versus Cost-Based Pricing.&#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904" y="1643067"/>
            <a:ext cx="11350695" cy="375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9672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92878" y="696972"/>
            <a:ext cx="10664014" cy="679699"/>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792878" y="1699314"/>
            <a:ext cx="7535333" cy="526017"/>
          </a:xfrm>
        </p:spPr>
        <p:txBody>
          <a:bodyPr>
            <a:normAutofit lnSpcReduction="10000"/>
          </a:bodyPr>
          <a:lstStyle/>
          <a:p>
            <a:pPr marL="0" indent="0">
              <a:buNone/>
            </a:pPr>
            <a:r>
              <a:rPr lang="en-US" sz="3200" b="1" dirty="0"/>
              <a:t>Customer Value-Based Pricing</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73252" y="2348265"/>
            <a:ext cx="10413003" cy="1733176"/>
          </a:xfrm>
        </p:spPr>
        <p:txBody>
          <a:bodyPr>
            <a:normAutofit/>
          </a:bodyPr>
          <a:lstStyle/>
          <a:p>
            <a:pPr marL="0" indent="0" algn="l"/>
            <a:r>
              <a:rPr lang="en-US" altLang="en-US" sz="2800" b="1" i="0" dirty="0">
                <a:solidFill>
                  <a:srgbClr val="000000"/>
                </a:solidFill>
              </a:rPr>
              <a:t> Good-value pricing </a:t>
            </a:r>
            <a:r>
              <a:rPr lang="en-US" altLang="en-US" sz="2800" i="0" dirty="0">
                <a:solidFill>
                  <a:srgbClr val="000000"/>
                </a:solidFill>
              </a:rPr>
              <a:t>is</a:t>
            </a:r>
            <a:r>
              <a:rPr lang="en-US" altLang="en-US" sz="2800" b="1" i="0" dirty="0">
                <a:solidFill>
                  <a:srgbClr val="000000"/>
                </a:solidFill>
              </a:rPr>
              <a:t> </a:t>
            </a:r>
            <a:r>
              <a:rPr lang="en-US" altLang="en-US" sz="2800" i="0" dirty="0">
                <a:solidFill>
                  <a:srgbClr val="000000"/>
                </a:solidFill>
              </a:rPr>
              <a:t>offering just the right combination of</a:t>
            </a:r>
            <a:br>
              <a:rPr lang="en-US" altLang="en-US" sz="2800" i="0" dirty="0">
                <a:solidFill>
                  <a:srgbClr val="000000"/>
                </a:solidFill>
              </a:rPr>
            </a:br>
            <a:r>
              <a:rPr lang="en-US" altLang="en-US" sz="2800" i="0" dirty="0">
                <a:solidFill>
                  <a:srgbClr val="000000"/>
                </a:solidFill>
              </a:rPr>
              <a:t> quality and good service at a fair price.</a:t>
            </a:r>
          </a:p>
        </p:txBody>
      </p:sp>
    </p:spTree>
    <p:extLst>
      <p:ext uri="{BB962C8B-B14F-4D97-AF65-F5344CB8AC3E}">
        <p14:creationId xmlns:p14="http://schemas.microsoft.com/office/powerpoint/2010/main" val="309345443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5720</TotalTime>
  <Words>3849</Words>
  <Application>Microsoft Office PowerPoint</Application>
  <PresentationFormat>Widescreen</PresentationFormat>
  <Paragraphs>251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ヒラギノ角ゴ Pro W3</vt:lpstr>
      <vt:lpstr>Office Theme</vt:lpstr>
      <vt:lpstr>Principles of Marketing Seventeenth Edition</vt:lpstr>
      <vt:lpstr>Learning Objectives</vt:lpstr>
      <vt:lpstr>Learning Objective 1</vt:lpstr>
      <vt:lpstr>What Is a Price? </vt:lpstr>
      <vt:lpstr>Learning Objective 2</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Learning Objective 3</vt:lpstr>
      <vt:lpstr>Other Considerations Affecting Price Decisions</vt:lpstr>
      <vt:lpstr>Other Considerations Affecting Price Decisions</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1105</cp:revision>
  <dcterms:created xsi:type="dcterms:W3CDTF">2014-08-17T17:56:33Z</dcterms:created>
  <dcterms:modified xsi:type="dcterms:W3CDTF">2020-02-25T12:24:38Z</dcterms:modified>
  <cp:category/>
</cp:coreProperties>
</file>