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57" r:id="rId2"/>
    <p:sldId id="258" r:id="rId3"/>
    <p:sldId id="356" r:id="rId4"/>
    <p:sldId id="576" r:id="rId5"/>
    <p:sldId id="646" r:id="rId6"/>
    <p:sldId id="620" r:id="rId7"/>
    <p:sldId id="647" r:id="rId8"/>
    <p:sldId id="648" r:id="rId9"/>
    <p:sldId id="649" r:id="rId10"/>
    <p:sldId id="650" r:id="rId11"/>
    <p:sldId id="683" r:id="rId12"/>
    <p:sldId id="651" r:id="rId13"/>
    <p:sldId id="652" r:id="rId14"/>
    <p:sldId id="623" r:id="rId15"/>
    <p:sldId id="681" r:id="rId16"/>
    <p:sldId id="667" r:id="rId17"/>
    <p:sldId id="668" r:id="rId18"/>
    <p:sldId id="669" r:id="rId19"/>
    <p:sldId id="670" r:id="rId20"/>
    <p:sldId id="671" r:id="rId21"/>
    <p:sldId id="672" r:id="rId22"/>
    <p:sldId id="673" r:id="rId23"/>
    <p:sldId id="682" r:id="rId24"/>
    <p:sldId id="635" r:id="rId25"/>
    <p:sldId id="675" r:id="rId26"/>
    <p:sldId id="63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A2"/>
    <a:srgbClr val="007FA3"/>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11" autoAdjust="0"/>
    <p:restoredTop sz="86409" autoAdjust="0"/>
  </p:normalViewPr>
  <p:slideViewPr>
    <p:cSldViewPr snapToGrid="0">
      <p:cViewPr varScale="1">
        <p:scale>
          <a:sx n="67" d="100"/>
          <a:sy n="67" d="100"/>
        </p:scale>
        <p:origin x="72" y="297"/>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1400" y="24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7C770-CA54-4BE3-9475-7038A357A1B2}" type="doc">
      <dgm:prSet loTypeId="urn:microsoft.com/office/officeart/2005/8/layout/default#1" loCatId="list" qsTypeId="urn:microsoft.com/office/officeart/2005/8/quickstyle/simple1#7" qsCatId="simple" csTypeId="urn:microsoft.com/office/officeart/2005/8/colors/colorful2" csCatId="colorful" phldr="1"/>
      <dgm:spPr/>
      <dgm:t>
        <a:bodyPr/>
        <a:lstStyle/>
        <a:p>
          <a:endParaRPr lang="en-US"/>
        </a:p>
      </dgm:t>
    </dgm:pt>
    <dgm:pt modelId="{72D6666D-2FAB-4519-837E-4B0D90E5EE8C}">
      <dgm:prSet phldrT="[Text]"/>
      <dgm:spPr/>
      <dgm:t>
        <a:bodyPr/>
        <a:lstStyle/>
        <a:p>
          <a:r>
            <a:rPr lang="en-US" b="1" dirty="0">
              <a:solidFill>
                <a:schemeClr val="tx1"/>
              </a:solidFill>
            </a:rPr>
            <a:t>Information</a:t>
          </a:r>
        </a:p>
      </dgm:t>
    </dgm:pt>
    <dgm:pt modelId="{9E87D077-656A-4982-A57F-5D9A34AB5E85}" type="parTrans" cxnId="{8777850A-D1AF-4467-AEAE-62D61A46C0B3}">
      <dgm:prSet/>
      <dgm:spPr/>
      <dgm:t>
        <a:bodyPr/>
        <a:lstStyle/>
        <a:p>
          <a:endParaRPr lang="en-US"/>
        </a:p>
      </dgm:t>
    </dgm:pt>
    <dgm:pt modelId="{EBF30239-7944-4312-A466-84ADF6B9D109}" type="sibTrans" cxnId="{8777850A-D1AF-4467-AEAE-62D61A46C0B3}">
      <dgm:prSet/>
      <dgm:spPr/>
      <dgm:t>
        <a:bodyPr/>
        <a:lstStyle/>
        <a:p>
          <a:endParaRPr lang="en-US"/>
        </a:p>
      </dgm:t>
    </dgm:pt>
    <dgm:pt modelId="{EF785052-C288-4962-9F57-7DE9AD5BEBC4}">
      <dgm:prSet phldrT="[Text]"/>
      <dgm:spPr/>
      <dgm:t>
        <a:bodyPr/>
        <a:lstStyle/>
        <a:p>
          <a:r>
            <a:rPr lang="en-US" b="1" dirty="0">
              <a:solidFill>
                <a:schemeClr val="tx1"/>
              </a:solidFill>
            </a:rPr>
            <a:t>Promotion</a:t>
          </a:r>
        </a:p>
      </dgm:t>
    </dgm:pt>
    <dgm:pt modelId="{F611E283-73D0-403B-8DE8-2F4B370B5DC7}" type="parTrans" cxnId="{8559983D-1605-4B0E-A863-0F4FD4AE0716}">
      <dgm:prSet/>
      <dgm:spPr/>
      <dgm:t>
        <a:bodyPr/>
        <a:lstStyle/>
        <a:p>
          <a:endParaRPr lang="en-US"/>
        </a:p>
      </dgm:t>
    </dgm:pt>
    <dgm:pt modelId="{2538B079-B4B0-4C2B-8EC7-C7FCF48FA2FE}" type="sibTrans" cxnId="{8559983D-1605-4B0E-A863-0F4FD4AE0716}">
      <dgm:prSet/>
      <dgm:spPr/>
      <dgm:t>
        <a:bodyPr/>
        <a:lstStyle/>
        <a:p>
          <a:endParaRPr lang="en-US"/>
        </a:p>
      </dgm:t>
    </dgm:pt>
    <dgm:pt modelId="{3AAF60AE-1D67-4C3D-B0D2-75478CF50968}">
      <dgm:prSet phldrT="[Text]"/>
      <dgm:spPr/>
      <dgm:t>
        <a:bodyPr/>
        <a:lstStyle/>
        <a:p>
          <a:r>
            <a:rPr lang="en-US" b="1" dirty="0">
              <a:solidFill>
                <a:schemeClr val="tx1"/>
              </a:solidFill>
            </a:rPr>
            <a:t>Contact</a:t>
          </a:r>
        </a:p>
      </dgm:t>
    </dgm:pt>
    <dgm:pt modelId="{53540745-C35A-4FC5-A8B4-B7CD4162776F}" type="parTrans" cxnId="{1E413C80-625E-4AC8-8B97-E17948A3BAFD}">
      <dgm:prSet/>
      <dgm:spPr/>
      <dgm:t>
        <a:bodyPr/>
        <a:lstStyle/>
        <a:p>
          <a:endParaRPr lang="en-US"/>
        </a:p>
      </dgm:t>
    </dgm:pt>
    <dgm:pt modelId="{325E146B-0724-474D-ACCD-D0CF3DAC66C1}" type="sibTrans" cxnId="{1E413C80-625E-4AC8-8B97-E17948A3BAFD}">
      <dgm:prSet/>
      <dgm:spPr/>
      <dgm:t>
        <a:bodyPr/>
        <a:lstStyle/>
        <a:p>
          <a:endParaRPr lang="en-US"/>
        </a:p>
      </dgm:t>
    </dgm:pt>
    <dgm:pt modelId="{E1B568BF-7F57-465B-85FF-87DC2C56AADA}">
      <dgm:prSet phldrT="[Text]"/>
      <dgm:spPr/>
      <dgm:t>
        <a:bodyPr/>
        <a:lstStyle/>
        <a:p>
          <a:r>
            <a:rPr lang="en-US" b="1" dirty="0">
              <a:solidFill>
                <a:schemeClr val="tx1"/>
              </a:solidFill>
            </a:rPr>
            <a:t>Matching</a:t>
          </a:r>
        </a:p>
      </dgm:t>
    </dgm:pt>
    <dgm:pt modelId="{30FE41AD-AA37-47C1-94F3-9E40AC8503D4}" type="parTrans" cxnId="{FC78FB9D-5F2F-4FE3-BCFE-91361FD3FD4D}">
      <dgm:prSet/>
      <dgm:spPr/>
      <dgm:t>
        <a:bodyPr/>
        <a:lstStyle/>
        <a:p>
          <a:endParaRPr lang="en-US"/>
        </a:p>
      </dgm:t>
    </dgm:pt>
    <dgm:pt modelId="{DB127270-CD11-4176-91CC-E4DB3BA01E2F}" type="sibTrans" cxnId="{FC78FB9D-5F2F-4FE3-BCFE-91361FD3FD4D}">
      <dgm:prSet/>
      <dgm:spPr/>
      <dgm:t>
        <a:bodyPr/>
        <a:lstStyle/>
        <a:p>
          <a:endParaRPr lang="en-US"/>
        </a:p>
      </dgm:t>
    </dgm:pt>
    <dgm:pt modelId="{53C39151-E643-4243-8279-DF0FB11A0C1F}">
      <dgm:prSet phldrT="[Text]"/>
      <dgm:spPr/>
      <dgm:t>
        <a:bodyPr/>
        <a:lstStyle/>
        <a:p>
          <a:r>
            <a:rPr lang="en-US" b="1" dirty="0">
              <a:solidFill>
                <a:schemeClr val="tx1"/>
              </a:solidFill>
            </a:rPr>
            <a:t>Negotiation</a:t>
          </a:r>
        </a:p>
      </dgm:t>
    </dgm:pt>
    <dgm:pt modelId="{342DA4C5-8069-4B8A-965F-447678DFFC03}" type="parTrans" cxnId="{BB7AEA0B-0764-4C1A-B938-71BD9740F80D}">
      <dgm:prSet/>
      <dgm:spPr/>
      <dgm:t>
        <a:bodyPr/>
        <a:lstStyle/>
        <a:p>
          <a:endParaRPr lang="en-US"/>
        </a:p>
      </dgm:t>
    </dgm:pt>
    <dgm:pt modelId="{545C17D7-4DC9-4C0B-81EA-EF1A4F083C35}" type="sibTrans" cxnId="{BB7AEA0B-0764-4C1A-B938-71BD9740F80D}">
      <dgm:prSet/>
      <dgm:spPr/>
      <dgm:t>
        <a:bodyPr/>
        <a:lstStyle/>
        <a:p>
          <a:endParaRPr lang="en-US"/>
        </a:p>
      </dgm:t>
    </dgm:pt>
    <dgm:pt modelId="{B94509F1-C5A2-4A28-B1D6-DA6946C8FFE3}">
      <dgm:prSet phldrT="[Text]"/>
      <dgm:spPr/>
      <dgm:t>
        <a:bodyPr/>
        <a:lstStyle/>
        <a:p>
          <a:r>
            <a:rPr lang="en-US" b="1" dirty="0">
              <a:solidFill>
                <a:schemeClr val="tx1"/>
              </a:solidFill>
            </a:rPr>
            <a:t>Physical distribution</a:t>
          </a:r>
        </a:p>
      </dgm:t>
    </dgm:pt>
    <dgm:pt modelId="{ADD60A84-C777-4217-8762-790AC5430665}" type="parTrans" cxnId="{DF4A26F6-0B51-4572-8FC0-7FD005FF50AF}">
      <dgm:prSet/>
      <dgm:spPr/>
      <dgm:t>
        <a:bodyPr/>
        <a:lstStyle/>
        <a:p>
          <a:endParaRPr lang="en-US"/>
        </a:p>
      </dgm:t>
    </dgm:pt>
    <dgm:pt modelId="{F8D85286-07BA-45DD-93FC-9E069B34215B}" type="sibTrans" cxnId="{DF4A26F6-0B51-4572-8FC0-7FD005FF50AF}">
      <dgm:prSet/>
      <dgm:spPr/>
      <dgm:t>
        <a:bodyPr/>
        <a:lstStyle/>
        <a:p>
          <a:endParaRPr lang="en-US"/>
        </a:p>
      </dgm:t>
    </dgm:pt>
    <dgm:pt modelId="{BAC2C1A2-742A-4E20-9A3D-294DBDC5D146}">
      <dgm:prSet phldrT="[Text]"/>
      <dgm:spPr/>
      <dgm:t>
        <a:bodyPr/>
        <a:lstStyle/>
        <a:p>
          <a:r>
            <a:rPr lang="en-US" b="1" dirty="0">
              <a:solidFill>
                <a:schemeClr val="tx1"/>
              </a:solidFill>
            </a:rPr>
            <a:t>Financing</a:t>
          </a:r>
        </a:p>
      </dgm:t>
    </dgm:pt>
    <dgm:pt modelId="{49B7C469-4579-43CC-B9C2-CCF6E3381DC3}" type="parTrans" cxnId="{336E5E4A-5C3A-41F4-98CA-3B90C7A5F465}">
      <dgm:prSet/>
      <dgm:spPr/>
      <dgm:t>
        <a:bodyPr/>
        <a:lstStyle/>
        <a:p>
          <a:endParaRPr lang="en-US"/>
        </a:p>
      </dgm:t>
    </dgm:pt>
    <dgm:pt modelId="{185137D9-2D0B-4732-B57A-12DD3CCE6CD6}" type="sibTrans" cxnId="{336E5E4A-5C3A-41F4-98CA-3B90C7A5F465}">
      <dgm:prSet/>
      <dgm:spPr/>
      <dgm:t>
        <a:bodyPr/>
        <a:lstStyle/>
        <a:p>
          <a:endParaRPr lang="en-US"/>
        </a:p>
      </dgm:t>
    </dgm:pt>
    <dgm:pt modelId="{6860030D-0A81-3F42-8326-DC7B1A689394}">
      <dgm:prSet phldrT="[Text]"/>
      <dgm:spPr/>
      <dgm:t>
        <a:bodyPr/>
        <a:lstStyle/>
        <a:p>
          <a:r>
            <a:rPr lang="en-US" b="1" dirty="0">
              <a:solidFill>
                <a:schemeClr val="tx1"/>
              </a:solidFill>
            </a:rPr>
            <a:t>Risk taking</a:t>
          </a:r>
        </a:p>
      </dgm:t>
    </dgm:pt>
    <dgm:pt modelId="{93BD0CA3-BB08-4940-86B1-CFB645AFFB91}" type="parTrans" cxnId="{78A12A4A-73F9-6D43-958B-EBDA2F8DB030}">
      <dgm:prSet/>
      <dgm:spPr/>
      <dgm:t>
        <a:bodyPr/>
        <a:lstStyle/>
        <a:p>
          <a:endParaRPr lang="en-US"/>
        </a:p>
      </dgm:t>
    </dgm:pt>
    <dgm:pt modelId="{55FDC3E6-7549-2141-B4C9-4D80A2853360}" type="sibTrans" cxnId="{78A12A4A-73F9-6D43-958B-EBDA2F8DB030}">
      <dgm:prSet/>
      <dgm:spPr/>
      <dgm:t>
        <a:bodyPr/>
        <a:lstStyle/>
        <a:p>
          <a:endParaRPr lang="en-US"/>
        </a:p>
      </dgm:t>
    </dgm:pt>
    <dgm:pt modelId="{65399501-A881-4E3D-B071-83B368AF214D}" type="pres">
      <dgm:prSet presAssocID="{6C17C770-CA54-4BE3-9475-7038A357A1B2}" presName="diagram" presStyleCnt="0">
        <dgm:presLayoutVars>
          <dgm:dir/>
          <dgm:resizeHandles val="exact"/>
        </dgm:presLayoutVars>
      </dgm:prSet>
      <dgm:spPr/>
      <dgm:t>
        <a:bodyPr/>
        <a:lstStyle/>
        <a:p>
          <a:endParaRPr lang="fr-FR"/>
        </a:p>
      </dgm:t>
    </dgm:pt>
    <dgm:pt modelId="{AB138CDD-3268-4BBA-AC1F-B1C7BAE05B12}" type="pres">
      <dgm:prSet presAssocID="{72D6666D-2FAB-4519-837E-4B0D90E5EE8C}" presName="node" presStyleLbl="node1" presStyleIdx="0" presStyleCnt="8">
        <dgm:presLayoutVars>
          <dgm:bulletEnabled val="1"/>
        </dgm:presLayoutVars>
      </dgm:prSet>
      <dgm:spPr/>
      <dgm:t>
        <a:bodyPr/>
        <a:lstStyle/>
        <a:p>
          <a:endParaRPr lang="fr-FR"/>
        </a:p>
      </dgm:t>
    </dgm:pt>
    <dgm:pt modelId="{3E473FE9-8262-4A1F-AA1F-94290D649761}" type="pres">
      <dgm:prSet presAssocID="{EBF30239-7944-4312-A466-84ADF6B9D109}" presName="sibTrans" presStyleCnt="0"/>
      <dgm:spPr/>
    </dgm:pt>
    <dgm:pt modelId="{32D0E8BD-84F0-4114-ACD6-0BCE05C6372F}" type="pres">
      <dgm:prSet presAssocID="{EF785052-C288-4962-9F57-7DE9AD5BEBC4}" presName="node" presStyleLbl="node1" presStyleIdx="1" presStyleCnt="8">
        <dgm:presLayoutVars>
          <dgm:bulletEnabled val="1"/>
        </dgm:presLayoutVars>
      </dgm:prSet>
      <dgm:spPr/>
      <dgm:t>
        <a:bodyPr/>
        <a:lstStyle/>
        <a:p>
          <a:endParaRPr lang="fr-FR"/>
        </a:p>
      </dgm:t>
    </dgm:pt>
    <dgm:pt modelId="{488FADE8-BBED-4BFC-A416-167A9084827D}" type="pres">
      <dgm:prSet presAssocID="{2538B079-B4B0-4C2B-8EC7-C7FCF48FA2FE}" presName="sibTrans" presStyleCnt="0"/>
      <dgm:spPr/>
    </dgm:pt>
    <dgm:pt modelId="{E09423AC-F3BC-492B-8E85-F9F2DB722C55}" type="pres">
      <dgm:prSet presAssocID="{3AAF60AE-1D67-4C3D-B0D2-75478CF50968}" presName="node" presStyleLbl="node1" presStyleIdx="2" presStyleCnt="8">
        <dgm:presLayoutVars>
          <dgm:bulletEnabled val="1"/>
        </dgm:presLayoutVars>
      </dgm:prSet>
      <dgm:spPr/>
      <dgm:t>
        <a:bodyPr/>
        <a:lstStyle/>
        <a:p>
          <a:endParaRPr lang="fr-FR"/>
        </a:p>
      </dgm:t>
    </dgm:pt>
    <dgm:pt modelId="{DCE93431-026A-49F7-92DF-52FDB18472B9}" type="pres">
      <dgm:prSet presAssocID="{325E146B-0724-474D-ACCD-D0CF3DAC66C1}" presName="sibTrans" presStyleCnt="0"/>
      <dgm:spPr/>
    </dgm:pt>
    <dgm:pt modelId="{3E0E7CAA-908D-445B-8CF8-EB68EABD970B}" type="pres">
      <dgm:prSet presAssocID="{E1B568BF-7F57-465B-85FF-87DC2C56AADA}" presName="node" presStyleLbl="node1" presStyleIdx="3" presStyleCnt="8">
        <dgm:presLayoutVars>
          <dgm:bulletEnabled val="1"/>
        </dgm:presLayoutVars>
      </dgm:prSet>
      <dgm:spPr/>
      <dgm:t>
        <a:bodyPr/>
        <a:lstStyle/>
        <a:p>
          <a:endParaRPr lang="fr-FR"/>
        </a:p>
      </dgm:t>
    </dgm:pt>
    <dgm:pt modelId="{E7517737-9620-4FB8-8BA7-734FBC6A36AD}" type="pres">
      <dgm:prSet presAssocID="{DB127270-CD11-4176-91CC-E4DB3BA01E2F}" presName="sibTrans" presStyleCnt="0"/>
      <dgm:spPr/>
    </dgm:pt>
    <dgm:pt modelId="{D90424F1-6118-4DE7-8566-60AB4522720E}" type="pres">
      <dgm:prSet presAssocID="{53C39151-E643-4243-8279-DF0FB11A0C1F}" presName="node" presStyleLbl="node1" presStyleIdx="4" presStyleCnt="8">
        <dgm:presLayoutVars>
          <dgm:bulletEnabled val="1"/>
        </dgm:presLayoutVars>
      </dgm:prSet>
      <dgm:spPr/>
      <dgm:t>
        <a:bodyPr/>
        <a:lstStyle/>
        <a:p>
          <a:endParaRPr lang="fr-FR"/>
        </a:p>
      </dgm:t>
    </dgm:pt>
    <dgm:pt modelId="{5386094B-1D22-42AF-B4C5-A59E3C2147EB}" type="pres">
      <dgm:prSet presAssocID="{545C17D7-4DC9-4C0B-81EA-EF1A4F083C35}" presName="sibTrans" presStyleCnt="0"/>
      <dgm:spPr/>
    </dgm:pt>
    <dgm:pt modelId="{C556D2B0-3711-450D-9F7C-EF33CCA3F1BF}" type="pres">
      <dgm:prSet presAssocID="{B94509F1-C5A2-4A28-B1D6-DA6946C8FFE3}" presName="node" presStyleLbl="node1" presStyleIdx="5" presStyleCnt="8">
        <dgm:presLayoutVars>
          <dgm:bulletEnabled val="1"/>
        </dgm:presLayoutVars>
      </dgm:prSet>
      <dgm:spPr/>
      <dgm:t>
        <a:bodyPr/>
        <a:lstStyle/>
        <a:p>
          <a:endParaRPr lang="fr-FR"/>
        </a:p>
      </dgm:t>
    </dgm:pt>
    <dgm:pt modelId="{33BD9FCF-4186-40AC-B486-17B1D7A3713B}" type="pres">
      <dgm:prSet presAssocID="{F8D85286-07BA-45DD-93FC-9E069B34215B}" presName="sibTrans" presStyleCnt="0"/>
      <dgm:spPr/>
    </dgm:pt>
    <dgm:pt modelId="{08F962C5-5DC3-4C8B-99A8-D86583696D82}" type="pres">
      <dgm:prSet presAssocID="{BAC2C1A2-742A-4E20-9A3D-294DBDC5D146}" presName="node" presStyleLbl="node1" presStyleIdx="6" presStyleCnt="8">
        <dgm:presLayoutVars>
          <dgm:bulletEnabled val="1"/>
        </dgm:presLayoutVars>
      </dgm:prSet>
      <dgm:spPr/>
      <dgm:t>
        <a:bodyPr/>
        <a:lstStyle/>
        <a:p>
          <a:endParaRPr lang="fr-FR"/>
        </a:p>
      </dgm:t>
    </dgm:pt>
    <dgm:pt modelId="{D9F47C37-CFE2-B54E-8BCE-5FDB23A76B50}" type="pres">
      <dgm:prSet presAssocID="{185137D9-2D0B-4732-B57A-12DD3CCE6CD6}" presName="sibTrans" presStyleCnt="0"/>
      <dgm:spPr/>
    </dgm:pt>
    <dgm:pt modelId="{12333244-C1F6-8443-B664-8F448F775CFF}" type="pres">
      <dgm:prSet presAssocID="{6860030D-0A81-3F42-8326-DC7B1A689394}" presName="node" presStyleLbl="node1" presStyleIdx="7" presStyleCnt="8">
        <dgm:presLayoutVars>
          <dgm:bulletEnabled val="1"/>
        </dgm:presLayoutVars>
      </dgm:prSet>
      <dgm:spPr/>
      <dgm:t>
        <a:bodyPr/>
        <a:lstStyle/>
        <a:p>
          <a:endParaRPr lang="fr-FR"/>
        </a:p>
      </dgm:t>
    </dgm:pt>
  </dgm:ptLst>
  <dgm:cxnLst>
    <dgm:cxn modelId="{8777850A-D1AF-4467-AEAE-62D61A46C0B3}" srcId="{6C17C770-CA54-4BE3-9475-7038A357A1B2}" destId="{72D6666D-2FAB-4519-837E-4B0D90E5EE8C}" srcOrd="0" destOrd="0" parTransId="{9E87D077-656A-4982-A57F-5D9A34AB5E85}" sibTransId="{EBF30239-7944-4312-A466-84ADF6B9D109}"/>
    <dgm:cxn modelId="{D2600B48-2219-C34D-9B6C-E72B2F77881F}" type="presOf" srcId="{6C17C770-CA54-4BE3-9475-7038A357A1B2}" destId="{65399501-A881-4E3D-B071-83B368AF214D}" srcOrd="0" destOrd="0" presId="urn:microsoft.com/office/officeart/2005/8/layout/default#1"/>
    <dgm:cxn modelId="{07BB776B-66F7-7147-849F-AFB0FC4A3F37}" type="presOf" srcId="{6860030D-0A81-3F42-8326-DC7B1A689394}" destId="{12333244-C1F6-8443-B664-8F448F775CFF}" srcOrd="0" destOrd="0" presId="urn:microsoft.com/office/officeart/2005/8/layout/default#1"/>
    <dgm:cxn modelId="{D3CF50CD-F9E5-544E-B817-E1122ABB75C0}" type="presOf" srcId="{BAC2C1A2-742A-4E20-9A3D-294DBDC5D146}" destId="{08F962C5-5DC3-4C8B-99A8-D86583696D82}" srcOrd="0" destOrd="0" presId="urn:microsoft.com/office/officeart/2005/8/layout/default#1"/>
    <dgm:cxn modelId="{336E5E4A-5C3A-41F4-98CA-3B90C7A5F465}" srcId="{6C17C770-CA54-4BE3-9475-7038A357A1B2}" destId="{BAC2C1A2-742A-4E20-9A3D-294DBDC5D146}" srcOrd="6" destOrd="0" parTransId="{49B7C469-4579-43CC-B9C2-CCF6E3381DC3}" sibTransId="{185137D9-2D0B-4732-B57A-12DD3CCE6CD6}"/>
    <dgm:cxn modelId="{84B77ABC-450A-6A4B-82C2-03F7E41B240B}" type="presOf" srcId="{E1B568BF-7F57-465B-85FF-87DC2C56AADA}" destId="{3E0E7CAA-908D-445B-8CF8-EB68EABD970B}" srcOrd="0" destOrd="0" presId="urn:microsoft.com/office/officeart/2005/8/layout/default#1"/>
    <dgm:cxn modelId="{73433E8E-0B7A-D846-A706-07902492011B}" type="presOf" srcId="{72D6666D-2FAB-4519-837E-4B0D90E5EE8C}" destId="{AB138CDD-3268-4BBA-AC1F-B1C7BAE05B12}" srcOrd="0" destOrd="0" presId="urn:microsoft.com/office/officeart/2005/8/layout/default#1"/>
    <dgm:cxn modelId="{FC78FB9D-5F2F-4FE3-BCFE-91361FD3FD4D}" srcId="{6C17C770-CA54-4BE3-9475-7038A357A1B2}" destId="{E1B568BF-7F57-465B-85FF-87DC2C56AADA}" srcOrd="3" destOrd="0" parTransId="{30FE41AD-AA37-47C1-94F3-9E40AC8503D4}" sibTransId="{DB127270-CD11-4176-91CC-E4DB3BA01E2F}"/>
    <dgm:cxn modelId="{DF4A26F6-0B51-4572-8FC0-7FD005FF50AF}" srcId="{6C17C770-CA54-4BE3-9475-7038A357A1B2}" destId="{B94509F1-C5A2-4A28-B1D6-DA6946C8FFE3}" srcOrd="5" destOrd="0" parTransId="{ADD60A84-C777-4217-8762-790AC5430665}" sibTransId="{F8D85286-07BA-45DD-93FC-9E069B34215B}"/>
    <dgm:cxn modelId="{78A12A4A-73F9-6D43-958B-EBDA2F8DB030}" srcId="{6C17C770-CA54-4BE3-9475-7038A357A1B2}" destId="{6860030D-0A81-3F42-8326-DC7B1A689394}" srcOrd="7" destOrd="0" parTransId="{93BD0CA3-BB08-4940-86B1-CFB645AFFB91}" sibTransId="{55FDC3E6-7549-2141-B4C9-4D80A2853360}"/>
    <dgm:cxn modelId="{2CA302C5-9582-2845-BC8C-AAE06B23A4F9}" type="presOf" srcId="{3AAF60AE-1D67-4C3D-B0D2-75478CF50968}" destId="{E09423AC-F3BC-492B-8E85-F9F2DB722C55}" srcOrd="0" destOrd="0" presId="urn:microsoft.com/office/officeart/2005/8/layout/default#1"/>
    <dgm:cxn modelId="{E468CDA4-5E9C-8C49-975C-6A9F9E624354}" type="presOf" srcId="{EF785052-C288-4962-9F57-7DE9AD5BEBC4}" destId="{32D0E8BD-84F0-4114-ACD6-0BCE05C6372F}" srcOrd="0" destOrd="0" presId="urn:microsoft.com/office/officeart/2005/8/layout/default#1"/>
    <dgm:cxn modelId="{1E413C80-625E-4AC8-8B97-E17948A3BAFD}" srcId="{6C17C770-CA54-4BE3-9475-7038A357A1B2}" destId="{3AAF60AE-1D67-4C3D-B0D2-75478CF50968}" srcOrd="2" destOrd="0" parTransId="{53540745-C35A-4FC5-A8B4-B7CD4162776F}" sibTransId="{325E146B-0724-474D-ACCD-D0CF3DAC66C1}"/>
    <dgm:cxn modelId="{86464E50-7320-8B4C-BE4C-49AA3451E89E}" type="presOf" srcId="{B94509F1-C5A2-4A28-B1D6-DA6946C8FFE3}" destId="{C556D2B0-3711-450D-9F7C-EF33CCA3F1BF}" srcOrd="0" destOrd="0" presId="urn:microsoft.com/office/officeart/2005/8/layout/default#1"/>
    <dgm:cxn modelId="{8559983D-1605-4B0E-A863-0F4FD4AE0716}" srcId="{6C17C770-CA54-4BE3-9475-7038A357A1B2}" destId="{EF785052-C288-4962-9F57-7DE9AD5BEBC4}" srcOrd="1" destOrd="0" parTransId="{F611E283-73D0-403B-8DE8-2F4B370B5DC7}" sibTransId="{2538B079-B4B0-4C2B-8EC7-C7FCF48FA2FE}"/>
    <dgm:cxn modelId="{C7558508-6E52-1E48-8C07-74713DE66833}" type="presOf" srcId="{53C39151-E643-4243-8279-DF0FB11A0C1F}" destId="{D90424F1-6118-4DE7-8566-60AB4522720E}" srcOrd="0" destOrd="0" presId="urn:microsoft.com/office/officeart/2005/8/layout/default#1"/>
    <dgm:cxn modelId="{BB7AEA0B-0764-4C1A-B938-71BD9740F80D}" srcId="{6C17C770-CA54-4BE3-9475-7038A357A1B2}" destId="{53C39151-E643-4243-8279-DF0FB11A0C1F}" srcOrd="4" destOrd="0" parTransId="{342DA4C5-8069-4B8A-965F-447678DFFC03}" sibTransId="{545C17D7-4DC9-4C0B-81EA-EF1A4F083C35}"/>
    <dgm:cxn modelId="{3C57E347-CFD9-1E4F-A667-84E6108B6A7F}" type="presParOf" srcId="{65399501-A881-4E3D-B071-83B368AF214D}" destId="{AB138CDD-3268-4BBA-AC1F-B1C7BAE05B12}" srcOrd="0" destOrd="0" presId="urn:microsoft.com/office/officeart/2005/8/layout/default#1"/>
    <dgm:cxn modelId="{BB0C6947-230B-DE40-BB29-D7F9C5D0CA1B}" type="presParOf" srcId="{65399501-A881-4E3D-B071-83B368AF214D}" destId="{3E473FE9-8262-4A1F-AA1F-94290D649761}" srcOrd="1" destOrd="0" presId="urn:microsoft.com/office/officeart/2005/8/layout/default#1"/>
    <dgm:cxn modelId="{F68DAFB9-2CCC-844C-8480-235E5DE23B06}" type="presParOf" srcId="{65399501-A881-4E3D-B071-83B368AF214D}" destId="{32D0E8BD-84F0-4114-ACD6-0BCE05C6372F}" srcOrd="2" destOrd="0" presId="urn:microsoft.com/office/officeart/2005/8/layout/default#1"/>
    <dgm:cxn modelId="{3CA04CF5-DFBC-7E44-BDF4-4E2CDB4CE39A}" type="presParOf" srcId="{65399501-A881-4E3D-B071-83B368AF214D}" destId="{488FADE8-BBED-4BFC-A416-167A9084827D}" srcOrd="3" destOrd="0" presId="urn:microsoft.com/office/officeart/2005/8/layout/default#1"/>
    <dgm:cxn modelId="{B238EC70-AF0F-D24F-A36C-567DE66B1219}" type="presParOf" srcId="{65399501-A881-4E3D-B071-83B368AF214D}" destId="{E09423AC-F3BC-492B-8E85-F9F2DB722C55}" srcOrd="4" destOrd="0" presId="urn:microsoft.com/office/officeart/2005/8/layout/default#1"/>
    <dgm:cxn modelId="{84C1F6E9-C6D6-DE44-8768-0E5412E1408D}" type="presParOf" srcId="{65399501-A881-4E3D-B071-83B368AF214D}" destId="{DCE93431-026A-49F7-92DF-52FDB18472B9}" srcOrd="5" destOrd="0" presId="urn:microsoft.com/office/officeart/2005/8/layout/default#1"/>
    <dgm:cxn modelId="{55DE916F-08A2-2443-A473-36813B92284B}" type="presParOf" srcId="{65399501-A881-4E3D-B071-83B368AF214D}" destId="{3E0E7CAA-908D-445B-8CF8-EB68EABD970B}" srcOrd="6" destOrd="0" presId="urn:microsoft.com/office/officeart/2005/8/layout/default#1"/>
    <dgm:cxn modelId="{CF044A93-FB75-D246-AA94-E0BD80E07307}" type="presParOf" srcId="{65399501-A881-4E3D-B071-83B368AF214D}" destId="{E7517737-9620-4FB8-8BA7-734FBC6A36AD}" srcOrd="7" destOrd="0" presId="urn:microsoft.com/office/officeart/2005/8/layout/default#1"/>
    <dgm:cxn modelId="{94589042-65A8-AE4B-AB28-782CA471B871}" type="presParOf" srcId="{65399501-A881-4E3D-B071-83B368AF214D}" destId="{D90424F1-6118-4DE7-8566-60AB4522720E}" srcOrd="8" destOrd="0" presId="urn:microsoft.com/office/officeart/2005/8/layout/default#1"/>
    <dgm:cxn modelId="{117884E1-F709-514A-9459-15EC026582C5}" type="presParOf" srcId="{65399501-A881-4E3D-B071-83B368AF214D}" destId="{5386094B-1D22-42AF-B4C5-A59E3C2147EB}" srcOrd="9" destOrd="0" presId="urn:microsoft.com/office/officeart/2005/8/layout/default#1"/>
    <dgm:cxn modelId="{2AB49088-1EEC-614B-A262-D6D2EBC47829}" type="presParOf" srcId="{65399501-A881-4E3D-B071-83B368AF214D}" destId="{C556D2B0-3711-450D-9F7C-EF33CCA3F1BF}" srcOrd="10" destOrd="0" presId="urn:microsoft.com/office/officeart/2005/8/layout/default#1"/>
    <dgm:cxn modelId="{550BEE4B-2D7A-4D44-ADF8-537378465E58}" type="presParOf" srcId="{65399501-A881-4E3D-B071-83B368AF214D}" destId="{33BD9FCF-4186-40AC-B486-17B1D7A3713B}" srcOrd="11" destOrd="0" presId="urn:microsoft.com/office/officeart/2005/8/layout/default#1"/>
    <dgm:cxn modelId="{297F36A2-C26D-8541-B549-10AA03C1D26C}" type="presParOf" srcId="{65399501-A881-4E3D-B071-83B368AF214D}" destId="{08F962C5-5DC3-4C8B-99A8-D86583696D82}" srcOrd="12" destOrd="0" presId="urn:microsoft.com/office/officeart/2005/8/layout/default#1"/>
    <dgm:cxn modelId="{F9BC549F-F161-274A-913C-9983DA72012F}" type="presParOf" srcId="{65399501-A881-4E3D-B071-83B368AF214D}" destId="{D9F47C37-CFE2-B54E-8BCE-5FDB23A76B50}" srcOrd="13" destOrd="0" presId="urn:microsoft.com/office/officeart/2005/8/layout/default#1"/>
    <dgm:cxn modelId="{041A4CF3-A155-8241-A9BF-14D57F8A77BA}" type="presParOf" srcId="{65399501-A881-4E3D-B071-83B368AF214D}" destId="{12333244-C1F6-8443-B664-8F448F775CFF}" srcOrd="1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A9F5C1-B873-4228-9849-99FC6825CE85}" type="doc">
      <dgm:prSet loTypeId="urn:microsoft.com/office/officeart/2005/8/layout/matrix3" loCatId="list" qsTypeId="urn:microsoft.com/office/officeart/2005/8/quickstyle/simple1#8" qsCatId="simple" csTypeId="urn:microsoft.com/office/officeart/2005/8/colors/colorful2" csCatId="colorful" phldr="1"/>
      <dgm:spPr/>
      <dgm:t>
        <a:bodyPr/>
        <a:lstStyle/>
        <a:p>
          <a:endParaRPr lang="en-US"/>
        </a:p>
      </dgm:t>
    </dgm:pt>
    <dgm:pt modelId="{5C4BDCAE-9551-4133-A89F-910DF7FA233C}">
      <dgm:prSet/>
      <dgm:spPr/>
      <dgm:t>
        <a:bodyPr/>
        <a:lstStyle/>
        <a:p>
          <a:pPr rtl="0"/>
          <a:r>
            <a:rPr lang="en-US" b="1" dirty="0">
              <a:solidFill>
                <a:schemeClr val="tx1"/>
              </a:solidFill>
            </a:rPr>
            <a:t>Analyzing consumer needs</a:t>
          </a:r>
        </a:p>
      </dgm:t>
    </dgm:pt>
    <dgm:pt modelId="{4DB660DD-E2F9-43E1-A14F-7CF36562F19C}" type="parTrans" cxnId="{73970DE2-0C1D-41B6-B555-2F6AA1860258}">
      <dgm:prSet/>
      <dgm:spPr/>
      <dgm:t>
        <a:bodyPr/>
        <a:lstStyle/>
        <a:p>
          <a:endParaRPr lang="en-US"/>
        </a:p>
      </dgm:t>
    </dgm:pt>
    <dgm:pt modelId="{08CA27A9-172F-4EC2-8C9F-E7E606C97452}" type="sibTrans" cxnId="{73970DE2-0C1D-41B6-B555-2F6AA1860258}">
      <dgm:prSet/>
      <dgm:spPr/>
      <dgm:t>
        <a:bodyPr/>
        <a:lstStyle/>
        <a:p>
          <a:endParaRPr lang="en-US"/>
        </a:p>
      </dgm:t>
    </dgm:pt>
    <dgm:pt modelId="{DB607EA4-9F2B-4C23-9905-B5E862F233D7}">
      <dgm:prSet/>
      <dgm:spPr/>
      <dgm:t>
        <a:bodyPr/>
        <a:lstStyle/>
        <a:p>
          <a:pPr rtl="0"/>
          <a:r>
            <a:rPr lang="en-US" b="1" dirty="0">
              <a:solidFill>
                <a:schemeClr val="tx1"/>
              </a:solidFill>
            </a:rPr>
            <a:t>Setting channel objectives</a:t>
          </a:r>
        </a:p>
      </dgm:t>
    </dgm:pt>
    <dgm:pt modelId="{55F98BAA-FA87-4B5C-8BB9-60D6331AAAFB}" type="parTrans" cxnId="{5872A4D7-6538-4C26-894D-88C8B92AB84D}">
      <dgm:prSet/>
      <dgm:spPr/>
      <dgm:t>
        <a:bodyPr/>
        <a:lstStyle/>
        <a:p>
          <a:endParaRPr lang="en-US"/>
        </a:p>
      </dgm:t>
    </dgm:pt>
    <dgm:pt modelId="{9F8EB822-92FB-4795-8993-9B1A967C73AD}" type="sibTrans" cxnId="{5872A4D7-6538-4C26-894D-88C8B92AB84D}">
      <dgm:prSet/>
      <dgm:spPr/>
      <dgm:t>
        <a:bodyPr/>
        <a:lstStyle/>
        <a:p>
          <a:endParaRPr lang="en-US"/>
        </a:p>
      </dgm:t>
    </dgm:pt>
    <dgm:pt modelId="{22EB4E69-32FD-4166-853D-F4F68DBC0D95}">
      <dgm:prSet/>
      <dgm:spPr/>
      <dgm:t>
        <a:bodyPr/>
        <a:lstStyle/>
        <a:p>
          <a:pPr rtl="0"/>
          <a:r>
            <a:rPr lang="en-US" b="1" dirty="0">
              <a:solidFill>
                <a:schemeClr val="tx1"/>
              </a:solidFill>
            </a:rPr>
            <a:t>Identifying channel alternatives</a:t>
          </a:r>
        </a:p>
      </dgm:t>
    </dgm:pt>
    <dgm:pt modelId="{9E46F9EF-A919-4C91-A5C0-A306F18D5B23}" type="parTrans" cxnId="{CC59DAA2-193E-4B11-8865-5972B16F84B9}">
      <dgm:prSet/>
      <dgm:spPr/>
      <dgm:t>
        <a:bodyPr/>
        <a:lstStyle/>
        <a:p>
          <a:endParaRPr lang="en-US"/>
        </a:p>
      </dgm:t>
    </dgm:pt>
    <dgm:pt modelId="{DCE84AF0-3D80-48BB-BFC6-ECB400F533C9}" type="sibTrans" cxnId="{CC59DAA2-193E-4B11-8865-5972B16F84B9}">
      <dgm:prSet/>
      <dgm:spPr/>
      <dgm:t>
        <a:bodyPr/>
        <a:lstStyle/>
        <a:p>
          <a:endParaRPr lang="en-US"/>
        </a:p>
      </dgm:t>
    </dgm:pt>
    <dgm:pt modelId="{679DBB8E-F366-4EB3-B2E3-5E6B7737B589}">
      <dgm:prSet/>
      <dgm:spPr/>
      <dgm:t>
        <a:bodyPr/>
        <a:lstStyle/>
        <a:p>
          <a:pPr rtl="0"/>
          <a:r>
            <a:rPr lang="en-US" b="1" dirty="0">
              <a:solidFill>
                <a:schemeClr val="tx1"/>
              </a:solidFill>
            </a:rPr>
            <a:t>Evaluating channel alternatives</a:t>
          </a:r>
        </a:p>
      </dgm:t>
    </dgm:pt>
    <dgm:pt modelId="{238113C9-099F-4550-8CCF-F7AB19C6D18C}" type="parTrans" cxnId="{E2015D94-4F48-4979-B413-B148DCB11807}">
      <dgm:prSet/>
      <dgm:spPr/>
      <dgm:t>
        <a:bodyPr/>
        <a:lstStyle/>
        <a:p>
          <a:endParaRPr lang="en-US"/>
        </a:p>
      </dgm:t>
    </dgm:pt>
    <dgm:pt modelId="{28ACF5A8-A337-4574-B6CE-CC205A35DEDA}" type="sibTrans" cxnId="{E2015D94-4F48-4979-B413-B148DCB11807}">
      <dgm:prSet/>
      <dgm:spPr/>
      <dgm:t>
        <a:bodyPr/>
        <a:lstStyle/>
        <a:p>
          <a:endParaRPr lang="en-US"/>
        </a:p>
      </dgm:t>
    </dgm:pt>
    <dgm:pt modelId="{47F5D96E-7157-499F-8747-22495EF70854}" type="pres">
      <dgm:prSet presAssocID="{39A9F5C1-B873-4228-9849-99FC6825CE85}" presName="matrix" presStyleCnt="0">
        <dgm:presLayoutVars>
          <dgm:chMax val="1"/>
          <dgm:dir/>
          <dgm:resizeHandles val="exact"/>
        </dgm:presLayoutVars>
      </dgm:prSet>
      <dgm:spPr/>
      <dgm:t>
        <a:bodyPr/>
        <a:lstStyle/>
        <a:p>
          <a:endParaRPr lang="fr-FR"/>
        </a:p>
      </dgm:t>
    </dgm:pt>
    <dgm:pt modelId="{B2E9F038-7222-437A-98FB-B8CDF99E686E}" type="pres">
      <dgm:prSet presAssocID="{39A9F5C1-B873-4228-9849-99FC6825CE85}" presName="diamond" presStyleLbl="bgShp" presStyleIdx="0" presStyleCnt="1"/>
      <dgm:spPr/>
    </dgm:pt>
    <dgm:pt modelId="{BCC45769-DECC-4063-9830-D8FCBE231391}" type="pres">
      <dgm:prSet presAssocID="{39A9F5C1-B873-4228-9849-99FC6825CE85}" presName="quad1" presStyleLbl="node1" presStyleIdx="0" presStyleCnt="4">
        <dgm:presLayoutVars>
          <dgm:chMax val="0"/>
          <dgm:chPref val="0"/>
          <dgm:bulletEnabled val="1"/>
        </dgm:presLayoutVars>
      </dgm:prSet>
      <dgm:spPr/>
      <dgm:t>
        <a:bodyPr/>
        <a:lstStyle/>
        <a:p>
          <a:endParaRPr lang="fr-FR"/>
        </a:p>
      </dgm:t>
    </dgm:pt>
    <dgm:pt modelId="{18A5F90E-57A9-47B0-BC6B-B9F78A4853ED}" type="pres">
      <dgm:prSet presAssocID="{39A9F5C1-B873-4228-9849-99FC6825CE85}" presName="quad2" presStyleLbl="node1" presStyleIdx="1" presStyleCnt="4">
        <dgm:presLayoutVars>
          <dgm:chMax val="0"/>
          <dgm:chPref val="0"/>
          <dgm:bulletEnabled val="1"/>
        </dgm:presLayoutVars>
      </dgm:prSet>
      <dgm:spPr/>
      <dgm:t>
        <a:bodyPr/>
        <a:lstStyle/>
        <a:p>
          <a:endParaRPr lang="fr-FR"/>
        </a:p>
      </dgm:t>
    </dgm:pt>
    <dgm:pt modelId="{FA4BF5B0-5298-4254-BE56-11351A5302D9}" type="pres">
      <dgm:prSet presAssocID="{39A9F5C1-B873-4228-9849-99FC6825CE85}" presName="quad3" presStyleLbl="node1" presStyleIdx="2" presStyleCnt="4">
        <dgm:presLayoutVars>
          <dgm:chMax val="0"/>
          <dgm:chPref val="0"/>
          <dgm:bulletEnabled val="1"/>
        </dgm:presLayoutVars>
      </dgm:prSet>
      <dgm:spPr/>
      <dgm:t>
        <a:bodyPr/>
        <a:lstStyle/>
        <a:p>
          <a:endParaRPr lang="fr-FR"/>
        </a:p>
      </dgm:t>
    </dgm:pt>
    <dgm:pt modelId="{316BC83E-74E4-46E9-A00A-B32D961B0BFE}" type="pres">
      <dgm:prSet presAssocID="{39A9F5C1-B873-4228-9849-99FC6825CE85}" presName="quad4" presStyleLbl="node1" presStyleIdx="3" presStyleCnt="4">
        <dgm:presLayoutVars>
          <dgm:chMax val="0"/>
          <dgm:chPref val="0"/>
          <dgm:bulletEnabled val="1"/>
        </dgm:presLayoutVars>
      </dgm:prSet>
      <dgm:spPr/>
      <dgm:t>
        <a:bodyPr/>
        <a:lstStyle/>
        <a:p>
          <a:endParaRPr lang="fr-FR"/>
        </a:p>
      </dgm:t>
    </dgm:pt>
  </dgm:ptLst>
  <dgm:cxnLst>
    <dgm:cxn modelId="{31E94CF5-4703-9C4C-B8EA-E0BF36E24F16}" type="presOf" srcId="{679DBB8E-F366-4EB3-B2E3-5E6B7737B589}" destId="{316BC83E-74E4-46E9-A00A-B32D961B0BFE}" srcOrd="0" destOrd="0" presId="urn:microsoft.com/office/officeart/2005/8/layout/matrix3"/>
    <dgm:cxn modelId="{73970DE2-0C1D-41B6-B555-2F6AA1860258}" srcId="{39A9F5C1-B873-4228-9849-99FC6825CE85}" destId="{5C4BDCAE-9551-4133-A89F-910DF7FA233C}" srcOrd="0" destOrd="0" parTransId="{4DB660DD-E2F9-43E1-A14F-7CF36562F19C}" sibTransId="{08CA27A9-172F-4EC2-8C9F-E7E606C97452}"/>
    <dgm:cxn modelId="{C9CAACC9-89B7-7743-9670-A81F00EF1366}" type="presOf" srcId="{39A9F5C1-B873-4228-9849-99FC6825CE85}" destId="{47F5D96E-7157-499F-8747-22495EF70854}" srcOrd="0" destOrd="0" presId="urn:microsoft.com/office/officeart/2005/8/layout/matrix3"/>
    <dgm:cxn modelId="{5872A4D7-6538-4C26-894D-88C8B92AB84D}" srcId="{39A9F5C1-B873-4228-9849-99FC6825CE85}" destId="{DB607EA4-9F2B-4C23-9905-B5E862F233D7}" srcOrd="1" destOrd="0" parTransId="{55F98BAA-FA87-4B5C-8BB9-60D6331AAAFB}" sibTransId="{9F8EB822-92FB-4795-8993-9B1A967C73AD}"/>
    <dgm:cxn modelId="{3769D4D1-73A4-EF4F-94AF-33B6A9923B05}" type="presOf" srcId="{DB607EA4-9F2B-4C23-9905-B5E862F233D7}" destId="{18A5F90E-57A9-47B0-BC6B-B9F78A4853ED}" srcOrd="0" destOrd="0" presId="urn:microsoft.com/office/officeart/2005/8/layout/matrix3"/>
    <dgm:cxn modelId="{CC59DAA2-193E-4B11-8865-5972B16F84B9}" srcId="{39A9F5C1-B873-4228-9849-99FC6825CE85}" destId="{22EB4E69-32FD-4166-853D-F4F68DBC0D95}" srcOrd="2" destOrd="0" parTransId="{9E46F9EF-A919-4C91-A5C0-A306F18D5B23}" sibTransId="{DCE84AF0-3D80-48BB-BFC6-ECB400F533C9}"/>
    <dgm:cxn modelId="{12D75047-C4C9-364D-A809-CE0635365E04}" type="presOf" srcId="{5C4BDCAE-9551-4133-A89F-910DF7FA233C}" destId="{BCC45769-DECC-4063-9830-D8FCBE231391}" srcOrd="0" destOrd="0" presId="urn:microsoft.com/office/officeart/2005/8/layout/matrix3"/>
    <dgm:cxn modelId="{0F706319-467C-E74D-8596-28FC207353F6}" type="presOf" srcId="{22EB4E69-32FD-4166-853D-F4F68DBC0D95}" destId="{FA4BF5B0-5298-4254-BE56-11351A5302D9}" srcOrd="0" destOrd="0" presId="urn:microsoft.com/office/officeart/2005/8/layout/matrix3"/>
    <dgm:cxn modelId="{E2015D94-4F48-4979-B413-B148DCB11807}" srcId="{39A9F5C1-B873-4228-9849-99FC6825CE85}" destId="{679DBB8E-F366-4EB3-B2E3-5E6B7737B589}" srcOrd="3" destOrd="0" parTransId="{238113C9-099F-4550-8CCF-F7AB19C6D18C}" sibTransId="{28ACF5A8-A337-4574-B6CE-CC205A35DEDA}"/>
    <dgm:cxn modelId="{16E56B17-DFEC-3A4A-A7C6-B897674E995B}" type="presParOf" srcId="{47F5D96E-7157-499F-8747-22495EF70854}" destId="{B2E9F038-7222-437A-98FB-B8CDF99E686E}" srcOrd="0" destOrd="0" presId="urn:microsoft.com/office/officeart/2005/8/layout/matrix3"/>
    <dgm:cxn modelId="{7A0A0382-B8A8-764E-9D8D-BBA378700CDC}" type="presParOf" srcId="{47F5D96E-7157-499F-8747-22495EF70854}" destId="{BCC45769-DECC-4063-9830-D8FCBE231391}" srcOrd="1" destOrd="0" presId="urn:microsoft.com/office/officeart/2005/8/layout/matrix3"/>
    <dgm:cxn modelId="{E913C52E-4D8C-CD47-B93A-90E512B41CD7}" type="presParOf" srcId="{47F5D96E-7157-499F-8747-22495EF70854}" destId="{18A5F90E-57A9-47B0-BC6B-B9F78A4853ED}" srcOrd="2" destOrd="0" presId="urn:microsoft.com/office/officeart/2005/8/layout/matrix3"/>
    <dgm:cxn modelId="{01BC5FF2-5AA3-7C45-9868-487C300B48BA}" type="presParOf" srcId="{47F5D96E-7157-499F-8747-22495EF70854}" destId="{FA4BF5B0-5298-4254-BE56-11351A5302D9}" srcOrd="3" destOrd="0" presId="urn:microsoft.com/office/officeart/2005/8/layout/matrix3"/>
    <dgm:cxn modelId="{8B885CDD-A6EB-3943-8B58-02C5244A1DDE}" type="presParOf" srcId="{47F5D96E-7157-499F-8747-22495EF70854}" destId="{316BC83E-74E4-46E9-A00A-B32D961B0BFE}"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526CE7-FB48-4096-A3FA-D6B0E5CF4021}" type="doc">
      <dgm:prSet loTypeId="urn:microsoft.com/office/officeart/2005/8/layout/vList2" loCatId="list" qsTypeId="urn:microsoft.com/office/officeart/2005/8/quickstyle/simple1#9" qsCatId="simple" csTypeId="urn:microsoft.com/office/officeart/2005/8/colors/colorful2" csCatId="colorful" phldr="1"/>
      <dgm:spPr/>
      <dgm:t>
        <a:bodyPr/>
        <a:lstStyle/>
        <a:p>
          <a:endParaRPr lang="en-US"/>
        </a:p>
      </dgm:t>
    </dgm:pt>
    <dgm:pt modelId="{CECE435A-9C40-4982-B08B-102807545C2E}">
      <dgm:prSet phldrT="[Text]" custT="1"/>
      <dgm:spPr/>
      <dgm:t>
        <a:bodyPr/>
        <a:lstStyle/>
        <a:p>
          <a:r>
            <a:rPr lang="en-US" sz="2800" b="1" dirty="0">
              <a:solidFill>
                <a:schemeClr val="tx1"/>
              </a:solidFill>
            </a:rPr>
            <a:t>Intensive </a:t>
          </a:r>
          <a:r>
            <a:rPr lang="en-US" sz="2800" b="1" dirty="0" smtClean="0">
              <a:solidFill>
                <a:schemeClr val="tx1"/>
              </a:solidFill>
            </a:rPr>
            <a:t>distribution</a:t>
          </a:r>
          <a:endParaRPr lang="ar-SA" sz="2800" b="1" dirty="0" smtClean="0">
            <a:solidFill>
              <a:schemeClr val="tx1"/>
            </a:solidFill>
          </a:endParaRPr>
        </a:p>
        <a:p>
          <a:r>
            <a:rPr lang="ar-SA" sz="2800" b="1" dirty="0" smtClean="0">
              <a:solidFill>
                <a:schemeClr val="tx1"/>
              </a:solidFill>
            </a:rPr>
            <a:t>مثل جالكسي المراعي وكولا</a:t>
          </a:r>
          <a:endParaRPr lang="en-US" sz="2800" b="1" dirty="0">
            <a:solidFill>
              <a:schemeClr val="tx1"/>
            </a:solidFill>
          </a:endParaRPr>
        </a:p>
      </dgm:t>
    </dgm:pt>
    <dgm:pt modelId="{0837A8EA-E729-43EB-B899-7B9FBFA4F5C9}" type="parTrans" cxnId="{78034E05-7ED1-482F-A6E0-2124C4172091}">
      <dgm:prSet/>
      <dgm:spPr/>
      <dgm:t>
        <a:bodyPr/>
        <a:lstStyle/>
        <a:p>
          <a:endParaRPr lang="en-US"/>
        </a:p>
      </dgm:t>
    </dgm:pt>
    <dgm:pt modelId="{E41E0E69-0C11-40AF-A6E7-1FCE0960C98C}" type="sibTrans" cxnId="{78034E05-7ED1-482F-A6E0-2124C4172091}">
      <dgm:prSet/>
      <dgm:spPr/>
      <dgm:t>
        <a:bodyPr/>
        <a:lstStyle/>
        <a:p>
          <a:endParaRPr lang="en-US"/>
        </a:p>
      </dgm:t>
    </dgm:pt>
    <dgm:pt modelId="{F7CCB281-1E41-42D9-8E58-9BD5DF738E0C}">
      <dgm:prSet phldrT="[Text]" custT="1"/>
      <dgm:spPr/>
      <dgm:t>
        <a:bodyPr/>
        <a:lstStyle/>
        <a:p>
          <a:r>
            <a:rPr lang="en-US" sz="2800" b="1" dirty="0">
              <a:solidFill>
                <a:schemeClr val="tx1"/>
              </a:solidFill>
            </a:rPr>
            <a:t>Exclusive </a:t>
          </a:r>
          <a:r>
            <a:rPr lang="en-US" sz="2800" b="1" dirty="0" smtClean="0">
              <a:solidFill>
                <a:schemeClr val="tx1"/>
              </a:solidFill>
            </a:rPr>
            <a:t>distribution</a:t>
          </a:r>
          <a:endParaRPr lang="ar-SA" sz="2800" b="1" dirty="0" smtClean="0">
            <a:solidFill>
              <a:schemeClr val="tx1"/>
            </a:solidFill>
          </a:endParaRPr>
        </a:p>
        <a:p>
          <a:r>
            <a:rPr lang="ar-SA" sz="2800" b="1" dirty="0" smtClean="0">
              <a:solidFill>
                <a:schemeClr val="tx1"/>
              </a:solidFill>
            </a:rPr>
            <a:t>ابل يبيع رسمياً فقط بجرير, المجوهرات</a:t>
          </a:r>
        </a:p>
        <a:p>
          <a:endParaRPr lang="ar-SA" sz="2800" b="1" dirty="0" smtClean="0">
            <a:solidFill>
              <a:schemeClr val="tx1"/>
            </a:solidFill>
          </a:endParaRPr>
        </a:p>
      </dgm:t>
    </dgm:pt>
    <dgm:pt modelId="{A11A896B-15D4-4EAA-9A3B-8F8FCDFCBB24}" type="parTrans" cxnId="{06372670-5969-4085-A377-220176019BCC}">
      <dgm:prSet/>
      <dgm:spPr/>
      <dgm:t>
        <a:bodyPr/>
        <a:lstStyle/>
        <a:p>
          <a:endParaRPr lang="en-US"/>
        </a:p>
      </dgm:t>
    </dgm:pt>
    <dgm:pt modelId="{CCBC9858-DA03-406E-9227-442DFFFCFD11}" type="sibTrans" cxnId="{06372670-5969-4085-A377-220176019BCC}">
      <dgm:prSet/>
      <dgm:spPr/>
      <dgm:t>
        <a:bodyPr/>
        <a:lstStyle/>
        <a:p>
          <a:endParaRPr lang="en-US"/>
        </a:p>
      </dgm:t>
    </dgm:pt>
    <dgm:pt modelId="{F3176FEE-BDE3-4DFF-8A73-F61E1BCB861C}">
      <dgm:prSet phldrT="[Text]" custT="1"/>
      <dgm:spPr/>
      <dgm:t>
        <a:bodyPr/>
        <a:lstStyle/>
        <a:p>
          <a:r>
            <a:rPr lang="en-US" sz="2800" b="1" dirty="0">
              <a:solidFill>
                <a:schemeClr val="tx1"/>
              </a:solidFill>
            </a:rPr>
            <a:t>Selective </a:t>
          </a:r>
          <a:r>
            <a:rPr lang="en-US" sz="2800" b="1" dirty="0" smtClean="0">
              <a:solidFill>
                <a:schemeClr val="tx1"/>
              </a:solidFill>
            </a:rPr>
            <a:t>distribution</a:t>
          </a:r>
          <a:endParaRPr lang="ar-SA" sz="2800" b="1" dirty="0" smtClean="0">
            <a:solidFill>
              <a:schemeClr val="tx1"/>
            </a:solidFill>
          </a:endParaRPr>
        </a:p>
        <a:p>
          <a:r>
            <a:rPr lang="ar-SA" sz="2800" b="1" dirty="0" smtClean="0">
              <a:solidFill>
                <a:schemeClr val="tx1"/>
              </a:solidFill>
            </a:rPr>
            <a:t>مثل محلات ايلي صعب بالرياض، رولكس وكيل واحد بالرياض، </a:t>
          </a:r>
          <a:endParaRPr lang="en-US" sz="2800" b="1" dirty="0">
            <a:solidFill>
              <a:schemeClr val="tx1"/>
            </a:solidFill>
          </a:endParaRPr>
        </a:p>
      </dgm:t>
    </dgm:pt>
    <dgm:pt modelId="{65EA9ECE-7885-4687-BA07-BA629F438DF2}" type="sibTrans" cxnId="{6E0779B7-AAD5-4953-9418-184BA0777B28}">
      <dgm:prSet/>
      <dgm:spPr/>
      <dgm:t>
        <a:bodyPr/>
        <a:lstStyle/>
        <a:p>
          <a:endParaRPr lang="en-US"/>
        </a:p>
      </dgm:t>
    </dgm:pt>
    <dgm:pt modelId="{8671D06F-4FC0-4431-95EA-C31FD18C00D9}" type="parTrans" cxnId="{6E0779B7-AAD5-4953-9418-184BA0777B28}">
      <dgm:prSet/>
      <dgm:spPr/>
      <dgm:t>
        <a:bodyPr/>
        <a:lstStyle/>
        <a:p>
          <a:endParaRPr lang="en-US"/>
        </a:p>
      </dgm:t>
    </dgm:pt>
    <dgm:pt modelId="{EDD8C2DC-A859-444D-8093-87A40CDEE9B1}" type="pres">
      <dgm:prSet presAssocID="{34526CE7-FB48-4096-A3FA-D6B0E5CF4021}" presName="linear" presStyleCnt="0">
        <dgm:presLayoutVars>
          <dgm:animLvl val="lvl"/>
          <dgm:resizeHandles val="exact"/>
        </dgm:presLayoutVars>
      </dgm:prSet>
      <dgm:spPr/>
      <dgm:t>
        <a:bodyPr/>
        <a:lstStyle/>
        <a:p>
          <a:endParaRPr lang="fr-FR"/>
        </a:p>
      </dgm:t>
    </dgm:pt>
    <dgm:pt modelId="{FD026518-85AB-49B3-B288-F593AD51212F}" type="pres">
      <dgm:prSet presAssocID="{CECE435A-9C40-4982-B08B-102807545C2E}" presName="parentText" presStyleLbl="node1" presStyleIdx="0" presStyleCnt="3">
        <dgm:presLayoutVars>
          <dgm:chMax val="0"/>
          <dgm:bulletEnabled val="1"/>
        </dgm:presLayoutVars>
      </dgm:prSet>
      <dgm:spPr/>
      <dgm:t>
        <a:bodyPr/>
        <a:lstStyle/>
        <a:p>
          <a:endParaRPr lang="fr-FR"/>
        </a:p>
      </dgm:t>
    </dgm:pt>
    <dgm:pt modelId="{62609307-9E7F-40F0-940A-78E424561FCE}" type="pres">
      <dgm:prSet presAssocID="{E41E0E69-0C11-40AF-A6E7-1FCE0960C98C}" presName="spacer" presStyleCnt="0"/>
      <dgm:spPr/>
    </dgm:pt>
    <dgm:pt modelId="{AB800A7F-7C67-4C08-9BF3-93CF1218172A}" type="pres">
      <dgm:prSet presAssocID="{F7CCB281-1E41-42D9-8E58-9BD5DF738E0C}" presName="parentText" presStyleLbl="node1" presStyleIdx="1" presStyleCnt="3">
        <dgm:presLayoutVars>
          <dgm:chMax val="0"/>
          <dgm:bulletEnabled val="1"/>
        </dgm:presLayoutVars>
      </dgm:prSet>
      <dgm:spPr/>
      <dgm:t>
        <a:bodyPr/>
        <a:lstStyle/>
        <a:p>
          <a:endParaRPr lang="fr-FR"/>
        </a:p>
      </dgm:t>
    </dgm:pt>
    <dgm:pt modelId="{2B436FD7-86F6-43AC-9FC4-8CFE347D9149}" type="pres">
      <dgm:prSet presAssocID="{CCBC9858-DA03-406E-9227-442DFFFCFD11}" presName="spacer" presStyleCnt="0"/>
      <dgm:spPr/>
    </dgm:pt>
    <dgm:pt modelId="{A3C3563F-D65C-4C69-93AD-B77FB626248E}" type="pres">
      <dgm:prSet presAssocID="{F3176FEE-BDE3-4DFF-8A73-F61E1BCB861C}" presName="parentText" presStyleLbl="node1" presStyleIdx="2" presStyleCnt="3">
        <dgm:presLayoutVars>
          <dgm:chMax val="0"/>
          <dgm:bulletEnabled val="1"/>
        </dgm:presLayoutVars>
      </dgm:prSet>
      <dgm:spPr/>
      <dgm:t>
        <a:bodyPr/>
        <a:lstStyle/>
        <a:p>
          <a:endParaRPr lang="fr-FR"/>
        </a:p>
      </dgm:t>
    </dgm:pt>
  </dgm:ptLst>
  <dgm:cxnLst>
    <dgm:cxn modelId="{8CBDB68F-3446-ED46-A0FF-1EA3673539FF}" type="presOf" srcId="{F7CCB281-1E41-42D9-8E58-9BD5DF738E0C}" destId="{AB800A7F-7C67-4C08-9BF3-93CF1218172A}" srcOrd="0" destOrd="0" presId="urn:microsoft.com/office/officeart/2005/8/layout/vList2"/>
    <dgm:cxn modelId="{78034E05-7ED1-482F-A6E0-2124C4172091}" srcId="{34526CE7-FB48-4096-A3FA-D6B0E5CF4021}" destId="{CECE435A-9C40-4982-B08B-102807545C2E}" srcOrd="0" destOrd="0" parTransId="{0837A8EA-E729-43EB-B899-7B9FBFA4F5C9}" sibTransId="{E41E0E69-0C11-40AF-A6E7-1FCE0960C98C}"/>
    <dgm:cxn modelId="{7BB08C31-1037-EA4C-831C-E8240021111D}" type="presOf" srcId="{CECE435A-9C40-4982-B08B-102807545C2E}" destId="{FD026518-85AB-49B3-B288-F593AD51212F}" srcOrd="0" destOrd="0" presId="urn:microsoft.com/office/officeart/2005/8/layout/vList2"/>
    <dgm:cxn modelId="{6E0779B7-AAD5-4953-9418-184BA0777B28}" srcId="{34526CE7-FB48-4096-A3FA-D6B0E5CF4021}" destId="{F3176FEE-BDE3-4DFF-8A73-F61E1BCB861C}" srcOrd="2" destOrd="0" parTransId="{8671D06F-4FC0-4431-95EA-C31FD18C00D9}" sibTransId="{65EA9ECE-7885-4687-BA07-BA629F438DF2}"/>
    <dgm:cxn modelId="{53C6000E-6645-1848-B6FA-9FF99DEEC20C}" type="presOf" srcId="{F3176FEE-BDE3-4DFF-8A73-F61E1BCB861C}" destId="{A3C3563F-D65C-4C69-93AD-B77FB626248E}" srcOrd="0" destOrd="0" presId="urn:microsoft.com/office/officeart/2005/8/layout/vList2"/>
    <dgm:cxn modelId="{E1DA53E8-0939-D843-AB15-D5982B387834}" type="presOf" srcId="{34526CE7-FB48-4096-A3FA-D6B0E5CF4021}" destId="{EDD8C2DC-A859-444D-8093-87A40CDEE9B1}" srcOrd="0" destOrd="0" presId="urn:microsoft.com/office/officeart/2005/8/layout/vList2"/>
    <dgm:cxn modelId="{06372670-5969-4085-A377-220176019BCC}" srcId="{34526CE7-FB48-4096-A3FA-D6B0E5CF4021}" destId="{F7CCB281-1E41-42D9-8E58-9BD5DF738E0C}" srcOrd="1" destOrd="0" parTransId="{A11A896B-15D4-4EAA-9A3B-8F8FCDFCBB24}" sibTransId="{CCBC9858-DA03-406E-9227-442DFFFCFD11}"/>
    <dgm:cxn modelId="{32362078-DED4-294E-8436-6C0BD8F2CDAC}" type="presParOf" srcId="{EDD8C2DC-A859-444D-8093-87A40CDEE9B1}" destId="{FD026518-85AB-49B3-B288-F593AD51212F}" srcOrd="0" destOrd="0" presId="urn:microsoft.com/office/officeart/2005/8/layout/vList2"/>
    <dgm:cxn modelId="{35522CB8-010F-4546-9B35-5D06D06DF729}" type="presParOf" srcId="{EDD8C2DC-A859-444D-8093-87A40CDEE9B1}" destId="{62609307-9E7F-40F0-940A-78E424561FCE}" srcOrd="1" destOrd="0" presId="urn:microsoft.com/office/officeart/2005/8/layout/vList2"/>
    <dgm:cxn modelId="{018740A9-B6F3-5345-BCA5-E902CB59156B}" type="presParOf" srcId="{EDD8C2DC-A859-444D-8093-87A40CDEE9B1}" destId="{AB800A7F-7C67-4C08-9BF3-93CF1218172A}" srcOrd="2" destOrd="0" presId="urn:microsoft.com/office/officeart/2005/8/layout/vList2"/>
    <dgm:cxn modelId="{6E9EF59B-28D9-1448-8EDE-102175607BDD}" type="presParOf" srcId="{EDD8C2DC-A859-444D-8093-87A40CDEE9B1}" destId="{2B436FD7-86F6-43AC-9FC4-8CFE347D9149}" srcOrd="3" destOrd="0" presId="urn:microsoft.com/office/officeart/2005/8/layout/vList2"/>
    <dgm:cxn modelId="{DB3744CF-2B79-1044-86AC-90BD86A4473E}" type="presParOf" srcId="{EDD8C2DC-A859-444D-8093-87A40CDEE9B1}" destId="{A3C3563F-D65C-4C69-93AD-B77FB626248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30E801-D099-4231-B3EC-71BD7C7219A9}" type="doc">
      <dgm:prSet loTypeId="urn:microsoft.com/office/officeart/2005/8/layout/hProcess9" loCatId="process" qsTypeId="urn:microsoft.com/office/officeart/2005/8/quickstyle/simple1#10" qsCatId="simple" csTypeId="urn:microsoft.com/office/officeart/2005/8/colors/colorful2" csCatId="colorful"/>
      <dgm:spPr/>
      <dgm:t>
        <a:bodyPr/>
        <a:lstStyle/>
        <a:p>
          <a:endParaRPr lang="en-US"/>
        </a:p>
      </dgm:t>
    </dgm:pt>
    <dgm:pt modelId="{9F598023-A81B-48FE-A8B6-44ED05B7883B}">
      <dgm:prSet/>
      <dgm:spPr/>
      <dgm:t>
        <a:bodyPr/>
        <a:lstStyle/>
        <a:p>
          <a:pPr rtl="0"/>
          <a:r>
            <a:rPr lang="en-US" b="1" dirty="0">
              <a:solidFill>
                <a:schemeClr val="tx1"/>
              </a:solidFill>
            </a:rPr>
            <a:t>Selecting channel members</a:t>
          </a:r>
        </a:p>
      </dgm:t>
    </dgm:pt>
    <dgm:pt modelId="{D236CD4A-1FBA-4021-BD57-FFC30107EDE7}" type="parTrans" cxnId="{9C23C77D-1028-4C2D-9F3D-3AFE2F8771D0}">
      <dgm:prSet/>
      <dgm:spPr/>
      <dgm:t>
        <a:bodyPr/>
        <a:lstStyle/>
        <a:p>
          <a:endParaRPr lang="en-US"/>
        </a:p>
      </dgm:t>
    </dgm:pt>
    <dgm:pt modelId="{1B04A8E9-52B9-49AF-83AC-CC066A033859}" type="sibTrans" cxnId="{9C23C77D-1028-4C2D-9F3D-3AFE2F8771D0}">
      <dgm:prSet/>
      <dgm:spPr/>
      <dgm:t>
        <a:bodyPr/>
        <a:lstStyle/>
        <a:p>
          <a:endParaRPr lang="en-US"/>
        </a:p>
      </dgm:t>
    </dgm:pt>
    <dgm:pt modelId="{C3FD84E9-F9A7-43DF-B5D6-3646915168AC}">
      <dgm:prSet/>
      <dgm:spPr/>
      <dgm:t>
        <a:bodyPr/>
        <a:lstStyle/>
        <a:p>
          <a:pPr rtl="0"/>
          <a:r>
            <a:rPr lang="en-US" b="1" dirty="0">
              <a:solidFill>
                <a:schemeClr val="tx1"/>
              </a:solidFill>
            </a:rPr>
            <a:t>Managing channel members</a:t>
          </a:r>
        </a:p>
      </dgm:t>
    </dgm:pt>
    <dgm:pt modelId="{67B06E83-2E73-4691-B60F-5FDCF1F12646}" type="parTrans" cxnId="{42ED1085-0E53-413A-9149-3093ADE62F2E}">
      <dgm:prSet/>
      <dgm:spPr/>
      <dgm:t>
        <a:bodyPr/>
        <a:lstStyle/>
        <a:p>
          <a:endParaRPr lang="en-US"/>
        </a:p>
      </dgm:t>
    </dgm:pt>
    <dgm:pt modelId="{557BDCD1-BF7B-4F3A-A9CE-186E03D95984}" type="sibTrans" cxnId="{42ED1085-0E53-413A-9149-3093ADE62F2E}">
      <dgm:prSet/>
      <dgm:spPr/>
      <dgm:t>
        <a:bodyPr/>
        <a:lstStyle/>
        <a:p>
          <a:endParaRPr lang="en-US"/>
        </a:p>
      </dgm:t>
    </dgm:pt>
    <dgm:pt modelId="{60ECA08F-CD2D-410D-B588-BB5AC012A52A}">
      <dgm:prSet/>
      <dgm:spPr/>
      <dgm:t>
        <a:bodyPr/>
        <a:lstStyle/>
        <a:p>
          <a:pPr rtl="0"/>
          <a:r>
            <a:rPr lang="en-US" b="1" dirty="0">
              <a:solidFill>
                <a:schemeClr val="tx1"/>
              </a:solidFill>
            </a:rPr>
            <a:t>Motivating channel members</a:t>
          </a:r>
        </a:p>
      </dgm:t>
    </dgm:pt>
    <dgm:pt modelId="{A0107723-AC97-48D3-9245-806C83CFCC9A}" type="parTrans" cxnId="{66838AD1-0EE6-469C-A587-09EF3E908425}">
      <dgm:prSet/>
      <dgm:spPr/>
      <dgm:t>
        <a:bodyPr/>
        <a:lstStyle/>
        <a:p>
          <a:endParaRPr lang="en-US"/>
        </a:p>
      </dgm:t>
    </dgm:pt>
    <dgm:pt modelId="{6CA4370D-EA62-4F3C-8F40-DEDBFD9834CC}" type="sibTrans" cxnId="{66838AD1-0EE6-469C-A587-09EF3E908425}">
      <dgm:prSet/>
      <dgm:spPr/>
      <dgm:t>
        <a:bodyPr/>
        <a:lstStyle/>
        <a:p>
          <a:endParaRPr lang="en-US"/>
        </a:p>
      </dgm:t>
    </dgm:pt>
    <dgm:pt modelId="{6E4F92C4-E339-465C-89AB-F67B8EA11C7D}">
      <dgm:prSet/>
      <dgm:spPr/>
      <dgm:t>
        <a:bodyPr/>
        <a:lstStyle/>
        <a:p>
          <a:pPr rtl="0"/>
          <a:r>
            <a:rPr lang="en-US" b="1" dirty="0">
              <a:solidFill>
                <a:schemeClr val="tx1"/>
              </a:solidFill>
            </a:rPr>
            <a:t>Evaluating channel members</a:t>
          </a:r>
        </a:p>
      </dgm:t>
    </dgm:pt>
    <dgm:pt modelId="{0FEA59FC-9AC3-4FBC-971A-D52837828209}" type="parTrans" cxnId="{09B3DCC3-4DF9-4BAF-8F97-0F8D56ED33A3}">
      <dgm:prSet/>
      <dgm:spPr/>
      <dgm:t>
        <a:bodyPr/>
        <a:lstStyle/>
        <a:p>
          <a:endParaRPr lang="en-US"/>
        </a:p>
      </dgm:t>
    </dgm:pt>
    <dgm:pt modelId="{FFFCDEED-963B-4375-92F2-9C47288576F0}" type="sibTrans" cxnId="{09B3DCC3-4DF9-4BAF-8F97-0F8D56ED33A3}">
      <dgm:prSet/>
      <dgm:spPr/>
      <dgm:t>
        <a:bodyPr/>
        <a:lstStyle/>
        <a:p>
          <a:endParaRPr lang="en-US"/>
        </a:p>
      </dgm:t>
    </dgm:pt>
    <dgm:pt modelId="{DD6A0825-17A1-486F-A335-359DDA7DE497}" type="pres">
      <dgm:prSet presAssocID="{5330E801-D099-4231-B3EC-71BD7C7219A9}" presName="CompostProcess" presStyleCnt="0">
        <dgm:presLayoutVars>
          <dgm:dir/>
          <dgm:resizeHandles val="exact"/>
        </dgm:presLayoutVars>
      </dgm:prSet>
      <dgm:spPr/>
      <dgm:t>
        <a:bodyPr/>
        <a:lstStyle/>
        <a:p>
          <a:endParaRPr lang="fr-FR"/>
        </a:p>
      </dgm:t>
    </dgm:pt>
    <dgm:pt modelId="{6182BFF0-4B1D-4BB4-81CE-FFD821472C03}" type="pres">
      <dgm:prSet presAssocID="{5330E801-D099-4231-B3EC-71BD7C7219A9}" presName="arrow" presStyleLbl="bgShp" presStyleIdx="0" presStyleCnt="1" custLinFactNeighborX="-1198"/>
      <dgm:spPr/>
    </dgm:pt>
    <dgm:pt modelId="{B1A7FB99-C541-4789-8ED2-93AEC54AC945}" type="pres">
      <dgm:prSet presAssocID="{5330E801-D099-4231-B3EC-71BD7C7219A9}" presName="linearProcess" presStyleCnt="0"/>
      <dgm:spPr/>
    </dgm:pt>
    <dgm:pt modelId="{1D691BE7-8A38-4CDF-940A-B9BDFB6F3B16}" type="pres">
      <dgm:prSet presAssocID="{9F598023-A81B-48FE-A8B6-44ED05B7883B}" presName="textNode" presStyleLbl="node1" presStyleIdx="0" presStyleCnt="4" custLinFactX="-18287" custLinFactNeighborX="-100000" custLinFactNeighborY="-3429">
        <dgm:presLayoutVars>
          <dgm:bulletEnabled val="1"/>
        </dgm:presLayoutVars>
      </dgm:prSet>
      <dgm:spPr/>
      <dgm:t>
        <a:bodyPr/>
        <a:lstStyle/>
        <a:p>
          <a:endParaRPr lang="fr-FR"/>
        </a:p>
      </dgm:t>
    </dgm:pt>
    <dgm:pt modelId="{15FC6A31-2A06-4D92-A676-3004EB900456}" type="pres">
      <dgm:prSet presAssocID="{1B04A8E9-52B9-49AF-83AC-CC066A033859}" presName="sibTrans" presStyleCnt="0"/>
      <dgm:spPr/>
    </dgm:pt>
    <dgm:pt modelId="{DFD5DF4A-5191-4ECC-825D-ABDF22E45FCB}" type="pres">
      <dgm:prSet presAssocID="{C3FD84E9-F9A7-43DF-B5D6-3646915168AC}" presName="textNode" presStyleLbl="node1" presStyleIdx="1" presStyleCnt="4">
        <dgm:presLayoutVars>
          <dgm:bulletEnabled val="1"/>
        </dgm:presLayoutVars>
      </dgm:prSet>
      <dgm:spPr/>
      <dgm:t>
        <a:bodyPr/>
        <a:lstStyle/>
        <a:p>
          <a:endParaRPr lang="fr-FR"/>
        </a:p>
      </dgm:t>
    </dgm:pt>
    <dgm:pt modelId="{7E4C53BD-0E83-4F92-868F-F860BC62B9BE}" type="pres">
      <dgm:prSet presAssocID="{557BDCD1-BF7B-4F3A-A9CE-186E03D95984}" presName="sibTrans" presStyleCnt="0"/>
      <dgm:spPr/>
    </dgm:pt>
    <dgm:pt modelId="{A60A34CF-BDD4-4BDF-9774-4B4EEE272F96}" type="pres">
      <dgm:prSet presAssocID="{60ECA08F-CD2D-410D-B588-BB5AC012A52A}" presName="textNode" presStyleLbl="node1" presStyleIdx="2" presStyleCnt="4">
        <dgm:presLayoutVars>
          <dgm:bulletEnabled val="1"/>
        </dgm:presLayoutVars>
      </dgm:prSet>
      <dgm:spPr/>
      <dgm:t>
        <a:bodyPr/>
        <a:lstStyle/>
        <a:p>
          <a:endParaRPr lang="fr-FR"/>
        </a:p>
      </dgm:t>
    </dgm:pt>
    <dgm:pt modelId="{DA81F4B0-312D-4F6A-AF08-D0A869E08015}" type="pres">
      <dgm:prSet presAssocID="{6CA4370D-EA62-4F3C-8F40-DEDBFD9834CC}" presName="sibTrans" presStyleCnt="0"/>
      <dgm:spPr/>
    </dgm:pt>
    <dgm:pt modelId="{EF10F2DD-DB41-4C27-A628-FEE2C58CB4A9}" type="pres">
      <dgm:prSet presAssocID="{6E4F92C4-E339-465C-89AB-F67B8EA11C7D}" presName="textNode" presStyleLbl="node1" presStyleIdx="3" presStyleCnt="4">
        <dgm:presLayoutVars>
          <dgm:bulletEnabled val="1"/>
        </dgm:presLayoutVars>
      </dgm:prSet>
      <dgm:spPr/>
      <dgm:t>
        <a:bodyPr/>
        <a:lstStyle/>
        <a:p>
          <a:endParaRPr lang="fr-FR"/>
        </a:p>
      </dgm:t>
    </dgm:pt>
  </dgm:ptLst>
  <dgm:cxnLst>
    <dgm:cxn modelId="{1432850D-58DE-0444-9FFD-84F3EE9F323B}" type="presOf" srcId="{9F598023-A81B-48FE-A8B6-44ED05B7883B}" destId="{1D691BE7-8A38-4CDF-940A-B9BDFB6F3B16}" srcOrd="0" destOrd="0" presId="urn:microsoft.com/office/officeart/2005/8/layout/hProcess9"/>
    <dgm:cxn modelId="{8B5DD866-8F2B-3E42-B5B7-A67FB431C955}" type="presOf" srcId="{5330E801-D099-4231-B3EC-71BD7C7219A9}" destId="{DD6A0825-17A1-486F-A335-359DDA7DE497}" srcOrd="0" destOrd="0" presId="urn:microsoft.com/office/officeart/2005/8/layout/hProcess9"/>
    <dgm:cxn modelId="{42ED1085-0E53-413A-9149-3093ADE62F2E}" srcId="{5330E801-D099-4231-B3EC-71BD7C7219A9}" destId="{C3FD84E9-F9A7-43DF-B5D6-3646915168AC}" srcOrd="1" destOrd="0" parTransId="{67B06E83-2E73-4691-B60F-5FDCF1F12646}" sibTransId="{557BDCD1-BF7B-4F3A-A9CE-186E03D95984}"/>
    <dgm:cxn modelId="{09B3DCC3-4DF9-4BAF-8F97-0F8D56ED33A3}" srcId="{5330E801-D099-4231-B3EC-71BD7C7219A9}" destId="{6E4F92C4-E339-465C-89AB-F67B8EA11C7D}" srcOrd="3" destOrd="0" parTransId="{0FEA59FC-9AC3-4FBC-971A-D52837828209}" sibTransId="{FFFCDEED-963B-4375-92F2-9C47288576F0}"/>
    <dgm:cxn modelId="{9E8C103E-0025-2F4A-AB98-BE78EF91D987}" type="presOf" srcId="{6E4F92C4-E339-465C-89AB-F67B8EA11C7D}" destId="{EF10F2DD-DB41-4C27-A628-FEE2C58CB4A9}" srcOrd="0" destOrd="0" presId="urn:microsoft.com/office/officeart/2005/8/layout/hProcess9"/>
    <dgm:cxn modelId="{CDBFF7DF-6A2B-D44F-888D-48E3230526C2}" type="presOf" srcId="{C3FD84E9-F9A7-43DF-B5D6-3646915168AC}" destId="{DFD5DF4A-5191-4ECC-825D-ABDF22E45FCB}" srcOrd="0" destOrd="0" presId="urn:microsoft.com/office/officeart/2005/8/layout/hProcess9"/>
    <dgm:cxn modelId="{90D4FE12-490E-464B-9EA1-6E3C677695F9}" type="presOf" srcId="{60ECA08F-CD2D-410D-B588-BB5AC012A52A}" destId="{A60A34CF-BDD4-4BDF-9774-4B4EEE272F96}" srcOrd="0" destOrd="0" presId="urn:microsoft.com/office/officeart/2005/8/layout/hProcess9"/>
    <dgm:cxn modelId="{66838AD1-0EE6-469C-A587-09EF3E908425}" srcId="{5330E801-D099-4231-B3EC-71BD7C7219A9}" destId="{60ECA08F-CD2D-410D-B588-BB5AC012A52A}" srcOrd="2" destOrd="0" parTransId="{A0107723-AC97-48D3-9245-806C83CFCC9A}" sibTransId="{6CA4370D-EA62-4F3C-8F40-DEDBFD9834CC}"/>
    <dgm:cxn modelId="{9C23C77D-1028-4C2D-9F3D-3AFE2F8771D0}" srcId="{5330E801-D099-4231-B3EC-71BD7C7219A9}" destId="{9F598023-A81B-48FE-A8B6-44ED05B7883B}" srcOrd="0" destOrd="0" parTransId="{D236CD4A-1FBA-4021-BD57-FFC30107EDE7}" sibTransId="{1B04A8E9-52B9-49AF-83AC-CC066A033859}"/>
    <dgm:cxn modelId="{A907516A-DF35-5B40-BDB4-E7DBBB9F5805}" type="presParOf" srcId="{DD6A0825-17A1-486F-A335-359DDA7DE497}" destId="{6182BFF0-4B1D-4BB4-81CE-FFD821472C03}" srcOrd="0" destOrd="0" presId="urn:microsoft.com/office/officeart/2005/8/layout/hProcess9"/>
    <dgm:cxn modelId="{E09E2121-7EA7-9546-A78A-029A2E82B6DA}" type="presParOf" srcId="{DD6A0825-17A1-486F-A335-359DDA7DE497}" destId="{B1A7FB99-C541-4789-8ED2-93AEC54AC945}" srcOrd="1" destOrd="0" presId="urn:microsoft.com/office/officeart/2005/8/layout/hProcess9"/>
    <dgm:cxn modelId="{487B8182-4F51-044A-8D1D-0C0B30DADD23}" type="presParOf" srcId="{B1A7FB99-C541-4789-8ED2-93AEC54AC945}" destId="{1D691BE7-8A38-4CDF-940A-B9BDFB6F3B16}" srcOrd="0" destOrd="0" presId="urn:microsoft.com/office/officeart/2005/8/layout/hProcess9"/>
    <dgm:cxn modelId="{6986F5F6-DD21-EF42-9543-88E62489667A}" type="presParOf" srcId="{B1A7FB99-C541-4789-8ED2-93AEC54AC945}" destId="{15FC6A31-2A06-4D92-A676-3004EB900456}" srcOrd="1" destOrd="0" presId="urn:microsoft.com/office/officeart/2005/8/layout/hProcess9"/>
    <dgm:cxn modelId="{580A959F-26B6-7A40-9CAB-98BCF7EBED56}" type="presParOf" srcId="{B1A7FB99-C541-4789-8ED2-93AEC54AC945}" destId="{DFD5DF4A-5191-4ECC-825D-ABDF22E45FCB}" srcOrd="2" destOrd="0" presId="urn:microsoft.com/office/officeart/2005/8/layout/hProcess9"/>
    <dgm:cxn modelId="{7E565BE7-8D5E-3B4A-9C5C-3889D2E629E4}" type="presParOf" srcId="{B1A7FB99-C541-4789-8ED2-93AEC54AC945}" destId="{7E4C53BD-0E83-4F92-868F-F860BC62B9BE}" srcOrd="3" destOrd="0" presId="urn:microsoft.com/office/officeart/2005/8/layout/hProcess9"/>
    <dgm:cxn modelId="{A4A839EE-58A3-EC43-B417-B1DA647002F8}" type="presParOf" srcId="{B1A7FB99-C541-4789-8ED2-93AEC54AC945}" destId="{A60A34CF-BDD4-4BDF-9774-4B4EEE272F96}" srcOrd="4" destOrd="0" presId="urn:microsoft.com/office/officeart/2005/8/layout/hProcess9"/>
    <dgm:cxn modelId="{7EDC1938-8872-9A49-A7E6-ECABFA0B2AE9}" type="presParOf" srcId="{B1A7FB99-C541-4789-8ED2-93AEC54AC945}" destId="{DA81F4B0-312D-4F6A-AF08-D0A869E08015}" srcOrd="5" destOrd="0" presId="urn:microsoft.com/office/officeart/2005/8/layout/hProcess9"/>
    <dgm:cxn modelId="{8F8B0E97-AEA4-FB4E-96E7-0A54F935A561}" type="presParOf" srcId="{B1A7FB99-C541-4789-8ED2-93AEC54AC945}" destId="{EF10F2DD-DB41-4C27-A628-FEE2C58CB4A9}"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38CDD-3268-4BBA-AC1F-B1C7BAE05B12}">
      <dsp:nvSpPr>
        <dsp:cNvPr id="0" name=""/>
        <dsp:cNvSpPr/>
      </dsp:nvSpPr>
      <dsp:spPr>
        <a:xfrm>
          <a:off x="0" y="160922"/>
          <a:ext cx="1842335" cy="11054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a:solidFill>
                <a:schemeClr val="tx1"/>
              </a:solidFill>
            </a:rPr>
            <a:t>Information</a:t>
          </a:r>
        </a:p>
      </dsp:txBody>
      <dsp:txXfrm>
        <a:off x="0" y="160922"/>
        <a:ext cx="1842335" cy="1105401"/>
      </dsp:txXfrm>
    </dsp:sp>
    <dsp:sp modelId="{32D0E8BD-84F0-4114-ACD6-0BCE05C6372F}">
      <dsp:nvSpPr>
        <dsp:cNvPr id="0" name=""/>
        <dsp:cNvSpPr/>
      </dsp:nvSpPr>
      <dsp:spPr>
        <a:xfrm>
          <a:off x="2026568" y="160922"/>
          <a:ext cx="1842335" cy="1105401"/>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a:solidFill>
                <a:schemeClr val="tx1"/>
              </a:solidFill>
            </a:rPr>
            <a:t>Promotion</a:t>
          </a:r>
        </a:p>
      </dsp:txBody>
      <dsp:txXfrm>
        <a:off x="2026568" y="160922"/>
        <a:ext cx="1842335" cy="1105401"/>
      </dsp:txXfrm>
    </dsp:sp>
    <dsp:sp modelId="{E09423AC-F3BC-492B-8E85-F9F2DB722C55}">
      <dsp:nvSpPr>
        <dsp:cNvPr id="0" name=""/>
        <dsp:cNvSpPr/>
      </dsp:nvSpPr>
      <dsp:spPr>
        <a:xfrm>
          <a:off x="4053137" y="160922"/>
          <a:ext cx="1842335" cy="1105401"/>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a:solidFill>
                <a:schemeClr val="tx1"/>
              </a:solidFill>
            </a:rPr>
            <a:t>Contact</a:t>
          </a:r>
        </a:p>
      </dsp:txBody>
      <dsp:txXfrm>
        <a:off x="4053137" y="160922"/>
        <a:ext cx="1842335" cy="1105401"/>
      </dsp:txXfrm>
    </dsp:sp>
    <dsp:sp modelId="{3E0E7CAA-908D-445B-8CF8-EB68EABD970B}">
      <dsp:nvSpPr>
        <dsp:cNvPr id="0" name=""/>
        <dsp:cNvSpPr/>
      </dsp:nvSpPr>
      <dsp:spPr>
        <a:xfrm>
          <a:off x="0" y="1450556"/>
          <a:ext cx="1842335" cy="1105401"/>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a:solidFill>
                <a:schemeClr val="tx1"/>
              </a:solidFill>
            </a:rPr>
            <a:t>Matching</a:t>
          </a:r>
        </a:p>
      </dsp:txBody>
      <dsp:txXfrm>
        <a:off x="0" y="1450556"/>
        <a:ext cx="1842335" cy="1105401"/>
      </dsp:txXfrm>
    </dsp:sp>
    <dsp:sp modelId="{D90424F1-6118-4DE7-8566-60AB4522720E}">
      <dsp:nvSpPr>
        <dsp:cNvPr id="0" name=""/>
        <dsp:cNvSpPr/>
      </dsp:nvSpPr>
      <dsp:spPr>
        <a:xfrm>
          <a:off x="2026568" y="1450556"/>
          <a:ext cx="1842335" cy="1105401"/>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a:solidFill>
                <a:schemeClr val="tx1"/>
              </a:solidFill>
            </a:rPr>
            <a:t>Negotiation</a:t>
          </a:r>
        </a:p>
      </dsp:txBody>
      <dsp:txXfrm>
        <a:off x="2026568" y="1450556"/>
        <a:ext cx="1842335" cy="1105401"/>
      </dsp:txXfrm>
    </dsp:sp>
    <dsp:sp modelId="{C556D2B0-3711-450D-9F7C-EF33CCA3F1BF}">
      <dsp:nvSpPr>
        <dsp:cNvPr id="0" name=""/>
        <dsp:cNvSpPr/>
      </dsp:nvSpPr>
      <dsp:spPr>
        <a:xfrm>
          <a:off x="4053137" y="1450556"/>
          <a:ext cx="1842335" cy="1105401"/>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a:solidFill>
                <a:schemeClr val="tx1"/>
              </a:solidFill>
            </a:rPr>
            <a:t>Physical distribution</a:t>
          </a:r>
        </a:p>
      </dsp:txBody>
      <dsp:txXfrm>
        <a:off x="4053137" y="1450556"/>
        <a:ext cx="1842335" cy="1105401"/>
      </dsp:txXfrm>
    </dsp:sp>
    <dsp:sp modelId="{08F962C5-5DC3-4C8B-99A8-D86583696D82}">
      <dsp:nvSpPr>
        <dsp:cNvPr id="0" name=""/>
        <dsp:cNvSpPr/>
      </dsp:nvSpPr>
      <dsp:spPr>
        <a:xfrm>
          <a:off x="1013284" y="2740191"/>
          <a:ext cx="1842335" cy="1105401"/>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a:solidFill>
                <a:schemeClr val="tx1"/>
              </a:solidFill>
            </a:rPr>
            <a:t>Financing</a:t>
          </a:r>
        </a:p>
      </dsp:txBody>
      <dsp:txXfrm>
        <a:off x="1013284" y="2740191"/>
        <a:ext cx="1842335" cy="1105401"/>
      </dsp:txXfrm>
    </dsp:sp>
    <dsp:sp modelId="{12333244-C1F6-8443-B664-8F448F775CFF}">
      <dsp:nvSpPr>
        <dsp:cNvPr id="0" name=""/>
        <dsp:cNvSpPr/>
      </dsp:nvSpPr>
      <dsp:spPr>
        <a:xfrm>
          <a:off x="3039853" y="2740191"/>
          <a:ext cx="1842335" cy="110540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a:solidFill>
                <a:schemeClr val="tx1"/>
              </a:solidFill>
            </a:rPr>
            <a:t>Risk taking</a:t>
          </a:r>
        </a:p>
      </dsp:txBody>
      <dsp:txXfrm>
        <a:off x="3039853" y="2740191"/>
        <a:ext cx="1842335" cy="11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9F038-7222-437A-98FB-B8CDF99E686E}">
      <dsp:nvSpPr>
        <dsp:cNvPr id="0" name=""/>
        <dsp:cNvSpPr/>
      </dsp:nvSpPr>
      <dsp:spPr>
        <a:xfrm>
          <a:off x="703775" y="0"/>
          <a:ext cx="4388270" cy="438827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5769-DECC-4063-9830-D8FCBE231391}">
      <dsp:nvSpPr>
        <dsp:cNvPr id="0" name=""/>
        <dsp:cNvSpPr/>
      </dsp:nvSpPr>
      <dsp:spPr>
        <a:xfrm>
          <a:off x="1120661" y="416885"/>
          <a:ext cx="1711425" cy="17114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a:solidFill>
                <a:schemeClr val="tx1"/>
              </a:solidFill>
            </a:rPr>
            <a:t>Analyzing consumer needs</a:t>
          </a:r>
        </a:p>
      </dsp:txBody>
      <dsp:txXfrm>
        <a:off x="1204206" y="500430"/>
        <a:ext cx="1544335" cy="1544335"/>
      </dsp:txXfrm>
    </dsp:sp>
    <dsp:sp modelId="{18A5F90E-57A9-47B0-BC6B-B9F78A4853ED}">
      <dsp:nvSpPr>
        <dsp:cNvPr id="0" name=""/>
        <dsp:cNvSpPr/>
      </dsp:nvSpPr>
      <dsp:spPr>
        <a:xfrm>
          <a:off x="2963734" y="416885"/>
          <a:ext cx="1711425" cy="171142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a:solidFill>
                <a:schemeClr val="tx1"/>
              </a:solidFill>
            </a:rPr>
            <a:t>Setting channel objectives</a:t>
          </a:r>
        </a:p>
      </dsp:txBody>
      <dsp:txXfrm>
        <a:off x="3047279" y="500430"/>
        <a:ext cx="1544335" cy="1544335"/>
      </dsp:txXfrm>
    </dsp:sp>
    <dsp:sp modelId="{FA4BF5B0-5298-4254-BE56-11351A5302D9}">
      <dsp:nvSpPr>
        <dsp:cNvPr id="0" name=""/>
        <dsp:cNvSpPr/>
      </dsp:nvSpPr>
      <dsp:spPr>
        <a:xfrm>
          <a:off x="1120661" y="2259959"/>
          <a:ext cx="1711425" cy="171142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a:solidFill>
                <a:schemeClr val="tx1"/>
              </a:solidFill>
            </a:rPr>
            <a:t>Identifying channel alternatives</a:t>
          </a:r>
        </a:p>
      </dsp:txBody>
      <dsp:txXfrm>
        <a:off x="1204206" y="2343504"/>
        <a:ext cx="1544335" cy="1544335"/>
      </dsp:txXfrm>
    </dsp:sp>
    <dsp:sp modelId="{316BC83E-74E4-46E9-A00A-B32D961B0BFE}">
      <dsp:nvSpPr>
        <dsp:cNvPr id="0" name=""/>
        <dsp:cNvSpPr/>
      </dsp:nvSpPr>
      <dsp:spPr>
        <a:xfrm>
          <a:off x="2963734" y="2259959"/>
          <a:ext cx="1711425" cy="171142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a:solidFill>
                <a:schemeClr val="tx1"/>
              </a:solidFill>
            </a:rPr>
            <a:t>Evaluating channel alternatives</a:t>
          </a:r>
        </a:p>
      </dsp:txBody>
      <dsp:txXfrm>
        <a:off x="3047279" y="2343504"/>
        <a:ext cx="1544335" cy="1544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26518-85AB-49B3-B288-F593AD51212F}">
      <dsp:nvSpPr>
        <dsp:cNvPr id="0" name=""/>
        <dsp:cNvSpPr/>
      </dsp:nvSpPr>
      <dsp:spPr>
        <a:xfrm>
          <a:off x="0" y="2790"/>
          <a:ext cx="4344497" cy="117752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solidFill>
                <a:schemeClr val="tx1"/>
              </a:solidFill>
            </a:rPr>
            <a:t>Intensive </a:t>
          </a:r>
          <a:r>
            <a:rPr lang="en-US" sz="2800" b="1" kern="1200" dirty="0" smtClean="0">
              <a:solidFill>
                <a:schemeClr val="tx1"/>
              </a:solidFill>
            </a:rPr>
            <a:t>distribution</a:t>
          </a:r>
          <a:endParaRPr lang="ar-SA" sz="2800" b="1" kern="1200" dirty="0" smtClean="0">
            <a:solidFill>
              <a:schemeClr val="tx1"/>
            </a:solidFill>
          </a:endParaRPr>
        </a:p>
        <a:p>
          <a:pPr lvl="0" algn="l" defTabSz="1244600">
            <a:lnSpc>
              <a:spcPct val="90000"/>
            </a:lnSpc>
            <a:spcBef>
              <a:spcPct val="0"/>
            </a:spcBef>
            <a:spcAft>
              <a:spcPct val="35000"/>
            </a:spcAft>
          </a:pPr>
          <a:r>
            <a:rPr lang="ar-SA" sz="2800" b="1" kern="1200" dirty="0" smtClean="0">
              <a:solidFill>
                <a:schemeClr val="tx1"/>
              </a:solidFill>
            </a:rPr>
            <a:t>مثل جالكسي المراعي وكولا</a:t>
          </a:r>
          <a:endParaRPr lang="en-US" sz="2800" b="1" kern="1200" dirty="0">
            <a:solidFill>
              <a:schemeClr val="tx1"/>
            </a:solidFill>
          </a:endParaRPr>
        </a:p>
      </dsp:txBody>
      <dsp:txXfrm>
        <a:off x="57482" y="60272"/>
        <a:ext cx="4229533" cy="1062557"/>
      </dsp:txXfrm>
    </dsp:sp>
    <dsp:sp modelId="{AB800A7F-7C67-4C08-9BF3-93CF1218172A}">
      <dsp:nvSpPr>
        <dsp:cNvPr id="0" name=""/>
        <dsp:cNvSpPr/>
      </dsp:nvSpPr>
      <dsp:spPr>
        <a:xfrm>
          <a:off x="0" y="1188017"/>
          <a:ext cx="4344497" cy="1177521"/>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solidFill>
                <a:schemeClr val="tx1"/>
              </a:solidFill>
            </a:rPr>
            <a:t>Exclusive </a:t>
          </a:r>
          <a:r>
            <a:rPr lang="en-US" sz="2800" b="1" kern="1200" dirty="0" smtClean="0">
              <a:solidFill>
                <a:schemeClr val="tx1"/>
              </a:solidFill>
            </a:rPr>
            <a:t>distribution</a:t>
          </a:r>
          <a:endParaRPr lang="ar-SA" sz="2800" b="1" kern="1200" dirty="0" smtClean="0">
            <a:solidFill>
              <a:schemeClr val="tx1"/>
            </a:solidFill>
          </a:endParaRPr>
        </a:p>
        <a:p>
          <a:pPr lvl="0" algn="l" defTabSz="1244600">
            <a:lnSpc>
              <a:spcPct val="90000"/>
            </a:lnSpc>
            <a:spcBef>
              <a:spcPct val="0"/>
            </a:spcBef>
            <a:spcAft>
              <a:spcPct val="35000"/>
            </a:spcAft>
          </a:pPr>
          <a:r>
            <a:rPr lang="ar-SA" sz="2800" b="1" kern="1200" dirty="0" smtClean="0">
              <a:solidFill>
                <a:schemeClr val="tx1"/>
              </a:solidFill>
            </a:rPr>
            <a:t>ابل يبيع رسمياً فقط بجرير, المجوهرات</a:t>
          </a:r>
        </a:p>
        <a:p>
          <a:pPr lvl="0" algn="l" defTabSz="1244600">
            <a:lnSpc>
              <a:spcPct val="90000"/>
            </a:lnSpc>
            <a:spcBef>
              <a:spcPct val="0"/>
            </a:spcBef>
            <a:spcAft>
              <a:spcPct val="35000"/>
            </a:spcAft>
          </a:pPr>
          <a:endParaRPr lang="ar-SA" sz="2800" b="1" kern="1200" dirty="0" smtClean="0">
            <a:solidFill>
              <a:schemeClr val="tx1"/>
            </a:solidFill>
          </a:endParaRPr>
        </a:p>
      </dsp:txBody>
      <dsp:txXfrm>
        <a:off x="57482" y="1245499"/>
        <a:ext cx="4229533" cy="1062557"/>
      </dsp:txXfrm>
    </dsp:sp>
    <dsp:sp modelId="{A3C3563F-D65C-4C69-93AD-B77FB626248E}">
      <dsp:nvSpPr>
        <dsp:cNvPr id="0" name=""/>
        <dsp:cNvSpPr/>
      </dsp:nvSpPr>
      <dsp:spPr>
        <a:xfrm>
          <a:off x="0" y="2373244"/>
          <a:ext cx="4344497" cy="117752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solidFill>
                <a:schemeClr val="tx1"/>
              </a:solidFill>
            </a:rPr>
            <a:t>Selective </a:t>
          </a:r>
          <a:r>
            <a:rPr lang="en-US" sz="2800" b="1" kern="1200" dirty="0" smtClean="0">
              <a:solidFill>
                <a:schemeClr val="tx1"/>
              </a:solidFill>
            </a:rPr>
            <a:t>distribution</a:t>
          </a:r>
          <a:endParaRPr lang="ar-SA" sz="2800" b="1" kern="1200" dirty="0" smtClean="0">
            <a:solidFill>
              <a:schemeClr val="tx1"/>
            </a:solidFill>
          </a:endParaRPr>
        </a:p>
        <a:p>
          <a:pPr lvl="0" algn="l" defTabSz="1244600">
            <a:lnSpc>
              <a:spcPct val="90000"/>
            </a:lnSpc>
            <a:spcBef>
              <a:spcPct val="0"/>
            </a:spcBef>
            <a:spcAft>
              <a:spcPct val="35000"/>
            </a:spcAft>
          </a:pPr>
          <a:r>
            <a:rPr lang="ar-SA" sz="2800" b="1" kern="1200" dirty="0" smtClean="0">
              <a:solidFill>
                <a:schemeClr val="tx1"/>
              </a:solidFill>
            </a:rPr>
            <a:t>مثل محلات ايلي صعب بالرياض، رولكس وكيل واحد بالرياض، </a:t>
          </a:r>
          <a:endParaRPr lang="en-US" sz="2800" b="1" kern="1200" dirty="0">
            <a:solidFill>
              <a:schemeClr val="tx1"/>
            </a:solidFill>
          </a:endParaRPr>
        </a:p>
      </dsp:txBody>
      <dsp:txXfrm>
        <a:off x="57482" y="2430726"/>
        <a:ext cx="4229533" cy="10625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2BFF0-4B1D-4BB4-81CE-FFD821472C03}">
      <dsp:nvSpPr>
        <dsp:cNvPr id="0" name=""/>
        <dsp:cNvSpPr/>
      </dsp:nvSpPr>
      <dsp:spPr>
        <a:xfrm>
          <a:off x="537527" y="0"/>
          <a:ext cx="7049051" cy="456530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91BE7-8A38-4CDF-940A-B9BDFB6F3B16}">
      <dsp:nvSpPr>
        <dsp:cNvPr id="0" name=""/>
        <dsp:cNvSpPr/>
      </dsp:nvSpPr>
      <dsp:spPr>
        <a:xfrm>
          <a:off x="0" y="1306974"/>
          <a:ext cx="1996313" cy="182612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a:solidFill>
                <a:schemeClr val="tx1"/>
              </a:solidFill>
            </a:rPr>
            <a:t>Selecting channel members</a:t>
          </a:r>
        </a:p>
      </dsp:txBody>
      <dsp:txXfrm>
        <a:off x="89144" y="1396118"/>
        <a:ext cx="1818025" cy="1647834"/>
      </dsp:txXfrm>
    </dsp:sp>
    <dsp:sp modelId="{DFD5DF4A-5191-4ECC-825D-ABDF22E45FCB}">
      <dsp:nvSpPr>
        <dsp:cNvPr id="0" name=""/>
        <dsp:cNvSpPr/>
      </dsp:nvSpPr>
      <dsp:spPr>
        <a:xfrm>
          <a:off x="2100279" y="1369591"/>
          <a:ext cx="1996313" cy="182612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a:solidFill>
                <a:schemeClr val="tx1"/>
              </a:solidFill>
            </a:rPr>
            <a:t>Managing channel members</a:t>
          </a:r>
        </a:p>
      </dsp:txBody>
      <dsp:txXfrm>
        <a:off x="2189423" y="1458735"/>
        <a:ext cx="1818025" cy="1647834"/>
      </dsp:txXfrm>
    </dsp:sp>
    <dsp:sp modelId="{A60A34CF-BDD4-4BDF-9774-4B4EEE272F96}">
      <dsp:nvSpPr>
        <dsp:cNvPr id="0" name=""/>
        <dsp:cNvSpPr/>
      </dsp:nvSpPr>
      <dsp:spPr>
        <a:xfrm>
          <a:off x="4196408" y="1369591"/>
          <a:ext cx="1996313" cy="182612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a:solidFill>
                <a:schemeClr val="tx1"/>
              </a:solidFill>
            </a:rPr>
            <a:t>Motivating channel members</a:t>
          </a:r>
        </a:p>
      </dsp:txBody>
      <dsp:txXfrm>
        <a:off x="4285552" y="1458735"/>
        <a:ext cx="1818025" cy="1647834"/>
      </dsp:txXfrm>
    </dsp:sp>
    <dsp:sp modelId="{EF10F2DD-DB41-4C27-A628-FEE2C58CB4A9}">
      <dsp:nvSpPr>
        <dsp:cNvPr id="0" name=""/>
        <dsp:cNvSpPr/>
      </dsp:nvSpPr>
      <dsp:spPr>
        <a:xfrm>
          <a:off x="6292537" y="1369591"/>
          <a:ext cx="1996313" cy="182612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a:solidFill>
                <a:schemeClr val="tx1"/>
              </a:solidFill>
            </a:rPr>
            <a:t>Evaluating channel members</a:t>
          </a:r>
        </a:p>
      </dsp:txBody>
      <dsp:txXfrm>
        <a:off x="6381681" y="1458735"/>
        <a:ext cx="1818025" cy="16478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E5A47-5EF7-41C3-AE15-CC3EBBE7979D}" type="datetimeFigureOut">
              <a:rPr lang="en-US" smtClean="0"/>
              <a:pPr/>
              <a:t>3/19/2020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0A23-7F20-4B04-A006-693C5986EE1E}" type="slidenum">
              <a:rPr lang="en-US" smtClean="0"/>
              <a:pPr/>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1</a:t>
            </a:fld>
            <a:endParaRPr lang="en-US" dirty="0"/>
          </a:p>
        </p:txBody>
      </p:sp>
    </p:spTree>
    <p:extLst>
      <p:ext uri="{BB962C8B-B14F-4D97-AF65-F5344CB8AC3E}">
        <p14:creationId xmlns:p14="http://schemas.microsoft.com/office/powerpoint/2010/main" val="222171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dirty="0"/>
              <a:t>In making products and services available to consumers, channel members add value by bridging the major time, place, and possession gaps that separate goods and services from those who use them. Members of the marketing channel perform many key functions. </a:t>
            </a:r>
          </a:p>
          <a:p>
            <a:pPr>
              <a:defRPr/>
            </a:pPr>
            <a:endParaRPr lang="en-US" dirty="0"/>
          </a:p>
          <a:p>
            <a:pPr lvl="1">
              <a:defRPr/>
            </a:pPr>
            <a:r>
              <a:rPr lang="en-US" b="1" i="1" dirty="0"/>
              <a:t>Information:</a:t>
            </a:r>
            <a:r>
              <a:rPr lang="en-US" b="1" dirty="0"/>
              <a:t> </a:t>
            </a:r>
            <a:r>
              <a:rPr lang="en-US" dirty="0"/>
              <a:t>Gathering and distributing marketing research and intelligence information about actors and forces in the marketing environment needed for planning and aiding exchange.</a:t>
            </a:r>
          </a:p>
          <a:p>
            <a:pPr lvl="1">
              <a:defRPr/>
            </a:pPr>
            <a:r>
              <a:rPr lang="en-US" b="1" i="1" dirty="0"/>
              <a:t>Promotion:</a:t>
            </a:r>
            <a:r>
              <a:rPr lang="en-US" b="1" dirty="0"/>
              <a:t> </a:t>
            </a:r>
            <a:r>
              <a:rPr lang="en-US" dirty="0"/>
              <a:t>Developing and spreading persuasive communications about an offer.</a:t>
            </a:r>
          </a:p>
          <a:p>
            <a:pPr lvl="1">
              <a:defRPr/>
            </a:pPr>
            <a:r>
              <a:rPr lang="en-US" b="1" i="1" dirty="0"/>
              <a:t>Contact:</a:t>
            </a:r>
            <a:r>
              <a:rPr lang="en-US" b="1" dirty="0"/>
              <a:t> </a:t>
            </a:r>
            <a:r>
              <a:rPr lang="en-US" dirty="0"/>
              <a:t>Finding and communicating with prospective buyers.</a:t>
            </a:r>
          </a:p>
          <a:p>
            <a:pPr lvl="1">
              <a:defRPr/>
            </a:pPr>
            <a:r>
              <a:rPr lang="en-US" b="1" i="1" dirty="0"/>
              <a:t>Matching:</a:t>
            </a:r>
            <a:r>
              <a:rPr lang="en-US" b="1" dirty="0"/>
              <a:t> </a:t>
            </a:r>
            <a:r>
              <a:rPr lang="en-US" dirty="0"/>
              <a:t>Shaping and fitting the offer to the buyer’s needs, including activities such as manufacturing, grading, assembling, and packaging.</a:t>
            </a:r>
          </a:p>
          <a:p>
            <a:pPr lvl="1">
              <a:defRPr/>
            </a:pPr>
            <a:r>
              <a:rPr lang="en-US" b="1" i="1" dirty="0"/>
              <a:t>Negotiation:</a:t>
            </a:r>
            <a:r>
              <a:rPr lang="en-US" i="1" dirty="0"/>
              <a:t> </a:t>
            </a:r>
            <a:r>
              <a:rPr lang="en-US" dirty="0"/>
              <a:t>Reaching an agreement on price and other terms of the offer so that ownership or possession can be transferred.</a:t>
            </a:r>
          </a:p>
          <a:p>
            <a:pPr lvl="1">
              <a:defRPr/>
            </a:pPr>
            <a:r>
              <a:rPr lang="en-US" b="1" i="1" dirty="0"/>
              <a:t>Physical distribution: </a:t>
            </a:r>
            <a:r>
              <a:rPr lang="en-US" dirty="0"/>
              <a:t>Transporting and storing goods.</a:t>
            </a:r>
          </a:p>
          <a:p>
            <a:pPr lvl="1">
              <a:defRPr/>
            </a:pPr>
            <a:r>
              <a:rPr lang="en-US" b="1" i="1" dirty="0"/>
              <a:t>Financing:</a:t>
            </a:r>
            <a:r>
              <a:rPr lang="en-US" dirty="0"/>
              <a:t> Acquiring and using funds to cover the costs of the channel work.</a:t>
            </a:r>
          </a:p>
          <a:p>
            <a:pPr lvl="1">
              <a:defRPr/>
            </a:pPr>
            <a:r>
              <a:rPr lang="en-US" b="1" i="1" dirty="0"/>
              <a:t>Risk taking:</a:t>
            </a:r>
            <a:r>
              <a:rPr lang="en-US" dirty="0"/>
              <a:t> Assuming the risks of carrying out the channel work</a:t>
            </a:r>
          </a:p>
          <a:p>
            <a:pPr marL="457200" lvl="1" indent="0">
              <a:buFont typeface="Arial" panose="020B0604020202020204" pitchFamily="34" charset="0"/>
              <a:buNone/>
              <a:defRPr/>
            </a:pPr>
            <a:endParaRPr lang="en-US" dirty="0"/>
          </a:p>
          <a:p>
            <a:pPr>
              <a:buFont typeface="Arial" panose="020B0604020202020204" pitchFamily="34" charset="0"/>
              <a:buNone/>
              <a:defRPr/>
            </a:pPr>
            <a:r>
              <a:rPr lang="x-none" dirty="0"/>
              <a:t>The question is not </a:t>
            </a:r>
            <a:r>
              <a:rPr lang="x-none" i="1" dirty="0"/>
              <a:t>whether</a:t>
            </a:r>
            <a:r>
              <a:rPr lang="x-none" dirty="0"/>
              <a:t> these functions need to be performed—they must be—but rather </a:t>
            </a:r>
            <a:r>
              <a:rPr lang="x-none" i="1" dirty="0"/>
              <a:t>who</a:t>
            </a:r>
            <a:r>
              <a:rPr lang="x-none" dirty="0"/>
              <a:t> will perform them. To the extent that the manufacturer performs these functions, its costs go up</a:t>
            </a:r>
            <a:r>
              <a:rPr lang="en-US" dirty="0"/>
              <a:t>;</a:t>
            </a:r>
            <a:r>
              <a:rPr lang="x-none" dirty="0"/>
              <a:t> therefore, its prices must be higher. When some of these functions are shifted to intermediaries, the producer’s costs and prices may be lower, but the intermediaries must charge more to cover the costs of their work. In dividing the work of the channel, the various functions should be assigned to the channel members who can add the most value for the cost.</a:t>
            </a:r>
            <a:endParaRPr lang="en-US" dirty="0"/>
          </a:p>
          <a:p>
            <a:pPr marL="457200" lvl="1" indent="0">
              <a:buFont typeface="Arial" panose="020B0604020202020204" pitchFamily="34" charset="0"/>
              <a:buNone/>
              <a:defRPr/>
            </a:pP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The</a:t>
            </a:r>
            <a:r>
              <a:rPr lang="en-US" altLang="en-US" baseline="0" dirty="0"/>
              <a:t> definitions of each term here can be explained in conjunction with the illustration in Figure 12.2, </a:t>
            </a:r>
            <a:r>
              <a:rPr lang="en-US" altLang="en-US" i="1" baseline="0" dirty="0"/>
              <a:t>Consumer and Business Marketing Channels.</a:t>
            </a:r>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Companies can design their distribution channels to make products and services available to customers in different ways. Each layer of marketing intermediaries that performs some work in bringing the product and its ownership closer to the final buyer is a </a:t>
            </a:r>
            <a:r>
              <a:rPr lang="en-US" altLang="en-US" b="1" dirty="0"/>
              <a:t>channel level</a:t>
            </a:r>
            <a:r>
              <a:rPr lang="en-US" altLang="en-US" dirty="0"/>
              <a:t>. Because both the producer and the final consumer perform some work, they are part of every channel.</a:t>
            </a:r>
          </a:p>
          <a:p>
            <a:endParaRPr lang="en-US" altLang="en-US" dirty="0"/>
          </a:p>
          <a:p>
            <a:r>
              <a:rPr lang="en-US" altLang="en-US" dirty="0"/>
              <a:t>The </a:t>
            </a:r>
            <a:r>
              <a:rPr lang="en-US" altLang="en-US" i="1" dirty="0"/>
              <a:t>number of intermediary levels</a:t>
            </a:r>
            <a:r>
              <a:rPr lang="en-US" altLang="en-US" dirty="0"/>
              <a:t> indicates the </a:t>
            </a:r>
            <a:r>
              <a:rPr lang="en-US" altLang="en-US" i="1" dirty="0"/>
              <a:t>length</a:t>
            </a:r>
            <a:r>
              <a:rPr lang="en-US" altLang="en-US" dirty="0"/>
              <a:t> of a channel. Figure 12.2 shows both consumer and business channels of different lengths. Figure 12.2A shows several common consumer distribution channels. Channel 1, called a </a:t>
            </a:r>
            <a:r>
              <a:rPr lang="en-US" altLang="en-US" b="1" dirty="0"/>
              <a:t>direct marketing channel</a:t>
            </a:r>
            <a:r>
              <a:rPr lang="en-US" altLang="en-US" dirty="0"/>
              <a:t>, has no intermediary levels. The remaining channels in Figure 12.2A are </a:t>
            </a:r>
            <a:r>
              <a:rPr lang="en-US" altLang="en-US" b="1" dirty="0"/>
              <a:t>indirect marketing channels</a:t>
            </a:r>
            <a:r>
              <a:rPr lang="en-US" altLang="en-US" dirty="0"/>
              <a:t>, containing one or more intermediaries.</a:t>
            </a:r>
          </a:p>
          <a:p>
            <a:endParaRPr lang="en-US" altLang="en-US" dirty="0"/>
          </a:p>
          <a:p>
            <a:r>
              <a:rPr lang="en-US" altLang="en-US" dirty="0"/>
              <a:t>Figure 12.2B shows some common business distribution channels. The business marketer can use its own sales force to sell directly to business customers. Or it can sell to various types of intermediaries, who in turn sell to these customers.</a:t>
            </a:r>
          </a:p>
          <a:p>
            <a:endParaRPr lang="en-US" altLang="en-US" dirty="0"/>
          </a:p>
          <a:p>
            <a:r>
              <a:rPr lang="en-US" altLang="en-US" dirty="0"/>
              <a:t>Although consumer and business marketing channels with even more levels can sometimes be found, these are less common. From the producer’s point of view, a greater number of levels means less control and greater channel complexity. </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All the institutions in the channel are connected by several types of </a:t>
            </a:r>
            <a:r>
              <a:rPr lang="en-US" altLang="en-US" i="1" dirty="0"/>
              <a:t>flows</a:t>
            </a:r>
            <a:r>
              <a:rPr lang="en-US" altLang="en-US" dirty="0"/>
              <a:t>. These flows can make even channels with only one or a few levels very complex.</a:t>
            </a:r>
          </a:p>
        </p:txBody>
      </p:sp>
    </p:spTree>
    <p:extLst>
      <p:ext uri="{BB962C8B-B14F-4D97-AF65-F5344CB8AC3E}">
        <p14:creationId xmlns:p14="http://schemas.microsoft.com/office/powerpoint/2010/main" val="306143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Discussion Question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Provide an example of a vertical, horizontal, or multichannel marketing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3 Summary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Channel alternatives vary from direct selling to using one, two, three, or more intermediary </a:t>
            </a:r>
            <a:r>
              <a:rPr lang="en-US" sz="1200" i="1" kern="1200" dirty="0">
                <a:solidFill>
                  <a:schemeClr val="tx1"/>
                </a:solidFill>
                <a:effectLst/>
                <a:latin typeface="+mn-lt"/>
                <a:ea typeface="+mn-ea"/>
                <a:cs typeface="+mn-cs"/>
              </a:rPr>
              <a:t>channel levels</a:t>
            </a:r>
            <a:r>
              <a:rPr lang="en-US" sz="1200" kern="1200" dirty="0">
                <a:solidFill>
                  <a:schemeClr val="tx1"/>
                </a:solidFill>
                <a:effectLst/>
                <a:latin typeface="+mn-lt"/>
                <a:ea typeface="+mn-ea"/>
                <a:cs typeface="+mn-cs"/>
              </a:rPr>
              <a:t>. Marketing channels face continuous and sometimes dramatic change. Three of the most important trends are the growth of </a:t>
            </a:r>
            <a:r>
              <a:rPr lang="en-US" sz="1200" i="1" kern="1200" dirty="0">
                <a:solidFill>
                  <a:schemeClr val="tx1"/>
                </a:solidFill>
                <a:effectLst/>
                <a:latin typeface="+mn-lt"/>
                <a:ea typeface="+mn-ea"/>
                <a:cs typeface="+mn-cs"/>
              </a:rPr>
              <a:t>vertical</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horizontal</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multichannel marketing systems</a:t>
            </a:r>
            <a:r>
              <a:rPr lang="en-US" sz="1200" kern="1200" dirty="0">
                <a:solidFill>
                  <a:schemeClr val="tx1"/>
                </a:solidFill>
                <a:effectLst/>
                <a:latin typeface="+mn-lt"/>
                <a:ea typeface="+mn-ea"/>
                <a:cs typeface="+mn-cs"/>
              </a:rPr>
              <a:t>. These trends affect channel cooperation, conflict, and competition.</a:t>
            </a:r>
            <a:r>
              <a:rPr lang="en-US" sz="1200" kern="1200" baseline="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Channel design</a:t>
            </a:r>
            <a:r>
              <a:rPr lang="en-US" sz="1200" kern="1200" dirty="0">
                <a:solidFill>
                  <a:schemeClr val="tx1"/>
                </a:solidFill>
                <a:effectLst/>
                <a:latin typeface="+mn-lt"/>
                <a:ea typeface="+mn-ea"/>
                <a:cs typeface="+mn-cs"/>
              </a:rPr>
              <a:t> begins with assessing customer channel service needs and company channel objectives and constraints. The company then identifies the major channel alternatives in terms of the </a:t>
            </a:r>
            <a:r>
              <a:rPr lang="en-US" sz="1200" i="1" kern="1200" dirty="0">
                <a:solidFill>
                  <a:schemeClr val="tx1"/>
                </a:solidFill>
                <a:effectLst/>
                <a:latin typeface="+mn-lt"/>
                <a:ea typeface="+mn-ea"/>
                <a:cs typeface="+mn-cs"/>
              </a:rPr>
              <a:t>types</a:t>
            </a:r>
            <a:r>
              <a:rPr lang="en-US" sz="1200" kern="1200" dirty="0">
                <a:solidFill>
                  <a:schemeClr val="tx1"/>
                </a:solidFill>
                <a:effectLst/>
                <a:latin typeface="+mn-lt"/>
                <a:ea typeface="+mn-ea"/>
                <a:cs typeface="+mn-cs"/>
              </a:rPr>
              <a:t> of intermediaries, the </a:t>
            </a:r>
            <a:r>
              <a:rPr lang="en-US" sz="1200" i="1" kern="1200" dirty="0">
                <a:solidFill>
                  <a:schemeClr val="tx1"/>
                </a:solidFill>
                <a:effectLst/>
                <a:latin typeface="+mn-lt"/>
                <a:ea typeface="+mn-ea"/>
                <a:cs typeface="+mn-cs"/>
              </a:rPr>
              <a:t>number</a:t>
            </a:r>
            <a:r>
              <a:rPr lang="en-US" sz="1200" kern="1200" dirty="0">
                <a:solidFill>
                  <a:schemeClr val="tx1"/>
                </a:solidFill>
                <a:effectLst/>
                <a:latin typeface="+mn-lt"/>
                <a:ea typeface="+mn-ea"/>
                <a:cs typeface="+mn-cs"/>
              </a:rPr>
              <a:t> of intermediaries, and the </a:t>
            </a:r>
            <a:r>
              <a:rPr lang="en-US" sz="1200" i="1" kern="1200" dirty="0">
                <a:solidFill>
                  <a:schemeClr val="tx1"/>
                </a:solidFill>
                <a:effectLst/>
                <a:latin typeface="+mn-lt"/>
                <a:ea typeface="+mn-ea"/>
                <a:cs typeface="+mn-cs"/>
              </a:rPr>
              <a:t>channel responsibilities</a:t>
            </a:r>
            <a:r>
              <a:rPr lang="en-US" sz="1200" kern="1200" dirty="0">
                <a:solidFill>
                  <a:schemeClr val="tx1"/>
                </a:solidFill>
                <a:effectLst/>
                <a:latin typeface="+mn-lt"/>
                <a:ea typeface="+mn-ea"/>
                <a:cs typeface="+mn-cs"/>
              </a:rPr>
              <a:t> of each. Each channel alternative must be evaluated according to economic, control, and adaptive criteria. </a:t>
            </a:r>
            <a:r>
              <a:rPr lang="en-US" sz="1200" i="1" kern="1200" dirty="0">
                <a:solidFill>
                  <a:schemeClr val="tx1"/>
                </a:solidFill>
                <a:effectLst/>
                <a:latin typeface="+mn-lt"/>
                <a:ea typeface="+mn-ea"/>
                <a:cs typeface="+mn-cs"/>
              </a:rPr>
              <a:t>Channel management</a:t>
            </a:r>
            <a:r>
              <a:rPr lang="en-US" sz="1200" kern="1200" dirty="0">
                <a:solidFill>
                  <a:schemeClr val="tx1"/>
                </a:solidFill>
                <a:effectLst/>
                <a:latin typeface="+mn-lt"/>
                <a:ea typeface="+mn-ea"/>
                <a:cs typeface="+mn-cs"/>
              </a:rPr>
              <a:t> calls for selecting qualified intermediaries and motivating them. Individual channel members must be evaluated regularly.</a:t>
            </a:r>
          </a:p>
        </p:txBody>
      </p:sp>
    </p:spTree>
    <p:extLst>
      <p:ext uri="{BB962C8B-B14F-4D97-AF65-F5344CB8AC3E}">
        <p14:creationId xmlns:p14="http://schemas.microsoft.com/office/powerpoint/2010/main" val="3498284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For maximum effectiveness, channel analysis and decision making should be purposeful. This requires </a:t>
            </a:r>
            <a:r>
              <a:rPr lang="en-US" sz="1200" b="1" i="0" u="none" strike="noStrike" kern="1200" baseline="0" dirty="0">
                <a:solidFill>
                  <a:schemeClr val="tx1"/>
                </a:solidFill>
                <a:latin typeface="+mn-lt"/>
                <a:ea typeface="+mn-ea"/>
                <a:cs typeface="+mn-cs"/>
              </a:rPr>
              <a:t>marketing channel design. </a:t>
            </a:r>
            <a:endParaRPr lang="en-US" altLang="en-US" b="1" dirty="0"/>
          </a:p>
        </p:txBody>
      </p:sp>
    </p:spTree>
    <p:extLst>
      <p:ext uri="{BB962C8B-B14F-4D97-AF65-F5344CB8AC3E}">
        <p14:creationId xmlns:p14="http://schemas.microsoft.com/office/powerpoint/2010/main" val="306143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We now look at several channel design decisions manufacturers face. In designing marketing channels, manufacturers struggle between what is ideal and what is practical.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new firm with limited capital usually starts by selling in a limited market area. In this case, the problem is not deciding on the best channels but how to convince one or a few good intermediaries to handle the line.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successful, the new firm can branch out to new markets through existing intermediaries. In smaller markets, the firm might sell directly to retailers; in larger markets, it might sell through distributors. In one part of the country, it might grant exclusive franchises; in another, it might sell through all available outlets. Then it might add an Internet store that sells directly to hard-to-reach customers. In this way, channel systems often evolve to meet market opportunities and conditions.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Usually, a company can identify several segments wanting different levels of service. The company should decide which segments to serve and the best channels to use in each case. In each segment, the company wants to minimize the total channel cost of meeting customer service requirements.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Providing the fastest delivery, the greatest assortment, and the most services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may not be possible, practical, or desired. The company and its channel members may not have the resources or skills needed to provide all the desired services. Also, providing higher levels of service results in higher costs for the channel and higher prices for consumers. The success of modern discount retailing shows that consumers will often accept lower service levels in exchange for lower prices.</a:t>
            </a:r>
          </a:p>
          <a:p>
            <a:endParaRPr lang="en-US" sz="1200" kern="1200" dirty="0">
              <a:solidFill>
                <a:schemeClr val="tx1"/>
              </a:solidFill>
              <a:effectLst/>
              <a:latin typeface="+mn-lt"/>
              <a:ea typeface="+mn-ea"/>
              <a:cs typeface="+mn-cs"/>
            </a:endParaRP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The company’s channel objectives are influenced by the nature of the company, its products, its marketing intermediaries, its competitors, and the environment.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a:t>
            </a:r>
            <a:r>
              <a:rPr lang="en-US" sz="1200" kern="1200" baseline="0" dirty="0">
                <a:solidFill>
                  <a:schemeClr val="tx1"/>
                </a:solidFill>
                <a:effectLst/>
                <a:latin typeface="+mn-lt"/>
                <a:ea typeface="+mn-ea"/>
                <a:cs typeface="+mn-cs"/>
              </a:rPr>
              <a:t> determine targeted levels of customer service, companies must answer the following questions: </a:t>
            </a:r>
            <a:r>
              <a:rPr lang="en-US" sz="1200" kern="1200" dirty="0">
                <a:solidFill>
                  <a:schemeClr val="tx1"/>
                </a:solidFill>
                <a:effectLst/>
                <a:latin typeface="+mn-lt"/>
                <a:ea typeface="+mn-ea"/>
                <a:cs typeface="+mn-cs"/>
              </a:rPr>
              <a:t>Do consumers want to buy from nearby locations or are they willing to travel to more distant and centralized locations? Would customers rather buy in person, by phone, or online? Do they value breadth of assortment or do they prefer specialization? Do consumers want many add-on services (delivery, installation, repairs), or will they obtain these services elsewhere?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the company’s size and financial situation determine which marketing functions it can handle itself and which it must give to intermediaries.  In some cases, a company may want to compete in or near the same outlets that carry competitors’ products.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environmental factors such as economic conditions and legal constraints may affect channel objectives and design. For example, in a depressed economy, producers will want to distribute their goods in the most economical way, using shorter channels and dropping unneeded services that add to the final price of the goods. The </a:t>
            </a:r>
            <a:r>
              <a:rPr lang="en-US" sz="1200" kern="1200" dirty="0" err="1">
                <a:solidFill>
                  <a:schemeClr val="tx1"/>
                </a:solidFill>
                <a:effectLst/>
                <a:latin typeface="+mn-lt"/>
                <a:ea typeface="+mn-ea"/>
                <a:cs typeface="+mn-cs"/>
              </a:rPr>
              <a:t>bjective</a:t>
            </a:r>
            <a:r>
              <a:rPr lang="en-US" sz="1200" kern="1200" dirty="0">
                <a:solidFill>
                  <a:schemeClr val="tx1"/>
                </a:solidFill>
                <a:effectLst/>
                <a:latin typeface="+mn-lt"/>
                <a:ea typeface="+mn-ea"/>
                <a:cs typeface="+mn-cs"/>
              </a:rPr>
              <a:t> is to</a:t>
            </a:r>
            <a:r>
              <a:rPr lang="en-US" altLang="en-US" sz="1200" dirty="0"/>
              <a:t> consumer needs against costs and customer price preferences.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342900" indent="-342900"/>
            <a:r>
              <a:rPr lang="en-US" altLang="en-US" sz="1200" b="1" dirty="0"/>
              <a:t>Types of intermediaries</a:t>
            </a:r>
            <a:r>
              <a:rPr lang="en-US" altLang="en-US" sz="1200" dirty="0"/>
              <a:t> refers to channel members available to carry out channel work. </a:t>
            </a:r>
            <a:r>
              <a:rPr lang="en-US" sz="1200" dirty="0"/>
              <a:t>Most companies face many channel member choices.</a:t>
            </a:r>
          </a:p>
        </p:txBody>
      </p:sp>
    </p:spTree>
    <p:extLst>
      <p:ext uri="{BB962C8B-B14F-4D97-AF65-F5344CB8AC3E}">
        <p14:creationId xmlns:p14="http://schemas.microsoft.com/office/powerpoint/2010/main" val="306143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771527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i="0" dirty="0"/>
              <a:t>Number of Marketing Intermediaries</a:t>
            </a:r>
          </a:p>
          <a:p>
            <a:endParaRPr lang="en-US" altLang="en-US" b="1" i="0" dirty="0"/>
          </a:p>
          <a:p>
            <a:r>
              <a:rPr lang="en-US" sz="1200" kern="1200" dirty="0">
                <a:solidFill>
                  <a:schemeClr val="tx1"/>
                </a:solidFill>
                <a:effectLst/>
                <a:latin typeface="+mn-lt"/>
                <a:ea typeface="+mn-ea"/>
                <a:cs typeface="+mn-cs"/>
              </a:rPr>
              <a:t>Companies must determine the number of channel members to use at each level. Three strategies are available: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Producers of convenience products and common raw materials typically seek  </a:t>
            </a:r>
            <a:r>
              <a:rPr lang="en-US" sz="1200" b="1" kern="1200" dirty="0">
                <a:solidFill>
                  <a:schemeClr val="tx1"/>
                </a:solidFill>
                <a:effectLst/>
                <a:latin typeface="+mn-lt"/>
                <a:ea typeface="+mn-ea"/>
                <a:cs typeface="+mn-cs"/>
              </a:rPr>
              <a:t>intensive distribution</a:t>
            </a:r>
            <a:r>
              <a:rPr lang="en-US" sz="1200" kern="1200" dirty="0">
                <a:solidFill>
                  <a:schemeClr val="tx1"/>
                </a:solidFill>
                <a:effectLst/>
                <a:latin typeface="+mn-lt"/>
                <a:ea typeface="+mn-ea"/>
                <a:cs typeface="+mn-cs"/>
              </a:rPr>
              <a:t>— a strategy in which they stock their products in as many outlets as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producers purposely limit the number of intermediaries through </a:t>
            </a:r>
            <a:r>
              <a:rPr lang="en-US" sz="1200" b="1" kern="1200" dirty="0">
                <a:solidFill>
                  <a:schemeClr val="tx1"/>
                </a:solidFill>
                <a:effectLst/>
                <a:latin typeface="+mn-lt"/>
                <a:ea typeface="+mn-ea"/>
                <a:cs typeface="+mn-cs"/>
              </a:rPr>
              <a:t>exclusive  distribution</a:t>
            </a:r>
            <a:r>
              <a:rPr lang="en-US" sz="1200" kern="1200" dirty="0">
                <a:solidFill>
                  <a:schemeClr val="tx1"/>
                </a:solidFill>
                <a:effectLst/>
                <a:latin typeface="+mn-lt"/>
                <a:ea typeface="+mn-ea"/>
                <a:cs typeface="+mn-cs"/>
              </a:rPr>
              <a:t>, in which the producer gives only a limited number of dealers the exclusive right to distribute its products in their territories. Exclusive distribution is often found in the distribution of luxury brands.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Between intensive and exclusive distribution lies </a:t>
            </a:r>
            <a:r>
              <a:rPr lang="en-US" sz="1200" b="1" kern="1200" dirty="0">
                <a:solidFill>
                  <a:schemeClr val="tx1"/>
                </a:solidFill>
                <a:effectLst/>
                <a:latin typeface="+mn-lt"/>
                <a:ea typeface="+mn-ea"/>
                <a:cs typeface="+mn-cs"/>
              </a:rPr>
              <a:t>selective distribution</a:t>
            </a:r>
            <a:r>
              <a:rPr lang="en-US" sz="1200" kern="1200" dirty="0">
                <a:solidFill>
                  <a:schemeClr val="tx1"/>
                </a:solidFill>
                <a:effectLst/>
                <a:latin typeface="+mn-lt"/>
                <a:ea typeface="+mn-ea"/>
                <a:cs typeface="+mn-cs"/>
              </a:rPr>
              <a:t>—the use of more than one but fewer than all of the intermediaries who are willing to carry a company’s products. Most consumer electronics, furniture, and home appliance brands are distributed in this manner.</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In addition, the producer should establish a list price and a fair set of discounts for the intermediaries. It must define each channel member’s territory, and it should be careful about where it places new resellers.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Mutual services and duties need to be spelled out carefully, especially in franchise and exclusive distribution channels.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Using </a:t>
            </a:r>
            <a:r>
              <a:rPr lang="en-US" sz="1200" i="1" kern="1200" dirty="0">
                <a:solidFill>
                  <a:schemeClr val="tx1"/>
                </a:solidFill>
                <a:effectLst/>
                <a:latin typeface="+mn-lt"/>
                <a:ea typeface="+mn-ea"/>
                <a:cs typeface="+mn-cs"/>
              </a:rPr>
              <a:t>economic criteria</a:t>
            </a:r>
            <a:r>
              <a:rPr lang="en-US" sz="1200" kern="1200" dirty="0">
                <a:solidFill>
                  <a:schemeClr val="tx1"/>
                </a:solidFill>
                <a:effectLst/>
                <a:latin typeface="+mn-lt"/>
                <a:ea typeface="+mn-ea"/>
                <a:cs typeface="+mn-cs"/>
              </a:rPr>
              <a:t>, a company compares the likely sales, costs, and profitability of different channel alternatives. What will be the investment required by each channel alternative, and what returns will result?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company must also consider </a:t>
            </a:r>
            <a:r>
              <a:rPr lang="en-US" sz="1200" i="1" kern="1200" dirty="0">
                <a:solidFill>
                  <a:schemeClr val="tx1"/>
                </a:solidFill>
                <a:effectLst/>
                <a:latin typeface="+mn-lt"/>
                <a:ea typeface="+mn-ea"/>
                <a:cs typeface="+mn-cs"/>
              </a:rPr>
              <a:t>control issues</a:t>
            </a:r>
            <a:r>
              <a:rPr lang="en-US" sz="1200" kern="1200" dirty="0">
                <a:solidFill>
                  <a:schemeClr val="tx1"/>
                </a:solidFill>
                <a:effectLst/>
                <a:latin typeface="+mn-lt"/>
                <a:ea typeface="+mn-ea"/>
                <a:cs typeface="+mn-cs"/>
              </a:rPr>
              <a:t>. Using intermediaries usually means giving them some control over the marketing of the product, and some intermediaries take more control than others. Other things being equal, the company prefers to keep as much control as possible.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the company must apply </a:t>
            </a:r>
            <a:r>
              <a:rPr lang="en-US" sz="1200" i="1" kern="1200" dirty="0">
                <a:solidFill>
                  <a:schemeClr val="tx1"/>
                </a:solidFill>
                <a:effectLst/>
                <a:latin typeface="+mn-lt"/>
                <a:ea typeface="+mn-ea"/>
                <a:cs typeface="+mn-cs"/>
              </a:rPr>
              <a:t>adaptability criteria</a:t>
            </a:r>
            <a:r>
              <a:rPr lang="en-US" sz="1200" kern="1200" dirty="0">
                <a:solidFill>
                  <a:schemeClr val="tx1"/>
                </a:solidFill>
                <a:effectLst/>
                <a:latin typeface="+mn-lt"/>
                <a:ea typeface="+mn-ea"/>
                <a:cs typeface="+mn-cs"/>
              </a:rPr>
              <a:t>. Channels often involve long-term commitments, yet the company wants to keep the channel flexible so that it can adapt to environmental changes. Thus, to be considered, a channel involving long-term commitments should be greatly superior on economic and control grounds.</a:t>
            </a:r>
          </a:p>
          <a:p>
            <a:endParaRPr lang="en-US" altLang="en-US" sz="1200" kern="1200" dirty="0">
              <a:solidFill>
                <a:schemeClr val="tx1"/>
              </a:solidFill>
              <a:effectLst/>
              <a:latin typeface="+mn-lt"/>
              <a:ea typeface="+mn-ea"/>
              <a:cs typeface="+mn-cs"/>
            </a:endParaRP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KFC delivers: Delivery accounts for large chunks of KFC sales in many crowded Asian and African cities.</a:t>
            </a:r>
          </a:p>
          <a:p>
            <a:endParaRPr lang="en-US" alt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International marketers face many additional complexities in designing their channels. Each country has its own unique distribution system that has evolved over time and changes very slowly. These channel systems can vary widely from country to country. Thus, global marketers must usually adapt their channel strategies to the existing structures within each country.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some markets, the distribution system is complex and hard to penetrate, consisting of many layers and large numbers of intermediaries. For example, many Western companies find Japan’s distribution system difficult to navigate. It’s steeped in tradition and very complex, with many distributors touching the product before it arrives on the store shelf.</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the other extreme, distribution systems in developing countries may be scattered, inefficient, or altogether lacking. For example, China and India are huge,</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because of inadequate distribution systems, most companies can profitably access only a small portion of the population located in each country’s most affluent cities.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years of effort, even </a:t>
            </a:r>
            <a:r>
              <a:rPr lang="en-US" sz="1200" kern="1200" dirty="0" err="1">
                <a:solidFill>
                  <a:schemeClr val="tx1"/>
                </a:solidFill>
                <a:effectLst/>
                <a:latin typeface="+mn-lt"/>
                <a:ea typeface="+mn-ea"/>
                <a:cs typeface="+mn-cs"/>
              </a:rPr>
              <a:t>Walmart</a:t>
            </a:r>
            <a:r>
              <a:rPr lang="en-US" sz="1200" kern="1200" dirty="0">
                <a:solidFill>
                  <a:schemeClr val="tx1"/>
                </a:solidFill>
                <a:effectLst/>
                <a:latin typeface="+mn-lt"/>
                <a:ea typeface="+mn-ea"/>
                <a:cs typeface="+mn-cs"/>
              </a:rPr>
              <a:t> executives admit that they have been unable to assemble an efficient supply chain in China.</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Discussion Question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What types of exclusive arrangements do manufacturers develop with resellers? Are these arrangements legal?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4 Summary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Producers vary in their ability to attract qualified marketing intermediaries. Some producers have no trouble signing up channel members, whereas others have to work hard to line up enough qualified intermediaries. When selecting intermediaries, the company should evaluate each channel member’s qualifications and select those that best fit its channel objectives.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selected, channel members must be continuously motivated to do their best. The company must sell not only </a:t>
            </a:r>
            <a:r>
              <a:rPr lang="en-US" sz="1200" i="1" kern="1200" dirty="0">
                <a:solidFill>
                  <a:schemeClr val="tx1"/>
                </a:solidFill>
                <a:effectLst/>
                <a:latin typeface="+mn-lt"/>
                <a:ea typeface="+mn-ea"/>
                <a:cs typeface="+mn-cs"/>
              </a:rPr>
              <a:t>through</a:t>
            </a:r>
            <a:r>
              <a:rPr lang="en-US" sz="1200" kern="1200" dirty="0">
                <a:solidFill>
                  <a:schemeClr val="tx1"/>
                </a:solidFill>
                <a:effectLst/>
                <a:latin typeface="+mn-lt"/>
                <a:ea typeface="+mn-ea"/>
                <a:cs typeface="+mn-cs"/>
              </a:rPr>
              <a:t> the intermediaries but also </a:t>
            </a:r>
            <a:r>
              <a:rPr lang="en-US" sz="1200" i="1" kern="1200" dirty="0">
                <a:solidFill>
                  <a:schemeClr val="tx1"/>
                </a:solidFill>
                <a:effectLst/>
                <a:latin typeface="+mn-lt"/>
                <a:ea typeface="+mn-ea"/>
                <a:cs typeface="+mn-cs"/>
              </a:rPr>
              <a:t>with</a:t>
            </a:r>
            <a:r>
              <a:rPr lang="en-US" sz="1200" kern="1200" dirty="0">
                <a:solidFill>
                  <a:schemeClr val="tx1"/>
                </a:solidFill>
                <a:effectLst/>
                <a:latin typeface="+mn-lt"/>
                <a:ea typeface="+mn-ea"/>
                <a:cs typeface="+mn-cs"/>
              </a:rPr>
              <a:t> them. It should forge strong partnerships with channel members to create a marketing system that meets the needs of both the manufacturer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the partners.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98284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Once the company has reviewed its channel alternatives and determined the best channel design, it must implement and manage the chosen channel. </a:t>
            </a:r>
            <a:r>
              <a:rPr lang="en-US" altLang="en-US" b="1" dirty="0"/>
              <a:t>Marketing channel management</a:t>
            </a:r>
            <a:r>
              <a:rPr lang="en-US" altLang="en-US" dirty="0"/>
              <a:t> calls for selecting, managing, and motivating individual channel members and evaluating their performance over time. </a:t>
            </a:r>
          </a:p>
          <a:p>
            <a:endParaRPr lang="en-US" altLang="en-US" b="1" dirty="0"/>
          </a:p>
          <a:p>
            <a:r>
              <a:rPr lang="en-US" altLang="en-US" b="1" dirty="0"/>
              <a:t>Discussion Question</a:t>
            </a:r>
          </a:p>
          <a:p>
            <a:r>
              <a:rPr lang="en-US" altLang="en-US" i="1" dirty="0"/>
              <a:t>If you were a manufacturer, how would you select channel members?</a:t>
            </a:r>
          </a:p>
          <a:p>
            <a:r>
              <a:rPr lang="en-US" altLang="en-US" dirty="0"/>
              <a:t>Most likely students will look at years in business, profitability, and other products served. </a:t>
            </a:r>
          </a:p>
          <a:p>
            <a:endParaRPr lang="en-US" altLang="en-US" dirty="0"/>
          </a:p>
          <a:p>
            <a:endParaRPr lang="en-US" altLang="en-US" dirty="0"/>
          </a:p>
          <a:p>
            <a:r>
              <a:rPr lang="en-US" altLang="en-US" b="1" dirty="0"/>
              <a:t>Selecting Channel Members</a:t>
            </a:r>
          </a:p>
          <a:p>
            <a:r>
              <a:rPr lang="en-US" altLang="en-US" dirty="0"/>
              <a:t>Producers vary in their ability to attract qualified marketing intermediaries. Some producers have no trouble signing up channel members and others have to work hard to line up enough qualified intermediaries.</a:t>
            </a:r>
          </a:p>
          <a:p>
            <a:endParaRPr lang="en-US" altLang="en-US" dirty="0"/>
          </a:p>
          <a:p>
            <a:r>
              <a:rPr lang="en-US" altLang="en-US" dirty="0"/>
              <a:t> For example, when Timex first tried to sell its inexpensive watches through regular jewelry stores, most jewelry stores refused to carry them. The company then managed to get its watches into mass-merchandise outlets. </a:t>
            </a:r>
          </a:p>
          <a:p>
            <a:endParaRPr lang="en-US" altLang="en-US" dirty="0"/>
          </a:p>
          <a:p>
            <a:r>
              <a:rPr lang="en-US" altLang="en-US" dirty="0"/>
              <a:t>Even established brands may have difficulty gaining and keeping their desired distribution, especially when dealing with powerful resellers. For example, you won’t find P&amp;G’s Pampers diapers in a Costco store. After P&amp;G declined to manufacture Costco’s Kirkland store brand diapers a few years ago, Costco gave Pampers the boot. </a:t>
            </a:r>
          </a:p>
          <a:p>
            <a:endParaRPr lang="en-US" altLang="en-US" dirty="0"/>
          </a:p>
          <a:p>
            <a:r>
              <a:rPr lang="en-US" altLang="en-US" dirty="0"/>
              <a:t>When selecting intermediaries, the company should determine what characteristics distinguish the better ones. It will want to evaluate each channel member’s years in business, other lines carried, location, growth and profit record, cooperativeness, and reputation. </a:t>
            </a:r>
          </a:p>
          <a:p>
            <a:endParaRPr lang="en-US" altLang="en-US" b="1" dirty="0"/>
          </a:p>
          <a:p>
            <a:r>
              <a:rPr lang="en-US" altLang="en-US" b="1" dirty="0"/>
              <a:t>Discussion Question</a:t>
            </a:r>
          </a:p>
          <a:p>
            <a:r>
              <a:rPr lang="en-US" altLang="en-US" i="1" dirty="0"/>
              <a:t>How do you motivate and evaluate channel members?  </a:t>
            </a:r>
          </a:p>
          <a:p>
            <a:r>
              <a:rPr lang="en-US" altLang="en-US" dirty="0"/>
              <a:t>Some students might have worked in stores where the salespeople were given rewards for excellent sales or service</a:t>
            </a:r>
          </a:p>
          <a:p>
            <a:endParaRPr lang="en-US" altLang="en-US" b="1" dirty="0"/>
          </a:p>
          <a:p>
            <a:r>
              <a:rPr lang="en-US" altLang="en-US" b="1" dirty="0"/>
              <a:t>Managing and Motivating Channel Members</a:t>
            </a:r>
          </a:p>
          <a:p>
            <a:r>
              <a:rPr lang="en-US" altLang="en-US" dirty="0"/>
              <a:t>Once selected, channel members must be continuously managed and motivated to do their best. The company must sell not only </a:t>
            </a:r>
            <a:r>
              <a:rPr lang="en-US" altLang="en-US" i="1" dirty="0"/>
              <a:t>through</a:t>
            </a:r>
            <a:r>
              <a:rPr lang="en-US" altLang="en-US" dirty="0"/>
              <a:t> the intermediaries but also </a:t>
            </a:r>
            <a:r>
              <a:rPr lang="en-US" altLang="en-US" i="1" dirty="0"/>
              <a:t>to</a:t>
            </a:r>
            <a:r>
              <a:rPr lang="en-US" altLang="en-US" dirty="0"/>
              <a:t> and </a:t>
            </a:r>
            <a:r>
              <a:rPr lang="en-US" altLang="en-US" i="1" dirty="0"/>
              <a:t>with</a:t>
            </a:r>
            <a:r>
              <a:rPr lang="en-US" altLang="en-US" dirty="0"/>
              <a:t> them.. In managing channel members, companies practice partner relationship management (PRM) and supply chain management (SCM) to develop long term relationships.</a:t>
            </a:r>
          </a:p>
          <a:p>
            <a:endParaRPr lang="en-US" altLang="en-US" dirty="0"/>
          </a:p>
          <a:p>
            <a:r>
              <a:rPr lang="en-US" altLang="en-US" b="1" dirty="0"/>
              <a:t>Evaluating Channel Members</a:t>
            </a:r>
          </a:p>
          <a:p>
            <a:r>
              <a:rPr lang="en-US" altLang="en-US" dirty="0"/>
              <a:t>The company must regularly check channel member performance against standards such as sales quotas, average inventory levels, customer delivery time, treatment of damaged and lost goods, cooperation in company promotion and training programs, and services to the customer. The company should recognize and reward intermediaries who are performing well, assist those performing poorly or, as a last resort, replace them.</a:t>
            </a:r>
          </a:p>
          <a:p>
            <a:endParaRPr lang="en-US" altLang="en-US" dirty="0"/>
          </a:p>
          <a:p>
            <a:r>
              <a:rPr lang="en-US" altLang="en-US" dirty="0"/>
              <a:t>Finally, companies need to be sensitive to the needs of their channel partners. Those who treat their partners poorly risk not only losing their support but also causing some legal problems. The next section describes various rights and duties pertaining to companies and other channel members.</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For the most part, companies are legally free to develop whatever channel arrangements suit them. In fact, the laws affecting channels seek to prevent the exclusionary tactics of some companies that might keep another company from using a desired channel. Most channel law deals with the mutual rights and duties of channel members once they have formed a relationship.</a:t>
            </a:r>
          </a:p>
          <a:p>
            <a:endParaRPr lang="en-US" altLang="en-US" dirty="0"/>
          </a:p>
          <a:p>
            <a:r>
              <a:rPr lang="en-US" altLang="en-US" dirty="0"/>
              <a:t>Producers are free to select their dealers, but their right to terminate dealers is somewhat restricted. In general, sellers can drop dealers “for cause.” However, they cannot drop dealers if, for example, the dealers refuse to cooperate in a doubtful legal arrangement, such as exclusive dealing or tying agreements.</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sz="1200" b="1" kern="1200" dirty="0">
                <a:solidFill>
                  <a:schemeClr val="tx1"/>
                </a:solidFill>
                <a:effectLst/>
                <a:latin typeface="+mn-lt"/>
                <a:ea typeface="+mn-ea"/>
                <a:cs typeface="+mn-cs"/>
              </a:rPr>
              <a:t>Discussion Question</a:t>
            </a:r>
          </a:p>
          <a:p>
            <a:r>
              <a:rPr lang="en-US" sz="1200" b="0" i="1" kern="1200" dirty="0">
                <a:solidFill>
                  <a:schemeClr val="tx1"/>
                </a:solidFill>
                <a:effectLst/>
                <a:latin typeface="+mn-lt"/>
                <a:ea typeface="+mn-ea"/>
                <a:cs typeface="+mn-cs"/>
              </a:rPr>
              <a:t>Describe how marketing channel members add value in the channel of distribution between manufacturers and consumers.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1 Summary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creating customer value, a company can’t go it alone. It must work within an entire network of partners—a value delivery  network—to accomplish this task. Individual companies and brands don’t compete, their entire value delivery networks do. Most producers use intermediaries to bring their products to market.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forge a </a:t>
            </a:r>
            <a:r>
              <a:rPr lang="en-US" sz="1200" i="1" kern="1200" dirty="0">
                <a:solidFill>
                  <a:schemeClr val="tx1"/>
                </a:solidFill>
                <a:effectLst/>
                <a:latin typeface="+mn-lt"/>
                <a:ea typeface="+mn-ea"/>
                <a:cs typeface="+mn-cs"/>
              </a:rPr>
              <a:t>marketing channel</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distribution channel</a:t>
            </a:r>
            <a:r>
              <a:rPr lang="en-US" sz="1200" kern="1200" dirty="0">
                <a:solidFill>
                  <a:schemeClr val="tx1"/>
                </a:solidFill>
                <a:effectLst/>
                <a:latin typeface="+mn-lt"/>
                <a:ea typeface="+mn-ea"/>
                <a:cs typeface="+mn-cs"/>
              </a:rPr>
              <a:t>)— a set of interdependent organizations involved in the process of making a product or service available for use or consumption by the consumer or business user. Through their contacts, experience, specialization, and scale of operation, intermediaries usually offer the firm more than it can achieve on its own.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Marketing channels perform many key functions. Some help </a:t>
            </a:r>
            <a:r>
              <a:rPr lang="en-US" sz="1200" i="1" kern="1200" dirty="0">
                <a:solidFill>
                  <a:schemeClr val="tx1"/>
                </a:solidFill>
                <a:effectLst/>
                <a:latin typeface="+mn-lt"/>
                <a:ea typeface="+mn-ea"/>
                <a:cs typeface="+mn-cs"/>
              </a:rPr>
              <a:t>complete transactions</a:t>
            </a:r>
            <a:r>
              <a:rPr lang="en-US" sz="1200" kern="1200" dirty="0">
                <a:solidFill>
                  <a:schemeClr val="tx1"/>
                </a:solidFill>
                <a:effectLst/>
                <a:latin typeface="+mn-lt"/>
                <a:ea typeface="+mn-ea"/>
                <a:cs typeface="+mn-cs"/>
              </a:rPr>
              <a:t> by gathering and distributing </a:t>
            </a:r>
            <a:r>
              <a:rPr lang="en-US" sz="1200" i="1" kern="1200" dirty="0">
                <a:solidFill>
                  <a:schemeClr val="tx1"/>
                </a:solidFill>
                <a:effectLst/>
                <a:latin typeface="+mn-lt"/>
                <a:ea typeface="+mn-ea"/>
                <a:cs typeface="+mn-cs"/>
              </a:rPr>
              <a:t>information</a:t>
            </a:r>
            <a:r>
              <a:rPr lang="en-US" sz="1200" kern="1200" dirty="0">
                <a:solidFill>
                  <a:schemeClr val="tx1"/>
                </a:solidFill>
                <a:effectLst/>
                <a:latin typeface="+mn-lt"/>
                <a:ea typeface="+mn-ea"/>
                <a:cs typeface="+mn-cs"/>
              </a:rPr>
              <a:t> needed for planning and aiding exchange, developing and spreading persuasive </a:t>
            </a:r>
            <a:r>
              <a:rPr lang="en-US" sz="1200" i="1" kern="1200" dirty="0">
                <a:solidFill>
                  <a:schemeClr val="tx1"/>
                </a:solidFill>
                <a:effectLst/>
                <a:latin typeface="+mn-lt"/>
                <a:ea typeface="+mn-ea"/>
                <a:cs typeface="+mn-cs"/>
              </a:rPr>
              <a:t>communications</a:t>
            </a:r>
            <a:r>
              <a:rPr lang="en-US" sz="1200" kern="1200" dirty="0">
                <a:solidFill>
                  <a:schemeClr val="tx1"/>
                </a:solidFill>
                <a:effectLst/>
                <a:latin typeface="+mn-lt"/>
                <a:ea typeface="+mn-ea"/>
                <a:cs typeface="+mn-cs"/>
              </a:rPr>
              <a:t> about an offer, performing </a:t>
            </a:r>
            <a:r>
              <a:rPr lang="en-US" sz="1200" i="1" kern="1200" dirty="0">
                <a:solidFill>
                  <a:schemeClr val="tx1"/>
                </a:solidFill>
                <a:effectLst/>
                <a:latin typeface="+mn-lt"/>
                <a:ea typeface="+mn-ea"/>
                <a:cs typeface="+mn-cs"/>
              </a:rPr>
              <a:t>contact</a:t>
            </a:r>
            <a:r>
              <a:rPr lang="en-US" sz="1200" kern="1200" dirty="0">
                <a:solidFill>
                  <a:schemeClr val="tx1"/>
                </a:solidFill>
                <a:effectLst/>
                <a:latin typeface="+mn-lt"/>
                <a:ea typeface="+mn-ea"/>
                <a:cs typeface="+mn-cs"/>
              </a:rPr>
              <a:t> work (finding and communicating with prospective buyers), </a:t>
            </a:r>
            <a:r>
              <a:rPr lang="en-US" sz="1200" i="1" kern="1200" dirty="0">
                <a:solidFill>
                  <a:schemeClr val="tx1"/>
                </a:solidFill>
                <a:effectLst/>
                <a:latin typeface="+mn-lt"/>
                <a:ea typeface="+mn-ea"/>
                <a:cs typeface="+mn-cs"/>
              </a:rPr>
              <a:t>matching</a:t>
            </a:r>
            <a:r>
              <a:rPr lang="en-US" sz="1200" kern="1200" dirty="0">
                <a:solidFill>
                  <a:schemeClr val="tx1"/>
                </a:solidFill>
                <a:effectLst/>
                <a:latin typeface="+mn-lt"/>
                <a:ea typeface="+mn-ea"/>
                <a:cs typeface="+mn-cs"/>
              </a:rPr>
              <a:t> (shaping and fitting the offer to the buyer’s needs), and entering into </a:t>
            </a:r>
            <a:r>
              <a:rPr lang="en-US" sz="1200" i="1" kern="1200" dirty="0">
                <a:solidFill>
                  <a:schemeClr val="tx1"/>
                </a:solidFill>
                <a:effectLst/>
                <a:latin typeface="+mn-lt"/>
                <a:ea typeface="+mn-ea"/>
                <a:cs typeface="+mn-cs"/>
              </a:rPr>
              <a:t>negotiation</a:t>
            </a:r>
            <a:r>
              <a:rPr lang="en-US" sz="1200" kern="1200" dirty="0">
                <a:solidFill>
                  <a:schemeClr val="tx1"/>
                </a:solidFill>
                <a:effectLst/>
                <a:latin typeface="+mn-lt"/>
                <a:ea typeface="+mn-ea"/>
                <a:cs typeface="+mn-cs"/>
              </a:rPr>
              <a:t> to reach an agreement on price and other terms of the offer so that ownership can be transferred. Other functions help to </a:t>
            </a:r>
            <a:r>
              <a:rPr lang="en-US" sz="1200" i="1" kern="1200" dirty="0">
                <a:solidFill>
                  <a:schemeClr val="tx1"/>
                </a:solidFill>
                <a:effectLst/>
                <a:latin typeface="+mn-lt"/>
                <a:ea typeface="+mn-ea"/>
                <a:cs typeface="+mn-cs"/>
              </a:rPr>
              <a:t>fulfill</a:t>
            </a:r>
            <a:r>
              <a:rPr lang="en-US" sz="1200" kern="1200" dirty="0">
                <a:solidFill>
                  <a:schemeClr val="tx1"/>
                </a:solidFill>
                <a:effectLst/>
                <a:latin typeface="+mn-lt"/>
                <a:ea typeface="+mn-ea"/>
                <a:cs typeface="+mn-cs"/>
              </a:rPr>
              <a:t> the completed transactions by offering </a:t>
            </a:r>
            <a:r>
              <a:rPr lang="en-US" sz="1200" i="1" kern="1200" dirty="0">
                <a:solidFill>
                  <a:schemeClr val="tx1"/>
                </a:solidFill>
                <a:effectLst/>
                <a:latin typeface="+mn-lt"/>
                <a:ea typeface="+mn-ea"/>
                <a:cs typeface="+mn-cs"/>
              </a:rPr>
              <a:t>physical distribution</a:t>
            </a:r>
            <a:r>
              <a:rPr lang="en-US" sz="1200" kern="1200" dirty="0">
                <a:solidFill>
                  <a:schemeClr val="tx1"/>
                </a:solidFill>
                <a:effectLst/>
                <a:latin typeface="+mn-lt"/>
                <a:ea typeface="+mn-ea"/>
                <a:cs typeface="+mn-cs"/>
              </a:rPr>
              <a:t> (transporting and storing goods), </a:t>
            </a:r>
            <a:r>
              <a:rPr lang="en-US" sz="1200" i="1" kern="1200" dirty="0">
                <a:solidFill>
                  <a:schemeClr val="tx1"/>
                </a:solidFill>
                <a:effectLst/>
                <a:latin typeface="+mn-lt"/>
                <a:ea typeface="+mn-ea"/>
                <a:cs typeface="+mn-cs"/>
              </a:rPr>
              <a:t>financing</a:t>
            </a:r>
            <a:r>
              <a:rPr lang="en-US" sz="1200" kern="1200" dirty="0">
                <a:solidFill>
                  <a:schemeClr val="tx1"/>
                </a:solidFill>
                <a:effectLst/>
                <a:latin typeface="+mn-lt"/>
                <a:ea typeface="+mn-ea"/>
                <a:cs typeface="+mn-cs"/>
              </a:rPr>
              <a:t> (acquiring and using funds to cover the costs of the channel work), and </a:t>
            </a:r>
            <a:r>
              <a:rPr lang="en-US" sz="1200" i="1" kern="1200" dirty="0">
                <a:solidFill>
                  <a:schemeClr val="tx1"/>
                </a:solidFill>
                <a:effectLst/>
                <a:latin typeface="+mn-lt"/>
                <a:ea typeface="+mn-ea"/>
                <a:cs typeface="+mn-cs"/>
              </a:rPr>
              <a:t>risk taking</a:t>
            </a:r>
            <a:r>
              <a:rPr lang="en-US" sz="1200" kern="1200" dirty="0">
                <a:solidFill>
                  <a:schemeClr val="tx1"/>
                </a:solidFill>
                <a:effectLst/>
                <a:latin typeface="+mn-lt"/>
                <a:ea typeface="+mn-ea"/>
                <a:cs typeface="+mn-cs"/>
              </a:rPr>
              <a:t> (assuming the risks of carrying out the channel work).</a:t>
            </a:r>
          </a:p>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Producing a product or service and making it available to buyers requires building relationships not only with customers but also with key suppliers and resellers in the company’s </a:t>
            </a:r>
            <a:r>
              <a:rPr lang="en-US" altLang="en-US" i="1" dirty="0"/>
              <a:t>supply chain</a:t>
            </a:r>
            <a:r>
              <a:rPr lang="en-US" altLang="en-US" dirty="0"/>
              <a:t>. This supply chain consists of upstream and downstream partners. </a:t>
            </a:r>
          </a:p>
          <a:p>
            <a:endParaRPr lang="en-US" altLang="en-US" dirty="0"/>
          </a:p>
          <a:p>
            <a:r>
              <a:rPr lang="en-US" altLang="en-US" dirty="0"/>
              <a:t>Marketers</a:t>
            </a:r>
            <a:r>
              <a:rPr lang="en-US" altLang="en-US" baseline="0" dirty="0"/>
              <a:t> </a:t>
            </a:r>
            <a:r>
              <a:rPr lang="en-US" altLang="en-US" dirty="0"/>
              <a:t>have traditionally focused on the downstream marketing channel partners, such as wholesalers and retailers, who form a vital link between the firm and its customers.</a:t>
            </a:r>
          </a:p>
        </p:txBody>
      </p:sp>
    </p:spTree>
    <p:extLst>
      <p:ext uri="{BB962C8B-B14F-4D97-AF65-F5344CB8AC3E}">
        <p14:creationId xmlns:p14="http://schemas.microsoft.com/office/powerpoint/2010/main" val="306143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The term </a:t>
            </a:r>
            <a:r>
              <a:rPr lang="en-US" altLang="en-US" i="1" dirty="0"/>
              <a:t>supply chain</a:t>
            </a:r>
            <a:r>
              <a:rPr lang="en-US" altLang="en-US" dirty="0"/>
              <a:t> may be too limited;</a:t>
            </a:r>
            <a:r>
              <a:rPr lang="en-US" altLang="en-US" baseline="0" dirty="0"/>
              <a:t> a</a:t>
            </a:r>
            <a:r>
              <a:rPr lang="en-US" altLang="en-US" dirty="0"/>
              <a:t> better term would be </a:t>
            </a:r>
            <a:r>
              <a:rPr lang="en-US" altLang="en-US" i="1" dirty="0"/>
              <a:t>demand chain</a:t>
            </a:r>
            <a:r>
              <a:rPr lang="en-US" altLang="en-US" dirty="0"/>
              <a:t> because it suggests a </a:t>
            </a:r>
            <a:r>
              <a:rPr lang="en-US" altLang="en-US" i="1" dirty="0"/>
              <a:t>sense-and-respond</a:t>
            </a:r>
            <a:r>
              <a:rPr lang="en-US" altLang="en-US" dirty="0"/>
              <a:t> view of the market. </a:t>
            </a:r>
          </a:p>
          <a:p>
            <a:endParaRPr lang="en-US" altLang="en-US" dirty="0"/>
          </a:p>
          <a:p>
            <a:r>
              <a:rPr lang="en-US" altLang="en-US" dirty="0"/>
              <a:t>Under this view, planning starts by identifying the needs of target customers, to which the company responds by organizing a chain of resources and activities with the goal of creating customer value.</a:t>
            </a:r>
          </a:p>
        </p:txBody>
      </p:sp>
    </p:spTree>
    <p:extLst>
      <p:ext uri="{BB962C8B-B14F-4D97-AF65-F5344CB8AC3E}">
        <p14:creationId xmlns:p14="http://schemas.microsoft.com/office/powerpoint/2010/main" val="306143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24578" name="Notes Placeholder 2"/>
          <p:cNvSpPr>
            <a:spLocks noGrp="1"/>
          </p:cNvSpPr>
          <p:nvPr>
            <p:ph type="body" idx="1"/>
          </p:nvPr>
        </p:nvSpPr>
        <p:spPr bwMode="auto">
          <a:noFill/>
        </p:spPr>
        <p:txBody>
          <a:bodyPr>
            <a:normAutofit/>
          </a:bodyPr>
          <a:lstStyle/>
          <a:p>
            <a:r>
              <a:rPr lang="en-US" altLang="en-US" dirty="0"/>
              <a:t>Yet, even a demand chain view of a business may be too limited because it takes a step-by-step, linear view of purchase-production-consumption activities. Instead, most large companies today are engaged in building and managing a complex, continuously evolving value delivery network.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Value delivery network: In making and marketing even just its classic colas, Pepsi manages a huge network of people within the</a:t>
            </a:r>
          </a:p>
          <a:p>
            <a:r>
              <a:rPr lang="en-US" sz="1200" b="0" i="0" u="none" strike="noStrike" kern="1200" baseline="0" dirty="0">
                <a:solidFill>
                  <a:schemeClr val="tx1"/>
                </a:solidFill>
                <a:latin typeface="+mn-lt"/>
                <a:ea typeface="+mn-ea"/>
                <a:cs typeface="+mn-cs"/>
              </a:rPr>
              <a:t>company plus thousands of outside suppliers, bottlers, retailers, and marketing service firms that must work together to create customer</a:t>
            </a:r>
          </a:p>
          <a:p>
            <a:r>
              <a:rPr lang="en-US" sz="1200" b="0" i="0" u="none" strike="noStrike" kern="1200" baseline="0" dirty="0">
                <a:solidFill>
                  <a:schemeClr val="tx1"/>
                </a:solidFill>
                <a:latin typeface="+mn-lt"/>
                <a:ea typeface="+mn-ea"/>
                <a:cs typeface="+mn-cs"/>
              </a:rPr>
              <a:t>value and establish the brand’s “Pepsi: Live for Now” positioning.</a:t>
            </a:r>
            <a:endParaRPr lang="en-US" altLang="en-US" dirty="0"/>
          </a:p>
        </p:txBody>
      </p:sp>
      <p:sp>
        <p:nvSpPr>
          <p:cNvPr id="24579" name="Slide Number Placeholder 3"/>
          <p:cNvSpPr>
            <a:spLocks noGrp="1"/>
          </p:cNvSpPr>
          <p:nvPr>
            <p:ph type="sldNum" sz="quarter" idx="5"/>
          </p:nvPr>
        </p:nvSpPr>
        <p:spPr bwMode="auto">
          <a:noFill/>
          <a:ln>
            <a:miter lim="800000"/>
            <a:headEnd/>
            <a:tailEnd/>
          </a:ln>
        </p:spPr>
        <p:txBody>
          <a:bodyPr/>
          <a:lstStyle/>
          <a:p>
            <a:fld id="{162401D0-141E-423B-8814-B8D1A1CFDD4D}"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4272239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24578" name="Notes Placeholder 2"/>
          <p:cNvSpPr>
            <a:spLocks noGrp="1"/>
          </p:cNvSpPr>
          <p:nvPr>
            <p:ph type="body" idx="1"/>
          </p:nvPr>
        </p:nvSpPr>
        <p:spPr bwMode="auto">
          <a:noFill/>
        </p:spPr>
        <p:txBody>
          <a:bodyPr>
            <a:normAutofit lnSpcReduction="10000"/>
          </a:bodyPr>
          <a:lstStyle/>
          <a:p>
            <a:r>
              <a:rPr lang="en-US" sz="1200" kern="1200" dirty="0">
                <a:solidFill>
                  <a:schemeClr val="tx1"/>
                </a:solidFill>
                <a:effectLst/>
                <a:latin typeface="+mn-lt"/>
                <a:ea typeface="+mn-ea"/>
                <a:cs typeface="+mn-cs"/>
              </a:rPr>
              <a:t>Few producers sell their goods directly to final users. Instead, most use intermediaries to bring their products to market. They try to forge a </a:t>
            </a:r>
            <a:r>
              <a:rPr lang="en-US" sz="1200" b="1" kern="1200" dirty="0">
                <a:solidFill>
                  <a:schemeClr val="tx1"/>
                </a:solidFill>
                <a:effectLst/>
                <a:latin typeface="+mn-lt"/>
                <a:ea typeface="+mn-ea"/>
                <a:cs typeface="+mn-cs"/>
              </a:rPr>
              <a:t>marketing channel</a:t>
            </a:r>
            <a:r>
              <a:rPr lang="en-US" sz="1200" kern="1200" dirty="0">
                <a:solidFill>
                  <a:schemeClr val="tx1"/>
                </a:solidFill>
                <a:effectLst/>
                <a:latin typeface="+mn-lt"/>
                <a:ea typeface="+mn-ea"/>
                <a:cs typeface="+mn-cs"/>
              </a:rPr>
              <a:t> (or </a:t>
            </a:r>
            <a:r>
              <a:rPr lang="en-US" sz="1200" b="1" kern="1200" dirty="0">
                <a:solidFill>
                  <a:schemeClr val="tx1"/>
                </a:solidFill>
                <a:effectLst/>
                <a:latin typeface="+mn-lt"/>
                <a:ea typeface="+mn-ea"/>
                <a:cs typeface="+mn-cs"/>
              </a:rPr>
              <a:t>distribution channel</a:t>
            </a:r>
            <a:r>
              <a:rPr lang="en-US" sz="1200" kern="1200" dirty="0">
                <a:solidFill>
                  <a:schemeClr val="tx1"/>
                </a:solidFill>
                <a:effectLst/>
                <a:latin typeface="+mn-lt"/>
                <a:ea typeface="+mn-ea"/>
                <a:cs typeface="+mn-cs"/>
              </a:rPr>
              <a:t>)—a set of interdependent organizations that help make a product or service available for use or consumption by the consumer or business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company’s channel decisions directly affect every other marketing decision. Pricing depends on whether the company works with national discount chains, uses high-quality specialty stores, or sells directly to consumers online.. Whether a company develops or acquires certain new products may depend on how well those products fit the capabilities of its channel members.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companies have used imaginative distribution systems to gain a competitive advantage. Examples  include: Enterprise Rent-A-Car revolutionized the car-rental business, Apple selling music for the iPod via the Internet on iTunes and Amazon.com forever changed the face of retailing and became the Walmart of the Internet.</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Distribution channel decisions often involve long-term commitments to other firms. Therefore, management must design its channels carefully, with an eye on both today’s likely selling environment and tomorrow’s as well.</a:t>
            </a:r>
          </a:p>
          <a:p>
            <a:endParaRPr lang="en-US" altLang="en-US" dirty="0"/>
          </a:p>
        </p:txBody>
      </p:sp>
      <p:sp>
        <p:nvSpPr>
          <p:cNvPr id="24579" name="Slide Number Placeholder 3"/>
          <p:cNvSpPr>
            <a:spLocks noGrp="1"/>
          </p:cNvSpPr>
          <p:nvPr>
            <p:ph type="sldNum" sz="quarter" idx="5"/>
          </p:nvPr>
        </p:nvSpPr>
        <p:spPr bwMode="auto">
          <a:noFill/>
          <a:ln>
            <a:miter lim="800000"/>
            <a:headEnd/>
            <a:tailEnd/>
          </a:ln>
        </p:spPr>
        <p:txBody>
          <a:bodyPr/>
          <a:lstStyle/>
          <a:p>
            <a:fld id="{162401D0-141E-423B-8814-B8D1A1CFDD4D}"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4272239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Why do producers give some of the selling job to channel partners? After all, doing so means giving up some control over how and to whom they sell their products. </a:t>
            </a:r>
          </a:p>
          <a:p>
            <a:endParaRPr lang="en-US" altLang="en-US" dirty="0"/>
          </a:p>
          <a:p>
            <a:r>
              <a:rPr lang="en-US" altLang="en-US" dirty="0"/>
              <a:t>Producers use intermediaries because they create greater efficiency in making goods available to target markets. Through their contacts, experience, specialization, and scale of operation, intermediaries usually offer the firm more than it can achieve on its own.</a:t>
            </a:r>
          </a:p>
        </p:txBody>
      </p:sp>
    </p:spTree>
    <p:extLst>
      <p:ext uri="{BB962C8B-B14F-4D97-AF65-F5344CB8AC3E}">
        <p14:creationId xmlns:p14="http://schemas.microsoft.com/office/powerpoint/2010/main" val="306143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Figure 12.1 shows how using intermediaries can provide economies. Figure 12.1A shows three manufacturers, each using direct marketing to reach three customers. This system requires nine different contacts. Figure 12.1B shows the three manufacturers working through one distributor, which contacts the three customers. This system requires only six contacts. In this way, intermediaries reduce the amount of work that must be done by both producers and consumers.</a:t>
            </a:r>
          </a:p>
          <a:p>
            <a:endParaRPr lang="en-US" altLang="en-US" dirty="0"/>
          </a:p>
          <a:p>
            <a:r>
              <a:rPr lang="en-US" altLang="en-US" dirty="0"/>
              <a:t>From the economic system’s point of view, the role of marketing intermediaries is to transform the assortments of products made by producers into the assortments wanted by consumers. Producers make narrow assortments of products in large quantities, but consumers want broad assortments of products in small quantities. Marketing channel members buy large quantities from many producers and break them down into the smaller quantities and broader assortments desired by consumers.</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5036372" y="6399570"/>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5036372" y="6399570"/>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
        <p:nvSpPr>
          <p:cNvPr id="6" name="Footer Placeholder 6"/>
          <p:cNvSpPr txBox="1">
            <a:spLocks/>
          </p:cNvSpPr>
          <p:nvPr userDrawn="1"/>
        </p:nvSpPr>
        <p:spPr>
          <a:xfrm>
            <a:off x="5036372" y="6380909"/>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41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1309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6"/>
          <p:cNvSpPr txBox="1">
            <a:spLocks/>
          </p:cNvSpPr>
          <p:nvPr userDrawn="1"/>
        </p:nvSpPr>
        <p:spPr>
          <a:xfrm>
            <a:off x="5598368" y="6380909"/>
            <a:ext cx="6329394" cy="29980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5116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91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58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708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6"/>
          <p:cNvSpPr txBox="1">
            <a:spLocks/>
          </p:cNvSpPr>
          <p:nvPr userDrawn="1"/>
        </p:nvSpPr>
        <p:spPr>
          <a:xfrm>
            <a:off x="4961727"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961727"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808085" y="6306263"/>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0944" y="6273085"/>
            <a:ext cx="1181126" cy="360147"/>
          </a:xfrm>
          <a:prstGeom prst="rect">
            <a:avLst/>
          </a:prstGeom>
        </p:spPr>
      </p:pic>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21" y="259829"/>
            <a:ext cx="9431701" cy="969364"/>
          </a:xfrm>
        </p:spPr>
        <p:txBody>
          <a:bodyPr>
            <a:normAutofit/>
          </a:bodyPr>
          <a:lstStyle/>
          <a:p>
            <a:r>
              <a:rPr lang="en-US" sz="3600" dirty="0">
                <a:solidFill>
                  <a:srgbClr val="0078A2"/>
                </a:solidFill>
              </a:rPr>
              <a:t>Principles of Marketing</a:t>
            </a:r>
            <a:br>
              <a:rPr lang="en-US" sz="3600" dirty="0">
                <a:solidFill>
                  <a:srgbClr val="0078A2"/>
                </a:solidFill>
              </a:rPr>
            </a:br>
            <a:r>
              <a:rPr lang="en-US" sz="2400" dirty="0">
                <a:solidFill>
                  <a:srgbClr val="0078A2"/>
                </a:solidFill>
              </a:rPr>
              <a:t>Seventeenth Edition</a:t>
            </a:r>
            <a:endParaRPr lang="en-US" sz="2400" dirty="0">
              <a:solidFill>
                <a:srgbClr val="0078A2"/>
              </a:solidFill>
              <a:latin typeface="+mn-lt"/>
            </a:endParaRPr>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73415" y="1397911"/>
            <a:ext cx="3476325" cy="44816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type="body" sz="half" idx="2"/>
          </p:nvPr>
        </p:nvSpPr>
        <p:spPr>
          <a:xfrm>
            <a:off x="5817675" y="2386013"/>
            <a:ext cx="5331883" cy="2109787"/>
          </a:xfrm>
        </p:spPr>
        <p:txBody>
          <a:bodyPr>
            <a:normAutofit/>
          </a:bodyPr>
          <a:lstStyle/>
          <a:p>
            <a:pPr marL="0" indent="0" algn="ctr">
              <a:buNone/>
            </a:pPr>
            <a:r>
              <a:rPr lang="en-US" sz="3600" b="1" dirty="0"/>
              <a:t>Chapter 12</a:t>
            </a:r>
            <a:br>
              <a:rPr lang="en-US" sz="3600" b="1" dirty="0"/>
            </a:br>
            <a:endParaRPr lang="en-US" sz="3600" b="1" dirty="0"/>
          </a:p>
          <a:p>
            <a:pPr marL="0" indent="0" algn="ctr">
              <a:buNone/>
            </a:pPr>
            <a:r>
              <a:rPr lang="en-US" sz="3200" dirty="0"/>
              <a:t>Marketing Channels</a:t>
            </a:r>
            <a:r>
              <a:rPr lang="en-US" sz="3200" dirty="0">
                <a:solidFill>
                  <a:srgbClr val="000000"/>
                </a:solidFill>
              </a:rPr>
              <a:t>:</a:t>
            </a:r>
            <a:br>
              <a:rPr lang="en-US" sz="3200" dirty="0">
                <a:solidFill>
                  <a:srgbClr val="000000"/>
                </a:solidFill>
              </a:rPr>
            </a:br>
            <a:r>
              <a:rPr lang="en-US" sz="3200" dirty="0">
                <a:solidFill>
                  <a:srgbClr val="000000"/>
                </a:solidFill>
              </a:rPr>
              <a:t>Delivering Customer Value</a:t>
            </a:r>
          </a:p>
          <a:p>
            <a:pPr marL="0" indent="0" algn="ctr">
              <a:buNone/>
            </a:pPr>
            <a:endParaRPr lang="en-US" dirty="0"/>
          </a:p>
        </p:txBody>
      </p:sp>
      <p:sp>
        <p:nvSpPr>
          <p:cNvPr id="5" name="Footer Placeholder 6"/>
          <p:cNvSpPr txBox="1">
            <a:spLocks/>
          </p:cNvSpPr>
          <p:nvPr/>
        </p:nvSpPr>
        <p:spPr>
          <a:xfrm>
            <a:off x="5817675" y="6324926"/>
            <a:ext cx="6141103" cy="3371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p>
        </p:txBody>
      </p:sp>
    </p:spTree>
    <p:extLst>
      <p:ext uri="{BB962C8B-B14F-4D97-AF65-F5344CB8AC3E}">
        <p14:creationId xmlns:p14="http://schemas.microsoft.com/office/powerpoint/2010/main" val="623229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65034" y="527538"/>
            <a:ext cx="11303222" cy="660046"/>
          </a:xfrm>
        </p:spPr>
        <p:txBody>
          <a:bodyPr>
            <a:noAutofit/>
          </a:bodyPr>
          <a:lstStyle/>
          <a:p>
            <a:r>
              <a:rPr lang="en-US" sz="3600" dirty="0">
                <a:solidFill>
                  <a:srgbClr val="007FA3"/>
                </a:solidFill>
              </a:rPr>
              <a:t>The Nature and Importance of Marketing Channels</a:t>
            </a:r>
            <a:endParaRPr lang="en-US" sz="3600" b="1" dirty="0">
              <a:solidFill>
                <a:srgbClr val="007FA3"/>
              </a:solidFill>
            </a:endParaRPr>
          </a:p>
        </p:txBody>
      </p:sp>
      <p:sp>
        <p:nvSpPr>
          <p:cNvPr id="3" name="Content Placeholder 2"/>
          <p:cNvSpPr>
            <a:spLocks noGrp="1"/>
          </p:cNvSpPr>
          <p:nvPr>
            <p:ph idx="1"/>
          </p:nvPr>
        </p:nvSpPr>
        <p:spPr>
          <a:xfrm>
            <a:off x="2354925" y="1436869"/>
            <a:ext cx="7244210" cy="497439"/>
          </a:xfrm>
        </p:spPr>
        <p:txBody>
          <a:bodyPr>
            <a:normAutofit/>
          </a:bodyPr>
          <a:lstStyle/>
          <a:p>
            <a:pPr marL="0" indent="0" algn="ctr">
              <a:buNone/>
            </a:pPr>
            <a:r>
              <a:rPr lang="en-US" b="1" dirty="0"/>
              <a:t>How Channel Members Add Value</a:t>
            </a:r>
            <a:endParaRPr lang="en-US" dirty="0"/>
          </a:p>
          <a:p>
            <a:pPr marL="0" indent="0">
              <a:buNone/>
            </a:pPr>
            <a:endParaRPr lang="en-US" b="1" dirty="0"/>
          </a:p>
          <a:p>
            <a:pPr marL="0" indent="0">
              <a:buNone/>
            </a:pPr>
            <a:endParaRPr lang="en-US" dirty="0"/>
          </a:p>
        </p:txBody>
      </p:sp>
      <p:graphicFrame>
        <p:nvGraphicFramePr>
          <p:cNvPr id="6" name="Diagram 5"/>
          <p:cNvGraphicFramePr/>
          <p:nvPr>
            <p:extLst>
              <p:ext uri="{D42A27DB-BD31-4B8C-83A1-F6EECF244321}">
                <p14:modId xmlns:p14="http://schemas.microsoft.com/office/powerpoint/2010/main" val="1474622276"/>
              </p:ext>
            </p:extLst>
          </p:nvPr>
        </p:nvGraphicFramePr>
        <p:xfrm>
          <a:off x="3054478" y="2183593"/>
          <a:ext cx="5895473" cy="400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44394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62000" y="586090"/>
            <a:ext cx="10905289" cy="640220"/>
          </a:xfrm>
        </p:spPr>
        <p:txBody>
          <a:bodyPr>
            <a:noAutofit/>
          </a:bodyPr>
          <a:lstStyle/>
          <a:p>
            <a:r>
              <a:rPr lang="en-US" sz="3300" dirty="0">
                <a:solidFill>
                  <a:srgbClr val="007FA3"/>
                </a:solidFill>
              </a:rPr>
              <a:t>The Nature and Importance of Marketing Channels</a:t>
            </a:r>
            <a:endParaRPr lang="en-US" sz="3300" b="1" dirty="0">
              <a:solidFill>
                <a:srgbClr val="007FA3"/>
              </a:solidFill>
            </a:endParaRPr>
          </a:p>
        </p:txBody>
      </p:sp>
      <p:sp>
        <p:nvSpPr>
          <p:cNvPr id="3" name="Content Placeholder 2"/>
          <p:cNvSpPr>
            <a:spLocks noGrp="1"/>
          </p:cNvSpPr>
          <p:nvPr>
            <p:ph idx="1"/>
          </p:nvPr>
        </p:nvSpPr>
        <p:spPr>
          <a:xfrm>
            <a:off x="762000" y="1484181"/>
            <a:ext cx="10642822" cy="508363"/>
          </a:xfrm>
        </p:spPr>
        <p:txBody>
          <a:bodyPr>
            <a:normAutofit/>
          </a:bodyPr>
          <a:lstStyle/>
          <a:p>
            <a:pPr marL="0" indent="0">
              <a:buNone/>
            </a:pPr>
            <a:r>
              <a:rPr lang="en-US" b="1" dirty="0">
                <a:latin typeface="+mj-lt"/>
              </a:rPr>
              <a:t>Number of Channel Levels</a:t>
            </a:r>
            <a:endParaRPr lang="en-US" dirty="0">
              <a:latin typeface="+mj-lt"/>
            </a:endParaRPr>
          </a:p>
        </p:txBody>
      </p:sp>
      <p:sp>
        <p:nvSpPr>
          <p:cNvPr id="2" name="Content Placeholder 1"/>
          <p:cNvSpPr>
            <a:spLocks noGrp="1"/>
          </p:cNvSpPr>
          <p:nvPr>
            <p:ph type="body" sz="quarter" idx="13"/>
          </p:nvPr>
        </p:nvSpPr>
        <p:spPr>
          <a:xfrm>
            <a:off x="762000" y="2010834"/>
            <a:ext cx="10329333" cy="3386666"/>
          </a:xfrm>
        </p:spPr>
        <p:txBody>
          <a:bodyPr>
            <a:normAutofit/>
          </a:bodyPr>
          <a:lstStyle/>
          <a:p>
            <a:pPr marL="0" indent="0" algn="l"/>
            <a:r>
              <a:rPr lang="en-US" sz="2800" b="1" i="0" dirty="0">
                <a:solidFill>
                  <a:srgbClr val="000000"/>
                </a:solidFill>
              </a:rPr>
              <a:t>Channel level </a:t>
            </a:r>
            <a:r>
              <a:rPr lang="en-US" sz="2800" i="0" dirty="0">
                <a:solidFill>
                  <a:srgbClr val="000000"/>
                </a:solidFill>
              </a:rPr>
              <a:t>is a layer of intermediaries that performs some work in bringing the product and its ownership closer to the final buyer.</a:t>
            </a:r>
          </a:p>
          <a:p>
            <a:pPr marL="0" indent="0" algn="l"/>
            <a:r>
              <a:rPr lang="en-US" sz="2800" b="1" i="0" dirty="0">
                <a:solidFill>
                  <a:srgbClr val="000000"/>
                </a:solidFill>
              </a:rPr>
              <a:t>Direct marketing channel </a:t>
            </a:r>
            <a:r>
              <a:rPr lang="en-US" sz="2800" i="0" dirty="0">
                <a:solidFill>
                  <a:srgbClr val="000000"/>
                </a:solidFill>
              </a:rPr>
              <a:t>is a marketing channel that has no intermediary levels.</a:t>
            </a:r>
          </a:p>
          <a:p>
            <a:pPr marL="0" indent="0" algn="l"/>
            <a:r>
              <a:rPr lang="en-US" sz="2800" b="1" i="0" dirty="0">
                <a:solidFill>
                  <a:srgbClr val="000000"/>
                </a:solidFill>
              </a:rPr>
              <a:t>Indirect marketing channel </a:t>
            </a:r>
            <a:r>
              <a:rPr lang="en-US" sz="2800" i="0" dirty="0">
                <a:solidFill>
                  <a:srgbClr val="000000"/>
                </a:solidFill>
              </a:rPr>
              <a:t>is a marketing channel containing one or more intermediary levels.</a:t>
            </a:r>
          </a:p>
          <a:p>
            <a:pPr marL="0" indent="0"/>
            <a:endParaRPr lang="en-US" altLang="en-US" sz="2800" i="0" dirty="0">
              <a:solidFill>
                <a:srgbClr val="000000"/>
              </a:solidFill>
            </a:endParaRPr>
          </a:p>
        </p:txBody>
      </p:sp>
    </p:spTree>
    <p:extLst>
      <p:ext uri="{BB962C8B-B14F-4D97-AF65-F5344CB8AC3E}">
        <p14:creationId xmlns:p14="http://schemas.microsoft.com/office/powerpoint/2010/main" val="39052069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961423" y="373020"/>
            <a:ext cx="10185076" cy="556129"/>
          </a:xfrm>
        </p:spPr>
        <p:txBody>
          <a:bodyPr>
            <a:noAutofit/>
          </a:bodyPr>
          <a:lstStyle/>
          <a:p>
            <a:r>
              <a:rPr lang="en-US" sz="3200" dirty="0">
                <a:solidFill>
                  <a:srgbClr val="007FA3"/>
                </a:solidFill>
              </a:rPr>
              <a:t>The Nature and Importance of Marketing Channels</a:t>
            </a:r>
            <a:endParaRPr lang="en-US" sz="3200" b="1" dirty="0">
              <a:solidFill>
                <a:srgbClr val="007FA3"/>
              </a:solidFill>
            </a:endParaRPr>
          </a:p>
        </p:txBody>
      </p:sp>
      <p:pic>
        <p:nvPicPr>
          <p:cNvPr id="3074" name="Picture 2" descr="Chart explains Consumer marketing channels and Business marketing channels.&#10;&#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120" y="1033917"/>
            <a:ext cx="9837682" cy="5076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9009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52168" y="654830"/>
            <a:ext cx="11311466" cy="437907"/>
          </a:xfrm>
        </p:spPr>
        <p:txBody>
          <a:bodyPr>
            <a:noAutofit/>
          </a:bodyPr>
          <a:lstStyle/>
          <a:p>
            <a:r>
              <a:rPr lang="en-US" sz="3600" dirty="0">
                <a:solidFill>
                  <a:srgbClr val="007FA3"/>
                </a:solidFill>
              </a:rPr>
              <a:t>The Nature and Importance of Marketing Channels</a:t>
            </a:r>
            <a:endParaRPr lang="en-US" sz="3600" b="1" dirty="0">
              <a:solidFill>
                <a:srgbClr val="007FA3"/>
              </a:solidFill>
            </a:endParaRPr>
          </a:p>
        </p:txBody>
      </p:sp>
      <p:sp>
        <p:nvSpPr>
          <p:cNvPr id="3" name="Content Placeholder 2"/>
          <p:cNvSpPr>
            <a:spLocks noGrp="1"/>
          </p:cNvSpPr>
          <p:nvPr>
            <p:ph idx="1"/>
          </p:nvPr>
        </p:nvSpPr>
        <p:spPr>
          <a:xfrm>
            <a:off x="752168" y="1450746"/>
            <a:ext cx="10067089" cy="426807"/>
          </a:xfrm>
        </p:spPr>
        <p:txBody>
          <a:bodyPr>
            <a:normAutofit fontScale="92500" lnSpcReduction="10000"/>
          </a:bodyPr>
          <a:lstStyle/>
          <a:p>
            <a:pPr marL="0" indent="0">
              <a:buNone/>
            </a:pPr>
            <a:r>
              <a:rPr lang="en-US" b="1" dirty="0"/>
              <a:t>Number of Channel Levels</a:t>
            </a:r>
            <a:endParaRPr lang="en-US" dirty="0"/>
          </a:p>
        </p:txBody>
      </p:sp>
      <p:sp>
        <p:nvSpPr>
          <p:cNvPr id="2" name="Content Placeholder 1"/>
          <p:cNvSpPr>
            <a:spLocks noGrp="1"/>
          </p:cNvSpPr>
          <p:nvPr>
            <p:ph type="body" sz="quarter" idx="13"/>
          </p:nvPr>
        </p:nvSpPr>
        <p:spPr>
          <a:xfrm>
            <a:off x="752168" y="2007966"/>
            <a:ext cx="9719187" cy="3139222"/>
          </a:xfrm>
        </p:spPr>
        <p:txBody>
          <a:bodyPr>
            <a:normAutofit/>
          </a:bodyPr>
          <a:lstStyle/>
          <a:p>
            <a:pPr algn="l"/>
            <a:r>
              <a:rPr lang="en-US" altLang="en-US" sz="2800" i="0" dirty="0">
                <a:solidFill>
                  <a:srgbClr val="000000"/>
                </a:solidFill>
              </a:rPr>
              <a:t>Channel members are connected by several types of flows:</a:t>
            </a:r>
          </a:p>
          <a:p>
            <a:pPr marL="279400" lvl="1" indent="-279400">
              <a:buClr>
                <a:srgbClr val="0078A2"/>
              </a:buClr>
            </a:pPr>
            <a:r>
              <a:rPr lang="en-US" altLang="en-US" sz="2800" dirty="0">
                <a:solidFill>
                  <a:srgbClr val="000000"/>
                </a:solidFill>
              </a:rPr>
              <a:t>Physical flow of products</a:t>
            </a:r>
          </a:p>
          <a:p>
            <a:pPr marL="279400" lvl="1" indent="-279400">
              <a:buClr>
                <a:srgbClr val="0078A2"/>
              </a:buClr>
            </a:pPr>
            <a:r>
              <a:rPr lang="en-US" altLang="en-US" sz="2800" dirty="0">
                <a:solidFill>
                  <a:srgbClr val="000000"/>
                </a:solidFill>
              </a:rPr>
              <a:t>Flow of ownership</a:t>
            </a:r>
          </a:p>
          <a:p>
            <a:pPr marL="279400" lvl="1" indent="-279400">
              <a:buClr>
                <a:srgbClr val="0078A2"/>
              </a:buClr>
            </a:pPr>
            <a:r>
              <a:rPr lang="en-US" altLang="en-US" sz="2800" dirty="0">
                <a:solidFill>
                  <a:srgbClr val="000000"/>
                </a:solidFill>
              </a:rPr>
              <a:t>Payment flow</a:t>
            </a:r>
          </a:p>
          <a:p>
            <a:pPr marL="279400" lvl="1" indent="-279400">
              <a:buClr>
                <a:srgbClr val="0078A2"/>
              </a:buClr>
            </a:pPr>
            <a:r>
              <a:rPr lang="en-US" altLang="en-US" sz="2800" dirty="0">
                <a:solidFill>
                  <a:srgbClr val="000000"/>
                </a:solidFill>
              </a:rPr>
              <a:t>Information flow</a:t>
            </a:r>
          </a:p>
          <a:p>
            <a:pPr marL="279400" lvl="1" indent="-279400">
              <a:buClr>
                <a:srgbClr val="0078A2"/>
              </a:buClr>
            </a:pPr>
            <a:r>
              <a:rPr lang="en-US" altLang="en-US" sz="2800" dirty="0">
                <a:solidFill>
                  <a:srgbClr val="000000"/>
                </a:solidFill>
              </a:rPr>
              <a:t>Promotion flow</a:t>
            </a:r>
          </a:p>
          <a:p>
            <a:pPr marL="279400" indent="-279400">
              <a:buFont typeface="Arial"/>
              <a:buChar char="•"/>
            </a:pPr>
            <a:endParaRPr lang="en-US" altLang="en-US" sz="2800" i="0" dirty="0">
              <a:solidFill>
                <a:srgbClr val="000000"/>
              </a:solidFill>
            </a:endParaRPr>
          </a:p>
        </p:txBody>
      </p:sp>
    </p:spTree>
    <p:extLst>
      <p:ext uri="{BB962C8B-B14F-4D97-AF65-F5344CB8AC3E}">
        <p14:creationId xmlns:p14="http://schemas.microsoft.com/office/powerpoint/2010/main" val="10275036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04205" y="1364565"/>
            <a:ext cx="10915930" cy="715893"/>
          </a:xfrm>
        </p:spPr>
        <p:txBody>
          <a:bodyPr>
            <a:noAutofit/>
          </a:bodyPr>
          <a:lstStyle/>
          <a:p>
            <a:r>
              <a:rPr lang="en-US" sz="3400" b="1" dirty="0">
                <a:solidFill>
                  <a:srgbClr val="007FA3"/>
                </a:solidFill>
              </a:rPr>
              <a:t>Learning Objective 3</a:t>
            </a:r>
          </a:p>
        </p:txBody>
      </p:sp>
      <p:sp>
        <p:nvSpPr>
          <p:cNvPr id="16385" name="Content Placeholder 3"/>
          <p:cNvSpPr>
            <a:spLocks noGrp="1" noChangeArrowheads="1"/>
          </p:cNvSpPr>
          <p:nvPr>
            <p:ph idx="1"/>
          </p:nvPr>
        </p:nvSpPr>
        <p:spPr>
          <a:xfrm>
            <a:off x="804205" y="2342793"/>
            <a:ext cx="9493346" cy="1047522"/>
          </a:xfrm>
        </p:spPr>
        <p:txBody>
          <a:bodyPr>
            <a:noAutofit/>
          </a:bodyPr>
          <a:lstStyle/>
          <a:p>
            <a:pPr marL="0" indent="0">
              <a:buNone/>
            </a:pPr>
            <a:r>
              <a:rPr lang="en-US" dirty="0"/>
              <a:t>Identify the major channel alternatives open to a company.</a:t>
            </a:r>
          </a:p>
        </p:txBody>
      </p:sp>
    </p:spTree>
    <p:extLst>
      <p:ext uri="{BB962C8B-B14F-4D97-AF65-F5344CB8AC3E}">
        <p14:creationId xmlns:p14="http://schemas.microsoft.com/office/powerpoint/2010/main" val="22717021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823825" y="844061"/>
            <a:ext cx="10425815" cy="628394"/>
          </a:xfrm>
        </p:spPr>
        <p:txBody>
          <a:bodyPr>
            <a:noAutofit/>
          </a:bodyPr>
          <a:lstStyle/>
          <a:p>
            <a:r>
              <a:rPr lang="en-US" sz="3600" dirty="0">
                <a:solidFill>
                  <a:srgbClr val="007FA3"/>
                </a:solidFill>
              </a:rPr>
              <a:t>Channel Design Decisions</a:t>
            </a:r>
            <a:endParaRPr lang="en-US" sz="3600" b="1" dirty="0">
              <a:solidFill>
                <a:srgbClr val="007FA3"/>
              </a:solidFill>
            </a:endParaRPr>
          </a:p>
        </p:txBody>
      </p:sp>
      <p:sp>
        <p:nvSpPr>
          <p:cNvPr id="2" name="Content Placeholder 1"/>
          <p:cNvSpPr>
            <a:spLocks noGrp="1"/>
          </p:cNvSpPr>
          <p:nvPr>
            <p:ph type="body" sz="quarter" idx="13"/>
          </p:nvPr>
        </p:nvSpPr>
        <p:spPr>
          <a:xfrm>
            <a:off x="823825" y="1879081"/>
            <a:ext cx="10895424" cy="2594445"/>
          </a:xfrm>
        </p:spPr>
        <p:txBody>
          <a:bodyPr>
            <a:normAutofit/>
          </a:bodyPr>
          <a:lstStyle/>
          <a:p>
            <a:pPr algn="l"/>
            <a:r>
              <a:rPr lang="en-US" sz="3000" b="1" i="0" dirty="0">
                <a:solidFill>
                  <a:srgbClr val="000000"/>
                </a:solidFill>
                <a:latin typeface="+mj-lt"/>
              </a:rPr>
              <a:t>Marketing channel design</a:t>
            </a:r>
          </a:p>
          <a:p>
            <a:pPr marL="0" indent="0" algn="l">
              <a:lnSpc>
                <a:spcPct val="100000"/>
              </a:lnSpc>
            </a:pPr>
            <a:r>
              <a:rPr lang="en-US" sz="2400" i="0" dirty="0">
                <a:solidFill>
                  <a:srgbClr val="000000"/>
                </a:solidFill>
              </a:rPr>
              <a:t>Designing effective marketing channels by analyzing customer needs, setting channel objectives, identifying major channel alternatives, and evaluating those alternatives.</a:t>
            </a:r>
            <a:endParaRPr lang="en-US" altLang="en-US" sz="2400" i="0" dirty="0">
              <a:solidFill>
                <a:srgbClr val="000000"/>
              </a:solidFill>
            </a:endParaRPr>
          </a:p>
        </p:txBody>
      </p:sp>
    </p:spTree>
    <p:extLst>
      <p:ext uri="{BB962C8B-B14F-4D97-AF65-F5344CB8AC3E}">
        <p14:creationId xmlns:p14="http://schemas.microsoft.com/office/powerpoint/2010/main" val="205832814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3304253" y="576775"/>
            <a:ext cx="6318049" cy="614326"/>
          </a:xfrm>
        </p:spPr>
        <p:txBody>
          <a:bodyPr>
            <a:noAutofit/>
          </a:bodyPr>
          <a:lstStyle/>
          <a:p>
            <a:pPr algn="ctr"/>
            <a:r>
              <a:rPr lang="en-US" sz="3400" dirty="0">
                <a:solidFill>
                  <a:srgbClr val="007FA3"/>
                </a:solidFill>
              </a:rPr>
              <a:t>Channel Design Decisions</a:t>
            </a:r>
            <a:endParaRPr lang="en-US" sz="3400" b="1" dirty="0">
              <a:solidFill>
                <a:srgbClr val="007FA3"/>
              </a:solidFill>
            </a:endParaRPr>
          </a:p>
        </p:txBody>
      </p:sp>
      <p:graphicFrame>
        <p:nvGraphicFramePr>
          <p:cNvPr id="8" name="Diagram 7"/>
          <p:cNvGraphicFramePr/>
          <p:nvPr>
            <p:extLst>
              <p:ext uri="{D42A27DB-BD31-4B8C-83A1-F6EECF244321}">
                <p14:modId xmlns:p14="http://schemas.microsoft.com/office/powerpoint/2010/main" val="3980853771"/>
              </p:ext>
            </p:extLst>
          </p:nvPr>
        </p:nvGraphicFramePr>
        <p:xfrm>
          <a:off x="3378499" y="1630326"/>
          <a:ext cx="5795821" cy="4388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380521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800203" y="947961"/>
            <a:ext cx="10707169" cy="431446"/>
          </a:xfrm>
        </p:spPr>
        <p:txBody>
          <a:bodyPr>
            <a:noAutofit/>
          </a:bodyPr>
          <a:lstStyle/>
          <a:p>
            <a:r>
              <a:rPr lang="en-US" sz="3400" dirty="0">
                <a:solidFill>
                  <a:srgbClr val="007FA3"/>
                </a:solidFill>
              </a:rPr>
              <a:t>Channel Design Decisions</a:t>
            </a:r>
            <a:endParaRPr lang="en-US" sz="3400" b="1" dirty="0">
              <a:solidFill>
                <a:srgbClr val="007FA3"/>
              </a:solidFill>
            </a:endParaRPr>
          </a:p>
        </p:txBody>
      </p:sp>
      <p:sp>
        <p:nvSpPr>
          <p:cNvPr id="3" name="Content Placeholder 2"/>
          <p:cNvSpPr>
            <a:spLocks noGrp="1"/>
          </p:cNvSpPr>
          <p:nvPr>
            <p:ph idx="1"/>
          </p:nvPr>
        </p:nvSpPr>
        <p:spPr>
          <a:xfrm>
            <a:off x="800203" y="1711710"/>
            <a:ext cx="10397680" cy="510986"/>
          </a:xfrm>
        </p:spPr>
        <p:txBody>
          <a:bodyPr>
            <a:normAutofit/>
          </a:bodyPr>
          <a:lstStyle/>
          <a:p>
            <a:pPr marL="0" indent="0">
              <a:buNone/>
            </a:pPr>
            <a:r>
              <a:rPr lang="en-US" sz="3000" b="1" dirty="0">
                <a:latin typeface="+mj-lt"/>
              </a:rPr>
              <a:t>Analyzing Consumer Needs</a:t>
            </a:r>
            <a:endParaRPr lang="en-US" sz="3000" dirty="0">
              <a:latin typeface="+mj-lt"/>
            </a:endParaRPr>
          </a:p>
        </p:txBody>
      </p:sp>
      <p:sp>
        <p:nvSpPr>
          <p:cNvPr id="2" name="Content Placeholder 1"/>
          <p:cNvSpPr>
            <a:spLocks noGrp="1"/>
          </p:cNvSpPr>
          <p:nvPr>
            <p:ph type="body" sz="quarter" idx="13"/>
          </p:nvPr>
        </p:nvSpPr>
        <p:spPr>
          <a:xfrm>
            <a:off x="800203" y="2455857"/>
            <a:ext cx="9296399" cy="2200549"/>
          </a:xfrm>
        </p:spPr>
        <p:txBody>
          <a:bodyPr>
            <a:normAutofit/>
          </a:bodyPr>
          <a:lstStyle/>
          <a:p>
            <a:pPr marL="338138" indent="-338138" algn="l">
              <a:buClr>
                <a:srgbClr val="0078A2"/>
              </a:buClr>
              <a:buFont typeface="Arial"/>
              <a:buChar char="•"/>
            </a:pPr>
            <a:r>
              <a:rPr lang="en-US" altLang="en-US" sz="2400" i="0" dirty="0">
                <a:solidFill>
                  <a:srgbClr val="000000"/>
                </a:solidFill>
              </a:rPr>
              <a:t>Find out what target consumers want from the channel</a:t>
            </a:r>
          </a:p>
          <a:p>
            <a:pPr marL="338138" indent="-338138" algn="l">
              <a:buClr>
                <a:srgbClr val="0078A2"/>
              </a:buClr>
              <a:buFont typeface="Arial"/>
              <a:buChar char="•"/>
            </a:pPr>
            <a:r>
              <a:rPr lang="en-US" altLang="en-US" sz="2400" i="0" dirty="0">
                <a:solidFill>
                  <a:srgbClr val="000000"/>
                </a:solidFill>
              </a:rPr>
              <a:t>Identify market segments</a:t>
            </a:r>
          </a:p>
          <a:p>
            <a:pPr marL="338138" indent="-338138" algn="l">
              <a:buClr>
                <a:srgbClr val="0078A2"/>
              </a:buClr>
              <a:buFont typeface="Arial"/>
              <a:buChar char="•"/>
            </a:pPr>
            <a:r>
              <a:rPr lang="en-US" altLang="en-US" sz="2400" i="0" dirty="0">
                <a:solidFill>
                  <a:srgbClr val="000000"/>
                </a:solidFill>
              </a:rPr>
              <a:t>Determine the best channels to use</a:t>
            </a:r>
          </a:p>
          <a:p>
            <a:pPr marL="338138" indent="-338138" algn="l">
              <a:buClr>
                <a:srgbClr val="0078A2"/>
              </a:buClr>
              <a:buFont typeface="Arial"/>
              <a:buChar char="•"/>
            </a:pPr>
            <a:r>
              <a:rPr lang="en-US" altLang="en-US" sz="2400" i="0" dirty="0">
                <a:solidFill>
                  <a:srgbClr val="000000"/>
                </a:solidFill>
              </a:rPr>
              <a:t>Minimize the cost of meeting customer service requirements</a:t>
            </a:r>
          </a:p>
          <a:p>
            <a:pPr marL="0" indent="0"/>
            <a:endParaRPr lang="en-US" altLang="en-US" sz="2800" i="0" dirty="0">
              <a:solidFill>
                <a:srgbClr val="000000"/>
              </a:solidFill>
            </a:endParaRPr>
          </a:p>
        </p:txBody>
      </p:sp>
    </p:spTree>
    <p:extLst>
      <p:ext uri="{BB962C8B-B14F-4D97-AF65-F5344CB8AC3E}">
        <p14:creationId xmlns:p14="http://schemas.microsoft.com/office/powerpoint/2010/main" val="73408927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760622" y="773723"/>
            <a:ext cx="10791575" cy="515852"/>
          </a:xfrm>
        </p:spPr>
        <p:txBody>
          <a:bodyPr>
            <a:noAutofit/>
          </a:bodyPr>
          <a:lstStyle/>
          <a:p>
            <a:r>
              <a:rPr lang="en-US" sz="3400" dirty="0">
                <a:solidFill>
                  <a:srgbClr val="007FA3"/>
                </a:solidFill>
              </a:rPr>
              <a:t>Channel Design Decisions</a:t>
            </a:r>
            <a:endParaRPr lang="en-US" sz="3400" b="1" dirty="0">
              <a:solidFill>
                <a:srgbClr val="007FA3"/>
              </a:solidFill>
            </a:endParaRPr>
          </a:p>
        </p:txBody>
      </p:sp>
      <p:sp>
        <p:nvSpPr>
          <p:cNvPr id="3" name="Content Placeholder 2"/>
          <p:cNvSpPr>
            <a:spLocks noGrp="1"/>
          </p:cNvSpPr>
          <p:nvPr>
            <p:ph idx="1"/>
          </p:nvPr>
        </p:nvSpPr>
        <p:spPr>
          <a:xfrm>
            <a:off x="760622" y="1688637"/>
            <a:ext cx="10268449" cy="574291"/>
          </a:xfrm>
        </p:spPr>
        <p:txBody>
          <a:bodyPr>
            <a:normAutofit/>
          </a:bodyPr>
          <a:lstStyle/>
          <a:p>
            <a:pPr marL="0" indent="0">
              <a:buNone/>
            </a:pPr>
            <a:r>
              <a:rPr lang="en-US" sz="3000" b="1" dirty="0">
                <a:latin typeface="+mj-lt"/>
              </a:rPr>
              <a:t>Setting Channel Objectives</a:t>
            </a:r>
            <a:endParaRPr lang="en-US" sz="3000" dirty="0">
              <a:latin typeface="+mj-lt"/>
            </a:endParaRPr>
          </a:p>
        </p:txBody>
      </p:sp>
      <p:sp>
        <p:nvSpPr>
          <p:cNvPr id="2" name="Content Placeholder 1"/>
          <p:cNvSpPr>
            <a:spLocks noGrp="1"/>
          </p:cNvSpPr>
          <p:nvPr>
            <p:ph type="body" sz="quarter" idx="13"/>
          </p:nvPr>
        </p:nvSpPr>
        <p:spPr>
          <a:xfrm>
            <a:off x="760622" y="2498060"/>
            <a:ext cx="10268449" cy="2313091"/>
          </a:xfrm>
        </p:spPr>
        <p:txBody>
          <a:bodyPr>
            <a:normAutofit/>
          </a:bodyPr>
          <a:lstStyle/>
          <a:p>
            <a:pPr marL="280988" indent="-280988" algn="l">
              <a:buClr>
                <a:srgbClr val="0078A2"/>
              </a:buClr>
              <a:buFont typeface="Arial"/>
              <a:buChar char="•"/>
            </a:pPr>
            <a:r>
              <a:rPr lang="en-US" altLang="en-US" sz="2400" i="0" dirty="0">
                <a:solidFill>
                  <a:srgbClr val="000000"/>
                </a:solidFill>
              </a:rPr>
              <a:t>Determine targeted levels of customer service</a:t>
            </a:r>
          </a:p>
          <a:p>
            <a:pPr marL="280988" indent="-280988" algn="l">
              <a:buClr>
                <a:srgbClr val="0078A2"/>
              </a:buClr>
              <a:buFont typeface="Arial"/>
              <a:buChar char="•"/>
            </a:pPr>
            <a:r>
              <a:rPr lang="en-US" altLang="en-US" sz="2400" i="0" dirty="0">
                <a:solidFill>
                  <a:srgbClr val="000000"/>
                </a:solidFill>
              </a:rPr>
              <a:t>Balance consumer needs against costs and customer price preferences</a:t>
            </a:r>
          </a:p>
        </p:txBody>
      </p:sp>
    </p:spTree>
    <p:extLst>
      <p:ext uri="{BB962C8B-B14F-4D97-AF65-F5344CB8AC3E}">
        <p14:creationId xmlns:p14="http://schemas.microsoft.com/office/powerpoint/2010/main" val="196825535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29864" y="843121"/>
            <a:ext cx="10524289" cy="529920"/>
          </a:xfrm>
        </p:spPr>
        <p:txBody>
          <a:bodyPr>
            <a:noAutofit/>
          </a:bodyPr>
          <a:lstStyle/>
          <a:p>
            <a:r>
              <a:rPr lang="en-US" sz="3600" dirty="0">
                <a:solidFill>
                  <a:srgbClr val="007FA3"/>
                </a:solidFill>
              </a:rPr>
              <a:t>Channel Design Decision</a:t>
            </a:r>
            <a:endParaRPr lang="en-US" sz="3600" b="1" dirty="0">
              <a:solidFill>
                <a:srgbClr val="007FA3"/>
              </a:solidFill>
            </a:endParaRPr>
          </a:p>
        </p:txBody>
      </p:sp>
      <p:sp>
        <p:nvSpPr>
          <p:cNvPr id="3" name="Content Placeholder 2"/>
          <p:cNvSpPr>
            <a:spLocks noGrp="1"/>
          </p:cNvSpPr>
          <p:nvPr>
            <p:ph idx="1"/>
          </p:nvPr>
        </p:nvSpPr>
        <p:spPr>
          <a:xfrm>
            <a:off x="729864" y="1824390"/>
            <a:ext cx="10813886" cy="574291"/>
          </a:xfrm>
        </p:spPr>
        <p:txBody>
          <a:bodyPr>
            <a:normAutofit/>
          </a:bodyPr>
          <a:lstStyle/>
          <a:p>
            <a:pPr marL="0" indent="0">
              <a:buNone/>
            </a:pPr>
            <a:r>
              <a:rPr lang="en-US" sz="3000" b="1" dirty="0">
                <a:latin typeface="+mj-lt"/>
              </a:rPr>
              <a:t>Identifying Major Alternatives</a:t>
            </a:r>
            <a:endParaRPr lang="en-US" sz="3000" dirty="0">
              <a:latin typeface="+mj-lt"/>
            </a:endParaRPr>
          </a:p>
        </p:txBody>
      </p:sp>
      <p:sp>
        <p:nvSpPr>
          <p:cNvPr id="2" name="Content Placeholder 1"/>
          <p:cNvSpPr>
            <a:spLocks noGrp="1"/>
          </p:cNvSpPr>
          <p:nvPr>
            <p:ph type="body" sz="quarter" idx="13"/>
          </p:nvPr>
        </p:nvSpPr>
        <p:spPr>
          <a:xfrm>
            <a:off x="729864" y="2526194"/>
            <a:ext cx="10317581" cy="2833597"/>
          </a:xfrm>
        </p:spPr>
        <p:txBody>
          <a:bodyPr>
            <a:normAutofit/>
          </a:bodyPr>
          <a:lstStyle/>
          <a:p>
            <a:pPr marL="55563" indent="-55563" algn="l"/>
            <a:r>
              <a:rPr lang="en-US" altLang="en-US" sz="2400" b="1" i="0" dirty="0">
                <a:solidFill>
                  <a:srgbClr val="000000"/>
                </a:solidFill>
              </a:rPr>
              <a:t>Types of intermediaries</a:t>
            </a:r>
            <a:r>
              <a:rPr lang="en-US" altLang="en-US" sz="2400" i="0" dirty="0">
                <a:solidFill>
                  <a:srgbClr val="000000"/>
                </a:solidFill>
              </a:rPr>
              <a:t> refers to channel members available to carry out channel work. </a:t>
            </a:r>
            <a:r>
              <a:rPr lang="en-US" sz="2400" i="0" dirty="0">
                <a:solidFill>
                  <a:srgbClr val="000000"/>
                </a:solidFill>
              </a:rPr>
              <a:t>Most companies face many channel member choices.</a:t>
            </a:r>
          </a:p>
        </p:txBody>
      </p:sp>
    </p:spTree>
    <p:extLst>
      <p:ext uri="{BB962C8B-B14F-4D97-AF65-F5344CB8AC3E}">
        <p14:creationId xmlns:p14="http://schemas.microsoft.com/office/powerpoint/2010/main" val="5904419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2"/>
          <p:cNvSpPr>
            <a:spLocks noGrp="1" noChangeArrowheads="1"/>
          </p:cNvSpPr>
          <p:nvPr>
            <p:ph type="title"/>
          </p:nvPr>
        </p:nvSpPr>
        <p:spPr>
          <a:xfrm>
            <a:off x="732853" y="659567"/>
            <a:ext cx="10075056" cy="534232"/>
          </a:xfrm>
        </p:spPr>
        <p:txBody>
          <a:bodyPr>
            <a:noAutofit/>
          </a:bodyPr>
          <a:lstStyle/>
          <a:p>
            <a:r>
              <a:rPr lang="en-US" sz="4000" b="1" dirty="0">
                <a:solidFill>
                  <a:srgbClr val="0078A2"/>
                </a:solidFill>
                <a:latin typeface="Calibri" panose="020F0502020204030204" pitchFamily="34" charset="0"/>
              </a:rPr>
              <a:t>Learning </a:t>
            </a:r>
            <a:r>
              <a:rPr lang="en-US" sz="3600" b="1" dirty="0">
                <a:solidFill>
                  <a:srgbClr val="0078A2"/>
                </a:solidFill>
              </a:rPr>
              <a:t>Objectives</a:t>
            </a:r>
          </a:p>
        </p:txBody>
      </p:sp>
      <p:sp>
        <p:nvSpPr>
          <p:cNvPr id="16385" name="Content Placeholder 3"/>
          <p:cNvSpPr>
            <a:spLocks noGrp="1" noChangeArrowheads="1"/>
          </p:cNvSpPr>
          <p:nvPr>
            <p:ph idx="1"/>
          </p:nvPr>
        </p:nvSpPr>
        <p:spPr>
          <a:xfrm>
            <a:off x="732853" y="1471257"/>
            <a:ext cx="10989455" cy="3344333"/>
          </a:xfrm>
        </p:spPr>
        <p:txBody>
          <a:bodyPr>
            <a:noAutofit/>
          </a:bodyPr>
          <a:lstStyle/>
          <a:p>
            <a:pPr marL="749300" indent="-749300">
              <a:buNone/>
              <a:tabLst>
                <a:tab pos="800100" algn="l"/>
              </a:tabLst>
            </a:pPr>
            <a:r>
              <a:rPr lang="en-US" sz="2400" b="1" dirty="0">
                <a:solidFill>
                  <a:srgbClr val="007FA3"/>
                </a:solidFill>
                <a:cs typeface="Arial"/>
              </a:rPr>
              <a:t>12-1</a:t>
            </a:r>
            <a:r>
              <a:rPr lang="en-US" sz="2400" b="1" dirty="0">
                <a:solidFill>
                  <a:srgbClr val="4472C4"/>
                </a:solidFill>
                <a:cs typeface="Arial"/>
              </a:rPr>
              <a:t>  </a:t>
            </a:r>
            <a:r>
              <a:rPr lang="en-US" sz="2400" dirty="0"/>
              <a:t>Explain why companies use marketing channels and discuss the functions  	these channels perform.</a:t>
            </a:r>
          </a:p>
          <a:p>
            <a:pPr marL="800100" indent="-800100">
              <a:buNone/>
              <a:tabLst>
                <a:tab pos="863600" algn="l"/>
                <a:tab pos="977900" algn="l"/>
              </a:tabLst>
            </a:pPr>
            <a:r>
              <a:rPr lang="en-US" sz="2400" b="1" dirty="0">
                <a:solidFill>
                  <a:srgbClr val="0078A2"/>
                </a:solidFill>
                <a:cs typeface="Arial"/>
              </a:rPr>
              <a:t>12-2</a:t>
            </a:r>
            <a:r>
              <a:rPr lang="en-US" sz="2400" b="1" dirty="0">
                <a:solidFill>
                  <a:srgbClr val="4472C4"/>
                </a:solidFill>
                <a:cs typeface="Arial"/>
              </a:rPr>
              <a:t>  </a:t>
            </a:r>
            <a:r>
              <a:rPr lang="en-US" sz="2400" dirty="0"/>
              <a:t>Discuss how channel members interact and how they organize to perform</a:t>
            </a:r>
            <a:br>
              <a:rPr lang="en-US" sz="2400" dirty="0"/>
            </a:br>
            <a:r>
              <a:rPr lang="en-US" sz="2400" dirty="0"/>
              <a:t>the work of the channel.</a:t>
            </a:r>
          </a:p>
          <a:p>
            <a:pPr marL="0" indent="0">
              <a:buNone/>
            </a:pPr>
            <a:r>
              <a:rPr lang="en-US" sz="2400" b="1" dirty="0">
                <a:solidFill>
                  <a:srgbClr val="0078A2"/>
                </a:solidFill>
                <a:cs typeface="Arial"/>
              </a:rPr>
              <a:t>12-3</a:t>
            </a:r>
            <a:r>
              <a:rPr lang="en-US" sz="2400" b="1" dirty="0">
                <a:solidFill>
                  <a:srgbClr val="4472C4"/>
                </a:solidFill>
                <a:cs typeface="Arial"/>
              </a:rPr>
              <a:t>  </a:t>
            </a:r>
            <a:r>
              <a:rPr lang="en-US" sz="2400" dirty="0"/>
              <a:t>Identify the major channel alternatives open to a company.</a:t>
            </a:r>
          </a:p>
          <a:p>
            <a:pPr marL="0" indent="0">
              <a:buNone/>
            </a:pPr>
            <a:r>
              <a:rPr lang="en-US" sz="2400" b="1" dirty="0">
                <a:solidFill>
                  <a:srgbClr val="0078A2"/>
                </a:solidFill>
                <a:cs typeface="Arial"/>
              </a:rPr>
              <a:t>12-4</a:t>
            </a:r>
            <a:r>
              <a:rPr lang="en-US" sz="2400" b="1" dirty="0">
                <a:solidFill>
                  <a:srgbClr val="4472C4"/>
                </a:solidFill>
                <a:cs typeface="Arial"/>
              </a:rPr>
              <a:t> </a:t>
            </a:r>
            <a:r>
              <a:rPr lang="en-US" sz="2400" b="1" dirty="0">
                <a:solidFill>
                  <a:srgbClr val="0078A2"/>
                </a:solidFill>
              </a:rPr>
              <a:t> </a:t>
            </a:r>
            <a:r>
              <a:rPr lang="en-US" sz="2400" dirty="0"/>
              <a:t>Explain how companies select, motivate, and evaluate channel members.</a:t>
            </a:r>
          </a:p>
          <a:p>
            <a:pPr marL="0" indent="0">
              <a:buNone/>
              <a:tabLst>
                <a:tab pos="509588" algn="l"/>
                <a:tab pos="854075" algn="l"/>
              </a:tabLst>
            </a:pPr>
            <a:r>
              <a:rPr lang="en-US" sz="2400" b="1" dirty="0">
                <a:solidFill>
                  <a:srgbClr val="0078A2"/>
                </a:solidFill>
                <a:cs typeface="Arial"/>
              </a:rPr>
              <a:t>12-5</a:t>
            </a:r>
            <a:r>
              <a:rPr lang="en-US" sz="2400" b="1" dirty="0">
                <a:solidFill>
                  <a:srgbClr val="4472C4"/>
                </a:solidFill>
                <a:cs typeface="Arial"/>
              </a:rPr>
              <a:t>  </a:t>
            </a:r>
            <a:r>
              <a:rPr lang="en-US" sz="2400" dirty="0"/>
              <a:t>Discuss the nature and importance of marketing logistics and integrated</a:t>
            </a:r>
            <a:br>
              <a:rPr lang="en-US" sz="2400" dirty="0"/>
            </a:br>
            <a:r>
              <a:rPr lang="en-US" sz="2400" dirty="0"/>
              <a:t>	   supply chain management.</a:t>
            </a:r>
          </a:p>
        </p:txBody>
      </p:sp>
    </p:spTree>
    <p:extLst>
      <p:ext uri="{BB962C8B-B14F-4D97-AF65-F5344CB8AC3E}">
        <p14:creationId xmlns:p14="http://schemas.microsoft.com/office/powerpoint/2010/main" val="21925179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rrowheads="1"/>
          </p:cNvSpPr>
          <p:nvPr>
            <p:ph type="title"/>
          </p:nvPr>
        </p:nvSpPr>
        <p:spPr>
          <a:xfrm>
            <a:off x="3082647" y="371658"/>
            <a:ext cx="5992837" cy="655283"/>
          </a:xfrm>
        </p:spPr>
        <p:txBody>
          <a:bodyPr>
            <a:noAutofit/>
          </a:bodyPr>
          <a:lstStyle/>
          <a:p>
            <a:pPr algn="ctr"/>
            <a:r>
              <a:rPr lang="ar-SA" sz="3600" dirty="0" smtClean="0">
                <a:solidFill>
                  <a:srgbClr val="007FA3"/>
                </a:solidFill>
              </a:rPr>
              <a:t>*</a:t>
            </a:r>
            <a:r>
              <a:rPr lang="en-US" sz="3600" dirty="0" smtClean="0">
                <a:solidFill>
                  <a:srgbClr val="007FA3"/>
                </a:solidFill>
              </a:rPr>
              <a:t>Channel </a:t>
            </a:r>
            <a:r>
              <a:rPr lang="en-US" sz="3600" dirty="0">
                <a:solidFill>
                  <a:srgbClr val="007FA3"/>
                </a:solidFill>
              </a:rPr>
              <a:t>Design Decision</a:t>
            </a:r>
            <a:endParaRPr lang="en-US" sz="3600" b="1" dirty="0">
              <a:solidFill>
                <a:srgbClr val="007FA3"/>
              </a:solidFill>
            </a:endParaRPr>
          </a:p>
        </p:txBody>
      </p:sp>
      <p:sp>
        <p:nvSpPr>
          <p:cNvPr id="3" name="Title 2"/>
          <p:cNvSpPr>
            <a:spLocks noGrp="1"/>
          </p:cNvSpPr>
          <p:nvPr>
            <p:ph idx="1"/>
          </p:nvPr>
        </p:nvSpPr>
        <p:spPr>
          <a:xfrm>
            <a:off x="3292750" y="1173292"/>
            <a:ext cx="5992837" cy="574291"/>
          </a:xfrm>
        </p:spPr>
        <p:txBody>
          <a:bodyPr>
            <a:normAutofit/>
          </a:bodyPr>
          <a:lstStyle/>
          <a:p>
            <a:pPr marL="0" indent="0" algn="ctr">
              <a:buNone/>
            </a:pPr>
            <a:r>
              <a:rPr lang="en-US" sz="3200" b="1" dirty="0">
                <a:latin typeface="+mj-lt"/>
              </a:rPr>
              <a:t>Identifying Major Alternatives</a:t>
            </a:r>
            <a:endParaRPr lang="en-US" sz="3200" dirty="0">
              <a:latin typeface="+mj-lt"/>
            </a:endParaRPr>
          </a:p>
        </p:txBody>
      </p:sp>
      <p:sp>
        <p:nvSpPr>
          <p:cNvPr id="2" name="Title 3"/>
          <p:cNvSpPr>
            <a:spLocks noGrp="1"/>
          </p:cNvSpPr>
          <p:nvPr>
            <p:ph type="body" sz="quarter" idx="13"/>
          </p:nvPr>
        </p:nvSpPr>
        <p:spPr>
          <a:xfrm>
            <a:off x="3082647" y="1893934"/>
            <a:ext cx="6413045" cy="524931"/>
          </a:xfrm>
        </p:spPr>
        <p:txBody>
          <a:bodyPr>
            <a:normAutofit/>
          </a:bodyPr>
          <a:lstStyle/>
          <a:p>
            <a:pPr marL="342900" indent="-342900"/>
            <a:r>
              <a:rPr lang="en-US" altLang="en-US" sz="2800" b="1" i="0" dirty="0">
                <a:solidFill>
                  <a:srgbClr val="000000"/>
                </a:solidFill>
                <a:latin typeface="+mj-lt"/>
              </a:rPr>
              <a:t>Number of Marketing Intermediaries </a:t>
            </a:r>
            <a:endParaRPr lang="en-US" sz="2800" i="0" dirty="0">
              <a:solidFill>
                <a:srgbClr val="000000"/>
              </a:solidFill>
              <a:latin typeface="+mj-lt"/>
            </a:endParaRPr>
          </a:p>
        </p:txBody>
      </p:sp>
      <p:graphicFrame>
        <p:nvGraphicFramePr>
          <p:cNvPr id="5" name="Diagram 1"/>
          <p:cNvGraphicFramePr/>
          <p:nvPr>
            <p:extLst>
              <p:ext uri="{D42A27DB-BD31-4B8C-83A1-F6EECF244321}">
                <p14:modId xmlns:p14="http://schemas.microsoft.com/office/powerpoint/2010/main" val="2194931053"/>
              </p:ext>
            </p:extLst>
          </p:nvPr>
        </p:nvGraphicFramePr>
        <p:xfrm>
          <a:off x="3952837" y="2559378"/>
          <a:ext cx="4344497" cy="3553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66507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96976" y="623599"/>
            <a:ext cx="10425815" cy="711554"/>
          </a:xfrm>
        </p:spPr>
        <p:txBody>
          <a:bodyPr>
            <a:noAutofit/>
          </a:bodyPr>
          <a:lstStyle/>
          <a:p>
            <a:r>
              <a:rPr lang="en-US" sz="3600" dirty="0">
                <a:solidFill>
                  <a:srgbClr val="0078A2"/>
                </a:solidFill>
              </a:rPr>
              <a:t>Channel Design Decision</a:t>
            </a:r>
            <a:endParaRPr lang="en-US" sz="3600" b="1" dirty="0">
              <a:solidFill>
                <a:srgbClr val="0078A2"/>
              </a:solidFill>
            </a:endParaRPr>
          </a:p>
        </p:txBody>
      </p:sp>
      <p:sp>
        <p:nvSpPr>
          <p:cNvPr id="3" name="Content Placeholder 2"/>
          <p:cNvSpPr>
            <a:spLocks noGrp="1"/>
          </p:cNvSpPr>
          <p:nvPr>
            <p:ph idx="1"/>
          </p:nvPr>
        </p:nvSpPr>
        <p:spPr>
          <a:xfrm>
            <a:off x="858128" y="1716258"/>
            <a:ext cx="10851401" cy="476520"/>
          </a:xfrm>
        </p:spPr>
        <p:txBody>
          <a:bodyPr>
            <a:normAutofit lnSpcReduction="10000"/>
          </a:bodyPr>
          <a:lstStyle/>
          <a:p>
            <a:pPr marL="0" indent="0">
              <a:buNone/>
            </a:pPr>
            <a:r>
              <a:rPr lang="en-US" sz="3000" b="1" dirty="0">
                <a:latin typeface="+mj-lt"/>
              </a:rPr>
              <a:t>Identifying Major Alternatives</a:t>
            </a:r>
            <a:endParaRPr lang="en-US" sz="3000" dirty="0">
              <a:latin typeface="+mj-lt"/>
            </a:endParaRPr>
          </a:p>
        </p:txBody>
      </p:sp>
      <p:sp>
        <p:nvSpPr>
          <p:cNvPr id="2" name="Content Placeholder 1"/>
          <p:cNvSpPr>
            <a:spLocks noGrp="1"/>
          </p:cNvSpPr>
          <p:nvPr>
            <p:ph type="body" sz="quarter" idx="13"/>
          </p:nvPr>
        </p:nvSpPr>
        <p:spPr>
          <a:xfrm>
            <a:off x="858128" y="2192778"/>
            <a:ext cx="9296399" cy="3368169"/>
          </a:xfrm>
        </p:spPr>
        <p:txBody>
          <a:bodyPr>
            <a:normAutofit/>
          </a:bodyPr>
          <a:lstStyle/>
          <a:p>
            <a:pPr algn="l"/>
            <a:r>
              <a:rPr lang="en-US" sz="2800" b="1" i="0" dirty="0">
                <a:solidFill>
                  <a:srgbClr val="000000"/>
                </a:solidFill>
              </a:rPr>
              <a:t>Responsibilities of Channel Members</a:t>
            </a:r>
          </a:p>
          <a:p>
            <a:pPr lvl="0" algn="l"/>
            <a:r>
              <a:rPr lang="en-US" sz="2400" i="0" dirty="0">
                <a:solidFill>
                  <a:srgbClr val="000000"/>
                </a:solidFill>
              </a:rPr>
              <a:t>A producer and the intermediaries need to agree on </a:t>
            </a:r>
            <a:endParaRPr lang="en-US" sz="2400" b="1" i="0" dirty="0">
              <a:solidFill>
                <a:srgbClr val="000000"/>
              </a:solidFill>
            </a:endParaRPr>
          </a:p>
          <a:p>
            <a:pPr marL="336550" lvl="1" indent="-336550">
              <a:buClr>
                <a:srgbClr val="0078A2"/>
              </a:buClr>
            </a:pPr>
            <a:r>
              <a:rPr lang="en-US" dirty="0"/>
              <a:t>Price policies</a:t>
            </a:r>
            <a:endParaRPr lang="en-US" b="1" dirty="0"/>
          </a:p>
          <a:p>
            <a:pPr marL="336550" lvl="1" indent="-336550">
              <a:buClr>
                <a:srgbClr val="0078A2"/>
              </a:buClr>
            </a:pPr>
            <a:r>
              <a:rPr lang="en-US" dirty="0"/>
              <a:t>Conditions of sale</a:t>
            </a:r>
            <a:endParaRPr lang="en-US" b="1" dirty="0"/>
          </a:p>
          <a:p>
            <a:pPr marL="336550" lvl="1" indent="-336550">
              <a:buClr>
                <a:srgbClr val="0078A2"/>
              </a:buClr>
            </a:pPr>
            <a:r>
              <a:rPr lang="en-US" dirty="0"/>
              <a:t>Territory </a:t>
            </a:r>
            <a:r>
              <a:rPr lang="en-US" dirty="0" smtClean="0"/>
              <a:t>rights</a:t>
            </a:r>
            <a:r>
              <a:rPr lang="ar-SA" dirty="0" smtClean="0"/>
              <a:t> مثل عروض بيتزاهت بجدة غير عن باقي المناطق</a:t>
            </a:r>
            <a:endParaRPr lang="en-US" b="1" dirty="0"/>
          </a:p>
          <a:p>
            <a:pPr marL="336550" lvl="1" indent="-336550">
              <a:buClr>
                <a:srgbClr val="0078A2"/>
              </a:buClr>
            </a:pPr>
            <a:r>
              <a:rPr lang="en-US" dirty="0"/>
              <a:t>Specific services</a:t>
            </a:r>
            <a:endParaRPr lang="en-US" b="1" dirty="0"/>
          </a:p>
        </p:txBody>
      </p:sp>
    </p:spTree>
    <p:extLst>
      <p:ext uri="{BB962C8B-B14F-4D97-AF65-F5344CB8AC3E}">
        <p14:creationId xmlns:p14="http://schemas.microsoft.com/office/powerpoint/2010/main" val="22391061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65734" y="1077400"/>
            <a:ext cx="9244129" cy="515852"/>
          </a:xfrm>
        </p:spPr>
        <p:txBody>
          <a:bodyPr>
            <a:noAutofit/>
          </a:bodyPr>
          <a:lstStyle/>
          <a:p>
            <a:r>
              <a:rPr lang="en-US" sz="3400" dirty="0">
                <a:solidFill>
                  <a:srgbClr val="007FA3"/>
                </a:solidFill>
              </a:rPr>
              <a:t>Channel Design Decisions</a:t>
            </a:r>
            <a:endParaRPr lang="en-US" sz="3400" b="1" dirty="0">
              <a:solidFill>
                <a:srgbClr val="007FA3"/>
              </a:solidFill>
            </a:endParaRPr>
          </a:p>
        </p:txBody>
      </p:sp>
      <p:sp>
        <p:nvSpPr>
          <p:cNvPr id="3" name="Content Placeholder 2"/>
          <p:cNvSpPr>
            <a:spLocks noGrp="1"/>
          </p:cNvSpPr>
          <p:nvPr>
            <p:ph idx="1"/>
          </p:nvPr>
        </p:nvSpPr>
        <p:spPr>
          <a:xfrm>
            <a:off x="765734" y="1917825"/>
            <a:ext cx="6499274" cy="526795"/>
          </a:xfrm>
        </p:spPr>
        <p:txBody>
          <a:bodyPr>
            <a:normAutofit/>
          </a:bodyPr>
          <a:lstStyle/>
          <a:p>
            <a:pPr marL="0" indent="0">
              <a:buNone/>
            </a:pPr>
            <a:r>
              <a:rPr lang="en-US" b="1" dirty="0">
                <a:latin typeface="+mj-lt"/>
              </a:rPr>
              <a:t>Evaluating Major Alternatives</a:t>
            </a:r>
            <a:endParaRPr lang="en-US" dirty="0">
              <a:latin typeface="+mj-lt"/>
            </a:endParaRPr>
          </a:p>
        </p:txBody>
      </p:sp>
      <p:sp>
        <p:nvSpPr>
          <p:cNvPr id="2" name="Content Placeholder 1"/>
          <p:cNvSpPr>
            <a:spLocks noGrp="1"/>
          </p:cNvSpPr>
          <p:nvPr>
            <p:ph type="body" sz="quarter" idx="13"/>
          </p:nvPr>
        </p:nvSpPr>
        <p:spPr>
          <a:xfrm>
            <a:off x="765734" y="2625411"/>
            <a:ext cx="4673600" cy="1624716"/>
          </a:xfrm>
        </p:spPr>
        <p:txBody>
          <a:bodyPr>
            <a:normAutofit fontScale="85000" lnSpcReduction="10000"/>
          </a:bodyPr>
          <a:lstStyle/>
          <a:p>
            <a:pPr marL="223838" lvl="1" indent="-223838">
              <a:buClr>
                <a:srgbClr val="0078A2"/>
              </a:buClr>
            </a:pPr>
            <a:r>
              <a:rPr lang="en-US" altLang="en-US" dirty="0"/>
              <a:t>Economic criteria</a:t>
            </a:r>
          </a:p>
          <a:p>
            <a:pPr marL="223838" lvl="1" indent="-223838">
              <a:buClr>
                <a:srgbClr val="0078A2"/>
              </a:buClr>
            </a:pPr>
            <a:r>
              <a:rPr lang="en-US" altLang="en-US" dirty="0"/>
              <a:t>Control </a:t>
            </a:r>
            <a:r>
              <a:rPr lang="en-US" altLang="en-US" dirty="0" smtClean="0"/>
              <a:t>issues</a:t>
            </a:r>
            <a:r>
              <a:rPr lang="ar-SA" altLang="en-US" dirty="0" smtClean="0"/>
              <a:t> كلما دخلت ديستربيوتر او ريسلر زيادة كلما انخفض عندي مستوى الكونترول</a:t>
            </a:r>
            <a:endParaRPr lang="en-US" altLang="en-US" dirty="0"/>
          </a:p>
          <a:p>
            <a:pPr marL="223838" lvl="1" indent="-223838">
              <a:buClr>
                <a:srgbClr val="0078A2"/>
              </a:buClr>
            </a:pPr>
            <a:r>
              <a:rPr lang="en-US" altLang="en-US" dirty="0"/>
              <a:t>Adaptability </a:t>
            </a:r>
            <a:r>
              <a:rPr lang="en-US" altLang="en-US" dirty="0" smtClean="0"/>
              <a:t>criteria</a:t>
            </a:r>
            <a:r>
              <a:rPr lang="ar-SA" altLang="en-US" dirty="0" smtClean="0"/>
              <a:t> لازم احط مجال تو ادابت مع اي ظروف </a:t>
            </a:r>
            <a:endParaRPr lang="en-US" altLang="en-US" dirty="0"/>
          </a:p>
        </p:txBody>
      </p:sp>
    </p:spTree>
    <p:extLst>
      <p:ext uri="{BB962C8B-B14F-4D97-AF65-F5344CB8AC3E}">
        <p14:creationId xmlns:p14="http://schemas.microsoft.com/office/powerpoint/2010/main" val="357722576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03255" y="380609"/>
            <a:ext cx="10407644" cy="614326"/>
          </a:xfrm>
        </p:spPr>
        <p:txBody>
          <a:bodyPr>
            <a:noAutofit/>
          </a:bodyPr>
          <a:lstStyle/>
          <a:p>
            <a:r>
              <a:rPr lang="en-US" sz="3600" dirty="0">
                <a:solidFill>
                  <a:srgbClr val="007FA3"/>
                </a:solidFill>
              </a:rPr>
              <a:t>Channel Design Decisions</a:t>
            </a:r>
            <a:endParaRPr lang="en-US" sz="3600" b="1" dirty="0">
              <a:solidFill>
                <a:srgbClr val="007FA3"/>
              </a:solidFill>
            </a:endParaRPr>
          </a:p>
        </p:txBody>
      </p:sp>
      <p:sp>
        <p:nvSpPr>
          <p:cNvPr id="3" name="Content Placeholder 2"/>
          <p:cNvSpPr>
            <a:spLocks noGrp="1"/>
          </p:cNvSpPr>
          <p:nvPr>
            <p:ph idx="1"/>
          </p:nvPr>
        </p:nvSpPr>
        <p:spPr>
          <a:xfrm>
            <a:off x="603255" y="1138508"/>
            <a:ext cx="9875520" cy="574292"/>
          </a:xfrm>
        </p:spPr>
        <p:txBody>
          <a:bodyPr>
            <a:noAutofit/>
          </a:bodyPr>
          <a:lstStyle/>
          <a:p>
            <a:pPr marL="0" indent="0">
              <a:buNone/>
            </a:pPr>
            <a:r>
              <a:rPr lang="en-US" sz="3000" b="1" dirty="0">
                <a:latin typeface="+mj-lt"/>
              </a:rPr>
              <a:t>Designing International Distribution Channels</a:t>
            </a:r>
            <a:endParaRPr lang="en-US" sz="3000" dirty="0">
              <a:latin typeface="+mj-lt"/>
            </a:endParaRPr>
          </a:p>
        </p:txBody>
      </p:sp>
      <p:sp>
        <p:nvSpPr>
          <p:cNvPr id="2" name="Content Placeholder 1"/>
          <p:cNvSpPr>
            <a:spLocks noGrp="1"/>
          </p:cNvSpPr>
          <p:nvPr>
            <p:ph type="body" sz="quarter" idx="13"/>
          </p:nvPr>
        </p:nvSpPr>
        <p:spPr>
          <a:xfrm>
            <a:off x="613416" y="1856373"/>
            <a:ext cx="6309898" cy="2363935"/>
          </a:xfrm>
        </p:spPr>
        <p:txBody>
          <a:bodyPr>
            <a:noAutofit/>
          </a:bodyPr>
          <a:lstStyle/>
          <a:p>
            <a:pPr marL="223838" indent="-223838" algn="l">
              <a:buClr>
                <a:srgbClr val="0078A2"/>
              </a:buClr>
              <a:buFont typeface="Arial"/>
              <a:buChar char="•"/>
            </a:pPr>
            <a:r>
              <a:rPr lang="en-US" altLang="en-US" i="0" dirty="0">
                <a:solidFill>
                  <a:srgbClr val="000000"/>
                </a:solidFill>
              </a:rPr>
              <a:t>Channel systems can vary from country to country.</a:t>
            </a:r>
          </a:p>
          <a:p>
            <a:pPr marL="223838" indent="-223838" algn="l">
              <a:buClr>
                <a:srgbClr val="0078A2"/>
              </a:buClr>
              <a:buFont typeface="Arial"/>
              <a:buChar char="•"/>
            </a:pPr>
            <a:r>
              <a:rPr lang="en-US" altLang="en-US" i="0" dirty="0">
                <a:solidFill>
                  <a:srgbClr val="000000"/>
                </a:solidFill>
              </a:rPr>
              <a:t>Marketers must be able to adapt channel strategies to structures within each country.</a:t>
            </a:r>
          </a:p>
        </p:txBody>
      </p:sp>
      <p:pic>
        <p:nvPicPr>
          <p:cNvPr id="9218" name="Picture 2" descr="Photo shows a row of parked bikes with KFC delivery boxes attached. The text on the boxes is in Japanese languag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2957" y="1856374"/>
            <a:ext cx="3737942" cy="3219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92888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91663" y="1382367"/>
            <a:ext cx="9439459" cy="575216"/>
          </a:xfrm>
        </p:spPr>
        <p:txBody>
          <a:bodyPr>
            <a:noAutofit/>
          </a:bodyPr>
          <a:lstStyle/>
          <a:p>
            <a:r>
              <a:rPr lang="en-US" sz="3600" b="1" dirty="0">
                <a:solidFill>
                  <a:srgbClr val="007FA3"/>
                </a:solidFill>
              </a:rPr>
              <a:t>Learning Objective 4</a:t>
            </a:r>
          </a:p>
        </p:txBody>
      </p:sp>
      <p:sp>
        <p:nvSpPr>
          <p:cNvPr id="16385" name="Content Placeholder 3"/>
          <p:cNvSpPr>
            <a:spLocks noGrp="1" noChangeArrowheads="1"/>
          </p:cNvSpPr>
          <p:nvPr>
            <p:ph idx="1"/>
          </p:nvPr>
        </p:nvSpPr>
        <p:spPr>
          <a:xfrm>
            <a:off x="691663" y="2244319"/>
            <a:ext cx="10879014" cy="752099"/>
          </a:xfrm>
        </p:spPr>
        <p:txBody>
          <a:bodyPr>
            <a:noAutofit/>
          </a:bodyPr>
          <a:lstStyle/>
          <a:p>
            <a:pPr marL="0" indent="0">
              <a:buNone/>
            </a:pPr>
            <a:r>
              <a:rPr lang="en-US" sz="2400" dirty="0"/>
              <a:t>Explain how companies select, motivate, and evaluate channel members.</a:t>
            </a:r>
          </a:p>
        </p:txBody>
      </p:sp>
    </p:spTree>
    <p:extLst>
      <p:ext uri="{BB962C8B-B14F-4D97-AF65-F5344CB8AC3E}">
        <p14:creationId xmlns:p14="http://schemas.microsoft.com/office/powerpoint/2010/main" val="22603556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1517655" y="427929"/>
            <a:ext cx="9356671" cy="641215"/>
          </a:xfrm>
        </p:spPr>
        <p:txBody>
          <a:bodyPr>
            <a:noAutofit/>
          </a:bodyPr>
          <a:lstStyle/>
          <a:p>
            <a:pPr algn="ctr"/>
            <a:r>
              <a:rPr lang="en-US" sz="3600" dirty="0">
                <a:solidFill>
                  <a:srgbClr val="007FA3"/>
                </a:solidFill>
              </a:rPr>
              <a:t>Channel Management Decision</a:t>
            </a:r>
            <a:endParaRPr lang="en-US" sz="3600" b="1" dirty="0">
              <a:solidFill>
                <a:srgbClr val="007FA3"/>
              </a:solidFill>
            </a:endParaRPr>
          </a:p>
        </p:txBody>
      </p:sp>
      <p:graphicFrame>
        <p:nvGraphicFramePr>
          <p:cNvPr id="8" name="Diagram 7"/>
          <p:cNvGraphicFramePr/>
          <p:nvPr>
            <p:extLst>
              <p:ext uri="{D42A27DB-BD31-4B8C-83A1-F6EECF244321}">
                <p14:modId xmlns:p14="http://schemas.microsoft.com/office/powerpoint/2010/main" val="1816200007"/>
              </p:ext>
            </p:extLst>
          </p:nvPr>
        </p:nvGraphicFramePr>
        <p:xfrm>
          <a:off x="1985531" y="1530694"/>
          <a:ext cx="8293002" cy="4565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202381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575733" y="844061"/>
            <a:ext cx="10890049" cy="656529"/>
          </a:xfrm>
        </p:spPr>
        <p:txBody>
          <a:bodyPr>
            <a:noAutofit/>
          </a:bodyPr>
          <a:lstStyle/>
          <a:p>
            <a:r>
              <a:rPr lang="en-US" altLang="en-US" sz="3600" dirty="0">
                <a:solidFill>
                  <a:srgbClr val="0078A2"/>
                </a:solidFill>
              </a:rPr>
              <a:t>Public Policy and </a:t>
            </a:r>
            <a:r>
              <a:rPr lang="en-US" altLang="en-US" sz="3400" dirty="0">
                <a:solidFill>
                  <a:srgbClr val="0078A2"/>
                </a:solidFill>
              </a:rPr>
              <a:t>Distribution</a:t>
            </a:r>
            <a:r>
              <a:rPr lang="en-US" altLang="en-US" sz="3600" dirty="0">
                <a:solidFill>
                  <a:srgbClr val="0078A2"/>
                </a:solidFill>
              </a:rPr>
              <a:t> Decisions</a:t>
            </a:r>
            <a:endParaRPr lang="en-US" sz="3600" dirty="0">
              <a:solidFill>
                <a:srgbClr val="0078A2"/>
              </a:solidFill>
            </a:endParaRPr>
          </a:p>
        </p:txBody>
      </p:sp>
      <p:sp>
        <p:nvSpPr>
          <p:cNvPr id="2" name="Content Placeholder 1"/>
          <p:cNvSpPr>
            <a:spLocks noGrp="1"/>
          </p:cNvSpPr>
          <p:nvPr>
            <p:ph type="body" sz="quarter" idx="13"/>
          </p:nvPr>
        </p:nvSpPr>
        <p:spPr>
          <a:xfrm>
            <a:off x="575733" y="1793891"/>
            <a:ext cx="11040534" cy="2983381"/>
          </a:xfrm>
        </p:spPr>
        <p:txBody>
          <a:bodyPr>
            <a:noAutofit/>
          </a:bodyPr>
          <a:lstStyle/>
          <a:p>
            <a:pPr marL="0" indent="0" algn="l"/>
            <a:r>
              <a:rPr lang="en-US" altLang="en-US" sz="2400" b="1" i="0" dirty="0">
                <a:solidFill>
                  <a:srgbClr val="000000"/>
                </a:solidFill>
              </a:rPr>
              <a:t>Exclusive distribution</a:t>
            </a:r>
            <a:r>
              <a:rPr lang="en-US" altLang="en-US" sz="2400" i="0" dirty="0">
                <a:solidFill>
                  <a:srgbClr val="000000"/>
                </a:solidFill>
              </a:rPr>
              <a:t> is when the </a:t>
            </a:r>
            <a:r>
              <a:rPr lang="en-US" sz="2400" i="0" dirty="0">
                <a:solidFill>
                  <a:srgbClr val="000000"/>
                </a:solidFill>
              </a:rPr>
              <a:t>producer gives only a limited number of dealers the exclusive right to distribute its products in their territories.</a:t>
            </a:r>
          </a:p>
          <a:p>
            <a:pPr marL="0" indent="0" algn="l"/>
            <a:r>
              <a:rPr lang="en-US" altLang="en-US" sz="2400" b="1" i="0" dirty="0">
                <a:solidFill>
                  <a:srgbClr val="000000"/>
                </a:solidFill>
              </a:rPr>
              <a:t>Exclusive dealing</a:t>
            </a:r>
            <a:r>
              <a:rPr lang="en-US" altLang="en-US" sz="2400" i="0" dirty="0">
                <a:solidFill>
                  <a:srgbClr val="000000"/>
                </a:solidFill>
              </a:rPr>
              <a:t> is when the seller requires that the exclusive distribution sellers not handle competitor’s products.</a:t>
            </a:r>
          </a:p>
          <a:p>
            <a:pPr marL="400050" indent="-400050" algn="l"/>
            <a:r>
              <a:rPr lang="en-US" altLang="en-US" sz="2400" b="1" i="0" dirty="0">
                <a:solidFill>
                  <a:srgbClr val="000000"/>
                </a:solidFill>
              </a:rPr>
              <a:t>Exclusive territorial agreements</a:t>
            </a:r>
            <a:r>
              <a:rPr lang="en-US" altLang="en-US" sz="2400" i="0" dirty="0">
                <a:solidFill>
                  <a:srgbClr val="000000"/>
                </a:solidFill>
              </a:rPr>
              <a:t> are where producer or seller limit territory.</a:t>
            </a:r>
          </a:p>
          <a:p>
            <a:pPr marL="0" indent="0" algn="l"/>
            <a:r>
              <a:rPr lang="en-US" altLang="en-US" sz="2400" b="1" i="0" dirty="0">
                <a:solidFill>
                  <a:srgbClr val="000000"/>
                </a:solidFill>
              </a:rPr>
              <a:t>Tying agreements </a:t>
            </a:r>
            <a:r>
              <a:rPr lang="en-US" altLang="en-US" sz="2400" i="0" dirty="0">
                <a:solidFill>
                  <a:srgbClr val="000000"/>
                </a:solidFill>
              </a:rPr>
              <a:t>are agreements where the dealer must take most or all of the line.</a:t>
            </a:r>
          </a:p>
          <a:p>
            <a:pPr marL="457200" lvl="1" indent="0">
              <a:buNone/>
            </a:pPr>
            <a:endParaRPr lang="en-US" sz="2800" i="0" dirty="0">
              <a:solidFill>
                <a:srgbClr val="000000"/>
              </a:solidFill>
            </a:endParaRPr>
          </a:p>
        </p:txBody>
      </p:sp>
    </p:spTree>
    <p:extLst>
      <p:ext uri="{BB962C8B-B14F-4D97-AF65-F5344CB8AC3E}">
        <p14:creationId xmlns:p14="http://schemas.microsoft.com/office/powerpoint/2010/main" val="19623957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91663" y="1292902"/>
            <a:ext cx="10615088" cy="678184"/>
          </a:xfrm>
        </p:spPr>
        <p:txBody>
          <a:bodyPr>
            <a:noAutofit/>
          </a:bodyPr>
          <a:lstStyle/>
          <a:p>
            <a:r>
              <a:rPr lang="en-US" sz="3600" b="1" dirty="0">
                <a:solidFill>
                  <a:srgbClr val="007FA3"/>
                </a:solidFill>
              </a:rPr>
              <a:t>Learning Objective 1</a:t>
            </a:r>
          </a:p>
        </p:txBody>
      </p:sp>
      <p:sp>
        <p:nvSpPr>
          <p:cNvPr id="16385" name="Content Placeholder 3"/>
          <p:cNvSpPr>
            <a:spLocks noGrp="1" noChangeArrowheads="1"/>
          </p:cNvSpPr>
          <p:nvPr>
            <p:ph idx="1"/>
          </p:nvPr>
        </p:nvSpPr>
        <p:spPr>
          <a:xfrm>
            <a:off x="691663" y="2356861"/>
            <a:ext cx="10879014" cy="1161040"/>
          </a:xfrm>
        </p:spPr>
        <p:txBody>
          <a:bodyPr>
            <a:noAutofit/>
          </a:bodyPr>
          <a:lstStyle/>
          <a:p>
            <a:pPr marL="0" indent="0">
              <a:lnSpc>
                <a:spcPct val="100000"/>
              </a:lnSpc>
              <a:buNone/>
            </a:pPr>
            <a:r>
              <a:rPr lang="en-US" dirty="0"/>
              <a:t>Explain why companies use marketing channels and discuss the functions these channels perform.</a:t>
            </a: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1648252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91411" y="1141749"/>
            <a:ext cx="10486189" cy="737223"/>
          </a:xfrm>
        </p:spPr>
        <p:txBody>
          <a:bodyPr>
            <a:noAutofit/>
          </a:bodyPr>
          <a:lstStyle/>
          <a:p>
            <a:r>
              <a:rPr lang="en-US" sz="3600" dirty="0">
                <a:solidFill>
                  <a:srgbClr val="007FA3"/>
                </a:solidFill>
              </a:rPr>
              <a:t>Supply Chains and Value Delivery Networks</a:t>
            </a:r>
            <a:endParaRPr lang="en-US" sz="3600" b="1" dirty="0">
              <a:solidFill>
                <a:srgbClr val="007FA3"/>
              </a:solidFill>
            </a:endParaRPr>
          </a:p>
        </p:txBody>
      </p:sp>
      <p:sp>
        <p:nvSpPr>
          <p:cNvPr id="2" name="Content Placeholder 1"/>
          <p:cNvSpPr>
            <a:spLocks noGrp="1"/>
          </p:cNvSpPr>
          <p:nvPr>
            <p:ph type="body" sz="quarter" idx="13"/>
          </p:nvPr>
        </p:nvSpPr>
        <p:spPr>
          <a:xfrm>
            <a:off x="791410" y="2109795"/>
            <a:ext cx="10486189" cy="3091792"/>
          </a:xfrm>
        </p:spPr>
        <p:txBody>
          <a:bodyPr>
            <a:noAutofit/>
          </a:bodyPr>
          <a:lstStyle/>
          <a:p>
            <a:pPr marL="0" indent="0" algn="l">
              <a:lnSpc>
                <a:spcPct val="100000"/>
              </a:lnSpc>
            </a:pPr>
            <a:r>
              <a:rPr lang="en-US" altLang="en-US" sz="2800" b="1" i="0" dirty="0">
                <a:solidFill>
                  <a:schemeClr val="tx1"/>
                </a:solidFill>
              </a:rPr>
              <a:t>Upstream partners </a:t>
            </a:r>
            <a:r>
              <a:rPr lang="en-US" altLang="en-US" sz="2800" i="0" dirty="0">
                <a:solidFill>
                  <a:schemeClr val="tx1"/>
                </a:solidFill>
              </a:rPr>
              <a:t>are firms that supply raw materials,</a:t>
            </a:r>
            <a:br>
              <a:rPr lang="en-US" altLang="en-US" sz="2800" i="0" dirty="0">
                <a:solidFill>
                  <a:schemeClr val="tx1"/>
                </a:solidFill>
              </a:rPr>
            </a:br>
            <a:r>
              <a:rPr lang="en-US" altLang="en-US" sz="2800" i="0" dirty="0">
                <a:solidFill>
                  <a:schemeClr val="tx1"/>
                </a:solidFill>
              </a:rPr>
              <a:t>components, parts, information, finances, and expertise needed to create a product or service.</a:t>
            </a:r>
          </a:p>
          <a:p>
            <a:pPr marL="0" indent="0" algn="l">
              <a:lnSpc>
                <a:spcPct val="100000"/>
              </a:lnSpc>
            </a:pPr>
            <a:r>
              <a:rPr lang="en-US" altLang="en-US" sz="2800" b="1" i="0" dirty="0">
                <a:solidFill>
                  <a:schemeClr val="tx1"/>
                </a:solidFill>
              </a:rPr>
              <a:t>Downstream partners </a:t>
            </a:r>
            <a:r>
              <a:rPr lang="en-US" altLang="en-US" sz="2800" i="0" dirty="0">
                <a:solidFill>
                  <a:schemeClr val="tx1"/>
                </a:solidFill>
              </a:rPr>
              <a:t>include the marketing channels or distribution channels that look toward the customer, including retailers and wholesalers</a:t>
            </a:r>
            <a:r>
              <a:rPr lang="en-US" altLang="en-US" sz="2800" i="0" dirty="0" smtClean="0">
                <a:solidFill>
                  <a:schemeClr val="tx1"/>
                </a:solidFill>
              </a:rPr>
              <a:t>.</a:t>
            </a:r>
          </a:p>
          <a:p>
            <a:pPr marL="0" indent="0" algn="l">
              <a:lnSpc>
                <a:spcPct val="100000"/>
              </a:lnSpc>
            </a:pPr>
            <a:r>
              <a:rPr lang="ar-SA" altLang="en-US" sz="2800" i="0" dirty="0" smtClean="0">
                <a:solidFill>
                  <a:schemeClr val="tx1"/>
                </a:solidFill>
              </a:rPr>
              <a:t>المراعي تركز مين بيبع لها المنتج مهم لأن هو الوجه والممثل للمنتج</a:t>
            </a:r>
            <a:endParaRPr lang="en-US" altLang="en-US" sz="2800" i="0" dirty="0">
              <a:solidFill>
                <a:srgbClr val="FF0000"/>
              </a:solidFill>
            </a:endParaRPr>
          </a:p>
        </p:txBody>
      </p:sp>
    </p:spTree>
    <p:extLst>
      <p:ext uri="{BB962C8B-B14F-4D97-AF65-F5344CB8AC3E}">
        <p14:creationId xmlns:p14="http://schemas.microsoft.com/office/powerpoint/2010/main" val="17664821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41177" y="938339"/>
            <a:ext cx="9711489" cy="788023"/>
          </a:xfrm>
        </p:spPr>
        <p:txBody>
          <a:bodyPr>
            <a:noAutofit/>
          </a:bodyPr>
          <a:lstStyle/>
          <a:p>
            <a:r>
              <a:rPr lang="en-US" sz="3600" dirty="0">
                <a:solidFill>
                  <a:srgbClr val="007FA3"/>
                </a:solidFill>
              </a:rPr>
              <a:t>Supply Chains and Value Delivery Networks</a:t>
            </a:r>
            <a:endParaRPr lang="en-US" sz="3600" b="1" dirty="0">
              <a:solidFill>
                <a:srgbClr val="007FA3"/>
              </a:solidFill>
            </a:endParaRPr>
          </a:p>
        </p:txBody>
      </p:sp>
      <p:sp>
        <p:nvSpPr>
          <p:cNvPr id="2" name="Content Placeholder 1"/>
          <p:cNvSpPr>
            <a:spLocks noGrp="1"/>
          </p:cNvSpPr>
          <p:nvPr>
            <p:ph type="body" sz="quarter" idx="13"/>
          </p:nvPr>
        </p:nvSpPr>
        <p:spPr>
          <a:xfrm>
            <a:off x="656167" y="1938657"/>
            <a:ext cx="10976200" cy="2929467"/>
          </a:xfrm>
        </p:spPr>
        <p:txBody>
          <a:bodyPr>
            <a:noAutofit/>
          </a:bodyPr>
          <a:lstStyle/>
          <a:p>
            <a:pPr marL="0" indent="0" algn="l">
              <a:lnSpc>
                <a:spcPct val="100000"/>
              </a:lnSpc>
              <a:defRPr/>
            </a:pPr>
            <a:r>
              <a:rPr lang="en-US" sz="2400" b="1" i="0" dirty="0">
                <a:solidFill>
                  <a:srgbClr val="000000"/>
                </a:solidFill>
              </a:rPr>
              <a:t>Supply chain</a:t>
            </a:r>
            <a:r>
              <a:rPr lang="en-US" sz="2400" i="0" dirty="0">
                <a:solidFill>
                  <a:srgbClr val="000000"/>
                </a:solidFill>
              </a:rPr>
              <a:t> “make and sell” view includes the firm’s raw materials, productive inputs, and factory capacity.</a:t>
            </a:r>
          </a:p>
          <a:p>
            <a:pPr marL="0" indent="0" algn="l">
              <a:lnSpc>
                <a:spcPct val="100000"/>
              </a:lnSpc>
              <a:defRPr/>
            </a:pPr>
            <a:r>
              <a:rPr lang="en-US" sz="2400" b="1" i="0" dirty="0">
                <a:solidFill>
                  <a:srgbClr val="000000"/>
                </a:solidFill>
              </a:rPr>
              <a:t>Demand chain</a:t>
            </a:r>
            <a:r>
              <a:rPr lang="en-US" sz="2400" i="0" dirty="0">
                <a:solidFill>
                  <a:srgbClr val="000000"/>
                </a:solidFill>
              </a:rPr>
              <a:t> “sense and respond” view suggests that planning starts with the needs of the target customer.</a:t>
            </a:r>
          </a:p>
        </p:txBody>
      </p:sp>
    </p:spTree>
    <p:extLst>
      <p:ext uri="{BB962C8B-B14F-4D97-AF65-F5344CB8AC3E}">
        <p14:creationId xmlns:p14="http://schemas.microsoft.com/office/powerpoint/2010/main" val="29953107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noChangeArrowheads="1"/>
          </p:cNvSpPr>
          <p:nvPr>
            <p:ph type="title"/>
          </p:nvPr>
        </p:nvSpPr>
        <p:spPr>
          <a:xfrm>
            <a:off x="670510" y="539645"/>
            <a:ext cx="9759791" cy="824459"/>
          </a:xfrm>
        </p:spPr>
        <p:txBody>
          <a:bodyPr>
            <a:noAutofit/>
          </a:bodyPr>
          <a:lstStyle/>
          <a:p>
            <a:r>
              <a:rPr lang="en-US" sz="3400" b="1" dirty="0">
                <a:solidFill>
                  <a:srgbClr val="007FA3"/>
                </a:solidFill>
              </a:rPr>
              <a:t>Supply Chains and Value Delivery Networks</a:t>
            </a:r>
          </a:p>
        </p:txBody>
      </p:sp>
      <p:sp>
        <p:nvSpPr>
          <p:cNvPr id="23554" name="Content Placeholder 4"/>
          <p:cNvSpPr>
            <a:spLocks noGrp="1"/>
          </p:cNvSpPr>
          <p:nvPr>
            <p:ph idx="1"/>
          </p:nvPr>
        </p:nvSpPr>
        <p:spPr>
          <a:xfrm>
            <a:off x="670510" y="1486523"/>
            <a:ext cx="5115693" cy="3250117"/>
          </a:xfrm>
        </p:spPr>
        <p:txBody>
          <a:bodyPr>
            <a:normAutofit/>
          </a:bodyPr>
          <a:lstStyle/>
          <a:p>
            <a:pPr marL="0" indent="0">
              <a:buNone/>
            </a:pPr>
            <a:r>
              <a:rPr lang="en-US" altLang="en-US" sz="2000" b="1" dirty="0"/>
              <a:t>Value delivery network</a:t>
            </a:r>
            <a:r>
              <a:rPr lang="en-US" altLang="en-US" sz="2000" dirty="0"/>
              <a:t> is </a:t>
            </a:r>
            <a:r>
              <a:rPr lang="en-US" sz="2000" dirty="0"/>
              <a:t>composed of the company, suppliers, distributors, and, ultimately, customers who partner with each other to improve the performance of the entire system.</a:t>
            </a:r>
            <a:endParaRPr lang="en-US" altLang="en-US" sz="2000" dirty="0"/>
          </a:p>
          <a:p>
            <a:pPr>
              <a:lnSpc>
                <a:spcPct val="90000"/>
              </a:lnSpc>
            </a:pPr>
            <a:r>
              <a:rPr lang="ar-SA" sz="2250" dirty="0" smtClean="0"/>
              <a:t>مثل الدانوب او العثيم </a:t>
            </a:r>
            <a:endParaRPr lang="en-US" sz="2250" dirty="0"/>
          </a:p>
        </p:txBody>
      </p:sp>
      <p:pic>
        <p:nvPicPr>
          <p:cNvPr id="1026" name="Picture 2" descr="Photo shows a teenage girl with her cheek painted with the Pepsi logo, holding a Pepsi can.&#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6521" y="1486523"/>
            <a:ext cx="4735479" cy="4329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73144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noChangeArrowheads="1"/>
          </p:cNvSpPr>
          <p:nvPr>
            <p:ph type="title"/>
          </p:nvPr>
        </p:nvSpPr>
        <p:spPr>
          <a:xfrm>
            <a:off x="774701" y="1155700"/>
            <a:ext cx="9851189" cy="572122"/>
          </a:xfrm>
        </p:spPr>
        <p:txBody>
          <a:bodyPr>
            <a:noAutofit/>
          </a:bodyPr>
          <a:lstStyle/>
          <a:p>
            <a:r>
              <a:rPr lang="en-US" sz="3000" b="1" dirty="0">
                <a:solidFill>
                  <a:srgbClr val="0078A2"/>
                </a:solidFill>
              </a:rPr>
              <a:t>The Nature and Importance of Marketing Channels</a:t>
            </a:r>
          </a:p>
        </p:txBody>
      </p:sp>
      <p:sp>
        <p:nvSpPr>
          <p:cNvPr id="23554" name="Content Placeholder 4"/>
          <p:cNvSpPr>
            <a:spLocks noGrp="1"/>
          </p:cNvSpPr>
          <p:nvPr>
            <p:ph idx="1"/>
          </p:nvPr>
        </p:nvSpPr>
        <p:spPr>
          <a:xfrm>
            <a:off x="774701" y="2009771"/>
            <a:ext cx="9956799" cy="1851029"/>
          </a:xfrm>
        </p:spPr>
        <p:txBody>
          <a:bodyPr>
            <a:normAutofit/>
          </a:bodyPr>
          <a:lstStyle/>
          <a:p>
            <a:pPr marL="0" indent="0">
              <a:buNone/>
            </a:pPr>
            <a:r>
              <a:rPr lang="en-US" sz="2400" b="1" dirty="0"/>
              <a:t>Marketing channel (distribution channel) </a:t>
            </a:r>
            <a:r>
              <a:rPr lang="en-US" sz="2400" dirty="0"/>
              <a:t>is a set of interdependent organizations that help make a product or service available for use or consumption by the consumer or business user.</a:t>
            </a:r>
          </a:p>
          <a:p>
            <a:pPr marL="0" indent="0">
              <a:lnSpc>
                <a:spcPct val="90000"/>
              </a:lnSpc>
              <a:buNone/>
            </a:pPr>
            <a:endParaRPr lang="en-US" sz="2250" dirty="0"/>
          </a:p>
        </p:txBody>
      </p:sp>
    </p:spTree>
    <p:extLst>
      <p:ext uri="{BB962C8B-B14F-4D97-AF65-F5344CB8AC3E}">
        <p14:creationId xmlns:p14="http://schemas.microsoft.com/office/powerpoint/2010/main" val="29324157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46357" y="1004336"/>
            <a:ext cx="11184689" cy="559423"/>
          </a:xfrm>
        </p:spPr>
        <p:txBody>
          <a:bodyPr>
            <a:noAutofit/>
          </a:bodyPr>
          <a:lstStyle/>
          <a:p>
            <a:r>
              <a:rPr lang="en-US" sz="3600" b="1" dirty="0">
                <a:solidFill>
                  <a:srgbClr val="007FA3"/>
                </a:solidFill>
                <a:latin typeface="+mn-lt"/>
              </a:rPr>
              <a:t>The Nature and Importance of Marketing Channels</a:t>
            </a:r>
          </a:p>
        </p:txBody>
      </p:sp>
      <p:sp>
        <p:nvSpPr>
          <p:cNvPr id="3" name="Content Placeholder 2"/>
          <p:cNvSpPr>
            <a:spLocks noGrp="1"/>
          </p:cNvSpPr>
          <p:nvPr>
            <p:ph idx="1"/>
          </p:nvPr>
        </p:nvSpPr>
        <p:spPr>
          <a:xfrm>
            <a:off x="746357" y="1927894"/>
            <a:ext cx="7535333" cy="608568"/>
          </a:xfrm>
        </p:spPr>
        <p:txBody>
          <a:bodyPr>
            <a:normAutofit/>
          </a:bodyPr>
          <a:lstStyle/>
          <a:p>
            <a:pPr marL="0" indent="0">
              <a:buNone/>
            </a:pPr>
            <a:r>
              <a:rPr lang="en-US" b="1" dirty="0">
                <a:latin typeface="+mj-lt"/>
              </a:rPr>
              <a:t>How Channel Members Add Value</a:t>
            </a:r>
            <a:endParaRPr lang="en-US" dirty="0">
              <a:latin typeface="+mj-lt"/>
            </a:endParaRPr>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746357" y="2600379"/>
            <a:ext cx="11184689" cy="2023672"/>
          </a:xfrm>
        </p:spPr>
        <p:txBody>
          <a:bodyPr>
            <a:normAutofit/>
          </a:bodyPr>
          <a:lstStyle/>
          <a:p>
            <a:pPr marL="225425" indent="-225425" algn="l">
              <a:buClr>
                <a:srgbClr val="0078A2"/>
              </a:buClr>
              <a:buFont typeface="Arial"/>
              <a:buChar char="•"/>
            </a:pPr>
            <a:r>
              <a:rPr lang="en-US" altLang="en-US" sz="2400" i="0" dirty="0">
                <a:solidFill>
                  <a:srgbClr val="000000"/>
                </a:solidFill>
              </a:rPr>
              <a:t>Transform the assortment of products into assortments wanted by consumers.</a:t>
            </a:r>
          </a:p>
          <a:p>
            <a:pPr marL="225425" indent="-225425" algn="l">
              <a:buClr>
                <a:srgbClr val="0078A2"/>
              </a:buClr>
              <a:buFont typeface="Arial"/>
              <a:buChar char="•"/>
            </a:pPr>
            <a:r>
              <a:rPr lang="en-US" altLang="en-US" sz="2400" i="0" dirty="0">
                <a:solidFill>
                  <a:srgbClr val="000000"/>
                </a:solidFill>
              </a:rPr>
              <a:t>Bridge the major time, place, and possession gaps that separate goods and services from users.</a:t>
            </a:r>
          </a:p>
        </p:txBody>
      </p:sp>
    </p:spTree>
    <p:extLst>
      <p:ext uri="{BB962C8B-B14F-4D97-AF65-F5344CB8AC3E}">
        <p14:creationId xmlns:p14="http://schemas.microsoft.com/office/powerpoint/2010/main" val="8262943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583325" y="343523"/>
            <a:ext cx="11280427" cy="817062"/>
          </a:xfrm>
        </p:spPr>
        <p:txBody>
          <a:bodyPr>
            <a:noAutofit/>
          </a:bodyPr>
          <a:lstStyle/>
          <a:p>
            <a:r>
              <a:rPr lang="en-US" sz="3600" dirty="0">
                <a:solidFill>
                  <a:srgbClr val="007FA3"/>
                </a:solidFill>
              </a:rPr>
              <a:t>The Nature and Importance of Marketing Channels</a:t>
            </a:r>
            <a:endParaRPr lang="en-US" sz="3600" b="1" dirty="0">
              <a:solidFill>
                <a:srgbClr val="007FA3"/>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325" y="1486523"/>
            <a:ext cx="2197975" cy="953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Chart illustrates the number of contacts between manufacturers and customers with and without a distributor.&#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325" y="2096340"/>
            <a:ext cx="10925503" cy="3957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42897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8834</TotalTime>
  <Words>4230</Words>
  <Application>Microsoft Office PowerPoint</Application>
  <PresentationFormat>Widescreen</PresentationFormat>
  <Paragraphs>285</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Verdana</vt:lpstr>
      <vt:lpstr>ヒラギノ角ゴ Pro W3</vt:lpstr>
      <vt:lpstr>Office Theme</vt:lpstr>
      <vt:lpstr>Principles of Marketing Seventeenth Edition</vt:lpstr>
      <vt:lpstr>Learning Objectives</vt:lpstr>
      <vt:lpstr>Learning Objective 1</vt:lpstr>
      <vt:lpstr>Supply Chains and Value Delivery Networks</vt:lpstr>
      <vt:lpstr>Supply Chains and Value Delivery Networks</vt:lpstr>
      <vt:lpstr>Supply Chains and Value Delivery Networks</vt:lpstr>
      <vt:lpstr>The Nature and Importance of Marketing Channels</vt:lpstr>
      <vt:lpstr>The Nature and Importance of Marketing Channels</vt:lpstr>
      <vt:lpstr>The Nature and Importance of Marketing Channels</vt:lpstr>
      <vt:lpstr>The Nature and Importance of Marketing Channels</vt:lpstr>
      <vt:lpstr>The Nature and Importance of Marketing Channels</vt:lpstr>
      <vt:lpstr>The Nature and Importance of Marketing Channels</vt:lpstr>
      <vt:lpstr>The Nature and Importance of Marketing Channels</vt:lpstr>
      <vt:lpstr>Learning Objective 3</vt:lpstr>
      <vt:lpstr>Channel Design Decisions</vt:lpstr>
      <vt:lpstr>Channel Design Decisions</vt:lpstr>
      <vt:lpstr>Channel Design Decisions</vt:lpstr>
      <vt:lpstr>Channel Design Decisions</vt:lpstr>
      <vt:lpstr>Channel Design Decision</vt:lpstr>
      <vt:lpstr>*Channel Design Decision</vt:lpstr>
      <vt:lpstr>Channel Design Decision</vt:lpstr>
      <vt:lpstr>Channel Design Decisions</vt:lpstr>
      <vt:lpstr>Channel Design Decisions</vt:lpstr>
      <vt:lpstr>Learning Objective 4</vt:lpstr>
      <vt:lpstr>Channel Management Decision</vt:lpstr>
      <vt:lpstr>Public Policy and Distribution Decisions</vt:lpstr>
    </vt:vector>
  </TitlesOfParts>
  <Manager>Karin Williams</Manager>
  <Company>Integra Software Services Pvt.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Seventeenth Edition</dc:title>
  <dc:subject>Business</dc:subject>
  <dc:creator>Kotler</dc:creator>
  <cp:keywords>Marketing</cp:keywords>
  <dc:description/>
  <cp:lastModifiedBy>Reema A</cp:lastModifiedBy>
  <cp:revision>1276</cp:revision>
  <dcterms:created xsi:type="dcterms:W3CDTF">2014-08-17T17:56:33Z</dcterms:created>
  <dcterms:modified xsi:type="dcterms:W3CDTF">2020-03-19T17:00:37Z</dcterms:modified>
  <cp:category/>
</cp:coreProperties>
</file>