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755" r:id="rId2"/>
    <p:sldId id="258" r:id="rId3"/>
    <p:sldId id="356" r:id="rId4"/>
    <p:sldId id="683" r:id="rId5"/>
    <p:sldId id="727" r:id="rId6"/>
    <p:sldId id="728" r:id="rId7"/>
    <p:sldId id="729" r:id="rId8"/>
    <p:sldId id="730" r:id="rId9"/>
    <p:sldId id="731" r:id="rId10"/>
    <p:sldId id="333" r:id="rId11"/>
    <p:sldId id="654" r:id="rId12"/>
    <p:sldId id="737" r:id="rId13"/>
    <p:sldId id="655" r:id="rId14"/>
    <p:sldId id="693" r:id="rId15"/>
    <p:sldId id="623" r:id="rId16"/>
    <p:sldId id="732" r:id="rId17"/>
    <p:sldId id="733" r:id="rId18"/>
    <p:sldId id="734" r:id="rId19"/>
    <p:sldId id="735" r:id="rId20"/>
    <p:sldId id="736" r:id="rId21"/>
    <p:sldId id="669" r:id="rId22"/>
    <p:sldId id="753" r:id="rId23"/>
    <p:sldId id="738" r:id="rId24"/>
    <p:sldId id="739" r:id="rId25"/>
    <p:sldId id="740" r:id="rId26"/>
    <p:sldId id="742" r:id="rId27"/>
    <p:sldId id="743" r:id="rId28"/>
    <p:sldId id="635" r:id="rId29"/>
    <p:sldId id="744" r:id="rId30"/>
    <p:sldId id="74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mily Yelverton" initials="ey" lastIdx="3" clrIdx="0"/>
  <p:cmAuthor id="1" name="Douglas Martin" initials="DM" lastIdx="2"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085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9" autoAdjust="0"/>
    <p:restoredTop sz="94434" autoAdjust="0"/>
  </p:normalViewPr>
  <p:slideViewPr>
    <p:cSldViewPr snapToGrid="0">
      <p:cViewPr varScale="1">
        <p:scale>
          <a:sx n="84" d="100"/>
          <a:sy n="84" d="100"/>
        </p:scale>
        <p:origin x="75" y="87"/>
      </p:cViewPr>
      <p:guideLst>
        <p:guide orient="horz" pos="2160"/>
        <p:guide pos="386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4682"/>
    </p:cViewPr>
  </p:sorterViewPr>
  <p:notesViewPr>
    <p:cSldViewPr snapToGrid="0" showGuides="1">
      <p:cViewPr>
        <p:scale>
          <a:sx n="160" d="100"/>
          <a:sy n="160" d="100"/>
        </p:scale>
        <p:origin x="-330" y="241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A8BFED-B0A5-4C14-96BE-3267A4BFD131}" type="doc">
      <dgm:prSet loTypeId="urn:microsoft.com/office/officeart/2005/8/layout/vProcess5" loCatId="process" qsTypeId="urn:microsoft.com/office/officeart/2005/8/quickstyle/simple1#19" qsCatId="simple" csTypeId="urn:microsoft.com/office/officeart/2005/8/colors/colorful2" csCatId="colorful" phldr="1"/>
      <dgm:spPr/>
      <dgm:t>
        <a:bodyPr/>
        <a:lstStyle/>
        <a:p>
          <a:endParaRPr lang="en-US"/>
        </a:p>
      </dgm:t>
    </dgm:pt>
    <dgm:pt modelId="{91EE9E80-E71F-43AD-8849-0900DEFCDD37}">
      <dgm:prSet custT="1"/>
      <dgm:spPr/>
      <dgm:t>
        <a:bodyPr/>
        <a:lstStyle/>
        <a:p>
          <a:pPr rtl="0"/>
          <a:r>
            <a:rPr lang="en-US" sz="2000" b="1" dirty="0">
              <a:solidFill>
                <a:schemeClr val="tx1"/>
              </a:solidFill>
            </a:rPr>
            <a:t>Identify the target audience</a:t>
          </a:r>
        </a:p>
      </dgm:t>
    </dgm:pt>
    <dgm:pt modelId="{9230943E-BB24-476F-A944-AA35F468914E}" type="parTrans" cxnId="{16BC5689-05BD-4509-AC13-B1DFEA88FE1A}">
      <dgm:prSet/>
      <dgm:spPr/>
      <dgm:t>
        <a:bodyPr/>
        <a:lstStyle/>
        <a:p>
          <a:endParaRPr lang="en-US"/>
        </a:p>
      </dgm:t>
    </dgm:pt>
    <dgm:pt modelId="{04E73D0E-80B5-40E4-AA9E-2E31C4DA7880}" type="sibTrans" cxnId="{16BC5689-05BD-4509-AC13-B1DFEA88FE1A}">
      <dgm:prSet/>
      <dgm:spPr/>
      <dgm:t>
        <a:bodyPr/>
        <a:lstStyle/>
        <a:p>
          <a:endParaRPr lang="en-US" dirty="0"/>
        </a:p>
      </dgm:t>
    </dgm:pt>
    <dgm:pt modelId="{AFADFED9-ED08-4010-838C-6C4BA454B62E}">
      <dgm:prSet custT="1"/>
      <dgm:spPr/>
      <dgm:t>
        <a:bodyPr/>
        <a:lstStyle/>
        <a:p>
          <a:pPr rtl="0"/>
          <a:r>
            <a:rPr lang="en-US" sz="2000" b="1" dirty="0">
              <a:solidFill>
                <a:schemeClr val="tx1"/>
              </a:solidFill>
            </a:rPr>
            <a:t>Determine the communication objectives</a:t>
          </a:r>
        </a:p>
      </dgm:t>
    </dgm:pt>
    <dgm:pt modelId="{E55847B6-8C30-4ECE-8314-A3531EDDCDB0}" type="parTrans" cxnId="{5437E4B8-EEC5-48FC-BF51-8342D173DE27}">
      <dgm:prSet/>
      <dgm:spPr/>
      <dgm:t>
        <a:bodyPr/>
        <a:lstStyle/>
        <a:p>
          <a:endParaRPr lang="en-US"/>
        </a:p>
      </dgm:t>
    </dgm:pt>
    <dgm:pt modelId="{E80F27B3-2595-4551-B007-CA74F1FFB454}" type="sibTrans" cxnId="{5437E4B8-EEC5-48FC-BF51-8342D173DE27}">
      <dgm:prSet/>
      <dgm:spPr/>
      <dgm:t>
        <a:bodyPr/>
        <a:lstStyle/>
        <a:p>
          <a:endParaRPr lang="en-US" dirty="0"/>
        </a:p>
      </dgm:t>
    </dgm:pt>
    <dgm:pt modelId="{3F46AED9-FEC5-40F0-8C96-7359F1C63A4C}">
      <dgm:prSet custT="1"/>
      <dgm:spPr/>
      <dgm:t>
        <a:bodyPr/>
        <a:lstStyle/>
        <a:p>
          <a:pPr rtl="0"/>
          <a:r>
            <a:rPr lang="en-US" sz="2000" b="1" dirty="0">
              <a:solidFill>
                <a:schemeClr val="tx1"/>
              </a:solidFill>
            </a:rPr>
            <a:t>Design the message</a:t>
          </a:r>
        </a:p>
      </dgm:t>
    </dgm:pt>
    <dgm:pt modelId="{2869C292-C7AE-45FA-9EDF-96BD3DFAE985}" type="parTrans" cxnId="{B84D0935-218D-4BFA-834C-FCF41218F5A6}">
      <dgm:prSet/>
      <dgm:spPr/>
      <dgm:t>
        <a:bodyPr/>
        <a:lstStyle/>
        <a:p>
          <a:endParaRPr lang="en-US"/>
        </a:p>
      </dgm:t>
    </dgm:pt>
    <dgm:pt modelId="{3584218C-E643-4FBF-8571-A05B0D15F0A2}" type="sibTrans" cxnId="{B84D0935-218D-4BFA-834C-FCF41218F5A6}">
      <dgm:prSet/>
      <dgm:spPr/>
      <dgm:t>
        <a:bodyPr/>
        <a:lstStyle/>
        <a:p>
          <a:endParaRPr lang="en-US" dirty="0"/>
        </a:p>
      </dgm:t>
    </dgm:pt>
    <dgm:pt modelId="{6CF63C12-68EE-4762-BC3F-F335997D8874}">
      <dgm:prSet custT="1"/>
      <dgm:spPr/>
      <dgm:t>
        <a:bodyPr/>
        <a:lstStyle/>
        <a:p>
          <a:pPr rtl="0"/>
          <a:r>
            <a:rPr lang="en-US" sz="2000" b="1" dirty="0">
              <a:solidFill>
                <a:schemeClr val="tx1"/>
              </a:solidFill>
            </a:rPr>
            <a:t>Choose the media to send the message</a:t>
          </a:r>
        </a:p>
      </dgm:t>
    </dgm:pt>
    <dgm:pt modelId="{0094F600-212A-446E-B2E1-B9BD57761574}" type="parTrans" cxnId="{A38ABADA-EDEA-4544-A0B4-380F729D8E7B}">
      <dgm:prSet/>
      <dgm:spPr/>
      <dgm:t>
        <a:bodyPr/>
        <a:lstStyle/>
        <a:p>
          <a:endParaRPr lang="en-US"/>
        </a:p>
      </dgm:t>
    </dgm:pt>
    <dgm:pt modelId="{9AE45F00-291E-4A1A-94FC-DAAC5BE38D06}" type="sibTrans" cxnId="{A38ABADA-EDEA-4544-A0B4-380F729D8E7B}">
      <dgm:prSet/>
      <dgm:spPr/>
      <dgm:t>
        <a:bodyPr/>
        <a:lstStyle/>
        <a:p>
          <a:endParaRPr lang="en-US" dirty="0"/>
        </a:p>
      </dgm:t>
    </dgm:pt>
    <dgm:pt modelId="{FA76BBAE-7543-4FB8-9F19-79F87C74705B}">
      <dgm:prSet custT="1"/>
      <dgm:spPr/>
      <dgm:t>
        <a:bodyPr/>
        <a:lstStyle/>
        <a:p>
          <a:pPr rtl="0"/>
          <a:r>
            <a:rPr lang="en-US" sz="2000" b="1" dirty="0">
              <a:solidFill>
                <a:schemeClr val="tx1"/>
              </a:solidFill>
            </a:rPr>
            <a:t>Select message source and  collect feedback</a:t>
          </a:r>
        </a:p>
      </dgm:t>
    </dgm:pt>
    <dgm:pt modelId="{B8CA2AC9-DF05-4287-BF59-B57C79885DAF}" type="parTrans" cxnId="{436A2182-C691-4F68-A73D-C84DC08C3DC2}">
      <dgm:prSet/>
      <dgm:spPr/>
      <dgm:t>
        <a:bodyPr/>
        <a:lstStyle/>
        <a:p>
          <a:endParaRPr lang="en-US"/>
        </a:p>
      </dgm:t>
    </dgm:pt>
    <dgm:pt modelId="{993997EC-5CC1-4835-9D8E-DBB5F00B6BB4}" type="sibTrans" cxnId="{436A2182-C691-4F68-A73D-C84DC08C3DC2}">
      <dgm:prSet/>
      <dgm:spPr/>
      <dgm:t>
        <a:bodyPr/>
        <a:lstStyle/>
        <a:p>
          <a:endParaRPr lang="en-US"/>
        </a:p>
      </dgm:t>
    </dgm:pt>
    <dgm:pt modelId="{9619A2A9-F8F1-4636-AC05-58086A38D126}" type="pres">
      <dgm:prSet presAssocID="{4BA8BFED-B0A5-4C14-96BE-3267A4BFD131}" presName="outerComposite" presStyleCnt="0">
        <dgm:presLayoutVars>
          <dgm:chMax val="5"/>
          <dgm:dir/>
          <dgm:resizeHandles val="exact"/>
        </dgm:presLayoutVars>
      </dgm:prSet>
      <dgm:spPr/>
      <dgm:t>
        <a:bodyPr/>
        <a:lstStyle/>
        <a:p>
          <a:endParaRPr lang="fr-FR"/>
        </a:p>
      </dgm:t>
    </dgm:pt>
    <dgm:pt modelId="{7D17A7A5-16BC-4038-B179-5D22371E1408}" type="pres">
      <dgm:prSet presAssocID="{4BA8BFED-B0A5-4C14-96BE-3267A4BFD131}" presName="dummyMaxCanvas" presStyleCnt="0">
        <dgm:presLayoutVars/>
      </dgm:prSet>
      <dgm:spPr/>
    </dgm:pt>
    <dgm:pt modelId="{6635A873-F0D4-46A9-B5D7-FB2CD618C06A}" type="pres">
      <dgm:prSet presAssocID="{4BA8BFED-B0A5-4C14-96BE-3267A4BFD131}" presName="FiveNodes_1" presStyleLbl="node1" presStyleIdx="0" presStyleCnt="5" custLinFactNeighborX="0">
        <dgm:presLayoutVars>
          <dgm:bulletEnabled val="1"/>
        </dgm:presLayoutVars>
      </dgm:prSet>
      <dgm:spPr/>
      <dgm:t>
        <a:bodyPr/>
        <a:lstStyle/>
        <a:p>
          <a:endParaRPr lang="fr-FR"/>
        </a:p>
      </dgm:t>
    </dgm:pt>
    <dgm:pt modelId="{F0247799-7BC0-4263-AB0E-BB8E317B7E81}" type="pres">
      <dgm:prSet presAssocID="{4BA8BFED-B0A5-4C14-96BE-3267A4BFD131}" presName="FiveNodes_2" presStyleLbl="node1" presStyleIdx="1" presStyleCnt="5">
        <dgm:presLayoutVars>
          <dgm:bulletEnabled val="1"/>
        </dgm:presLayoutVars>
      </dgm:prSet>
      <dgm:spPr/>
      <dgm:t>
        <a:bodyPr/>
        <a:lstStyle/>
        <a:p>
          <a:endParaRPr lang="fr-FR"/>
        </a:p>
      </dgm:t>
    </dgm:pt>
    <dgm:pt modelId="{0FCF2F97-CCE9-4A08-B446-C06EC377B1C5}" type="pres">
      <dgm:prSet presAssocID="{4BA8BFED-B0A5-4C14-96BE-3267A4BFD131}" presName="FiveNodes_3" presStyleLbl="node1" presStyleIdx="2" presStyleCnt="5">
        <dgm:presLayoutVars>
          <dgm:bulletEnabled val="1"/>
        </dgm:presLayoutVars>
      </dgm:prSet>
      <dgm:spPr/>
      <dgm:t>
        <a:bodyPr/>
        <a:lstStyle/>
        <a:p>
          <a:endParaRPr lang="fr-FR"/>
        </a:p>
      </dgm:t>
    </dgm:pt>
    <dgm:pt modelId="{980D92A7-A1FE-4DC1-9F44-F99FC71F587D}" type="pres">
      <dgm:prSet presAssocID="{4BA8BFED-B0A5-4C14-96BE-3267A4BFD131}" presName="FiveNodes_4" presStyleLbl="node1" presStyleIdx="3" presStyleCnt="5">
        <dgm:presLayoutVars>
          <dgm:bulletEnabled val="1"/>
        </dgm:presLayoutVars>
      </dgm:prSet>
      <dgm:spPr/>
      <dgm:t>
        <a:bodyPr/>
        <a:lstStyle/>
        <a:p>
          <a:endParaRPr lang="fr-FR"/>
        </a:p>
      </dgm:t>
    </dgm:pt>
    <dgm:pt modelId="{D8A23CD6-5B90-4019-A4C1-8E933020AC4F}" type="pres">
      <dgm:prSet presAssocID="{4BA8BFED-B0A5-4C14-96BE-3267A4BFD131}" presName="FiveNodes_5" presStyleLbl="node1" presStyleIdx="4" presStyleCnt="5">
        <dgm:presLayoutVars>
          <dgm:bulletEnabled val="1"/>
        </dgm:presLayoutVars>
      </dgm:prSet>
      <dgm:spPr/>
      <dgm:t>
        <a:bodyPr/>
        <a:lstStyle/>
        <a:p>
          <a:endParaRPr lang="fr-FR"/>
        </a:p>
      </dgm:t>
    </dgm:pt>
    <dgm:pt modelId="{3D38E082-CD2C-4E83-81C9-9DEB2914D5AC}" type="pres">
      <dgm:prSet presAssocID="{4BA8BFED-B0A5-4C14-96BE-3267A4BFD131}" presName="FiveConn_1-2" presStyleLbl="fgAccFollowNode1" presStyleIdx="0" presStyleCnt="4">
        <dgm:presLayoutVars>
          <dgm:bulletEnabled val="1"/>
        </dgm:presLayoutVars>
      </dgm:prSet>
      <dgm:spPr/>
      <dgm:t>
        <a:bodyPr/>
        <a:lstStyle/>
        <a:p>
          <a:endParaRPr lang="fr-FR"/>
        </a:p>
      </dgm:t>
    </dgm:pt>
    <dgm:pt modelId="{13518147-D22A-45F5-84C9-85ED556FDD6F}" type="pres">
      <dgm:prSet presAssocID="{4BA8BFED-B0A5-4C14-96BE-3267A4BFD131}" presName="FiveConn_2-3" presStyleLbl="fgAccFollowNode1" presStyleIdx="1" presStyleCnt="4">
        <dgm:presLayoutVars>
          <dgm:bulletEnabled val="1"/>
        </dgm:presLayoutVars>
      </dgm:prSet>
      <dgm:spPr/>
      <dgm:t>
        <a:bodyPr/>
        <a:lstStyle/>
        <a:p>
          <a:endParaRPr lang="fr-FR"/>
        </a:p>
      </dgm:t>
    </dgm:pt>
    <dgm:pt modelId="{DD145C8B-70A1-44F8-8CC3-E5A8CD5144FA}" type="pres">
      <dgm:prSet presAssocID="{4BA8BFED-B0A5-4C14-96BE-3267A4BFD131}" presName="FiveConn_3-4" presStyleLbl="fgAccFollowNode1" presStyleIdx="2" presStyleCnt="4">
        <dgm:presLayoutVars>
          <dgm:bulletEnabled val="1"/>
        </dgm:presLayoutVars>
      </dgm:prSet>
      <dgm:spPr/>
      <dgm:t>
        <a:bodyPr/>
        <a:lstStyle/>
        <a:p>
          <a:endParaRPr lang="fr-FR"/>
        </a:p>
      </dgm:t>
    </dgm:pt>
    <dgm:pt modelId="{FB02084B-0553-401C-98B0-35C933B2A0BF}" type="pres">
      <dgm:prSet presAssocID="{4BA8BFED-B0A5-4C14-96BE-3267A4BFD131}" presName="FiveConn_4-5" presStyleLbl="fgAccFollowNode1" presStyleIdx="3" presStyleCnt="4">
        <dgm:presLayoutVars>
          <dgm:bulletEnabled val="1"/>
        </dgm:presLayoutVars>
      </dgm:prSet>
      <dgm:spPr/>
      <dgm:t>
        <a:bodyPr/>
        <a:lstStyle/>
        <a:p>
          <a:endParaRPr lang="fr-FR"/>
        </a:p>
      </dgm:t>
    </dgm:pt>
    <dgm:pt modelId="{06BB8F60-3D6F-40EE-872F-288EBA12E4D3}" type="pres">
      <dgm:prSet presAssocID="{4BA8BFED-B0A5-4C14-96BE-3267A4BFD131}" presName="FiveNodes_1_text" presStyleLbl="node1" presStyleIdx="4" presStyleCnt="5">
        <dgm:presLayoutVars>
          <dgm:bulletEnabled val="1"/>
        </dgm:presLayoutVars>
      </dgm:prSet>
      <dgm:spPr/>
      <dgm:t>
        <a:bodyPr/>
        <a:lstStyle/>
        <a:p>
          <a:endParaRPr lang="fr-FR"/>
        </a:p>
      </dgm:t>
    </dgm:pt>
    <dgm:pt modelId="{5480CF4D-3B27-4488-A816-F3FD91B60DB6}" type="pres">
      <dgm:prSet presAssocID="{4BA8BFED-B0A5-4C14-96BE-3267A4BFD131}" presName="FiveNodes_2_text" presStyleLbl="node1" presStyleIdx="4" presStyleCnt="5">
        <dgm:presLayoutVars>
          <dgm:bulletEnabled val="1"/>
        </dgm:presLayoutVars>
      </dgm:prSet>
      <dgm:spPr/>
      <dgm:t>
        <a:bodyPr/>
        <a:lstStyle/>
        <a:p>
          <a:endParaRPr lang="fr-FR"/>
        </a:p>
      </dgm:t>
    </dgm:pt>
    <dgm:pt modelId="{69F98B3C-9A38-4EB8-BD78-D07EE5248A86}" type="pres">
      <dgm:prSet presAssocID="{4BA8BFED-B0A5-4C14-96BE-3267A4BFD131}" presName="FiveNodes_3_text" presStyleLbl="node1" presStyleIdx="4" presStyleCnt="5">
        <dgm:presLayoutVars>
          <dgm:bulletEnabled val="1"/>
        </dgm:presLayoutVars>
      </dgm:prSet>
      <dgm:spPr/>
      <dgm:t>
        <a:bodyPr/>
        <a:lstStyle/>
        <a:p>
          <a:endParaRPr lang="fr-FR"/>
        </a:p>
      </dgm:t>
    </dgm:pt>
    <dgm:pt modelId="{EB91E8C9-1653-45AF-B459-9A44482D514D}" type="pres">
      <dgm:prSet presAssocID="{4BA8BFED-B0A5-4C14-96BE-3267A4BFD131}" presName="FiveNodes_4_text" presStyleLbl="node1" presStyleIdx="4" presStyleCnt="5">
        <dgm:presLayoutVars>
          <dgm:bulletEnabled val="1"/>
        </dgm:presLayoutVars>
      </dgm:prSet>
      <dgm:spPr/>
      <dgm:t>
        <a:bodyPr/>
        <a:lstStyle/>
        <a:p>
          <a:endParaRPr lang="fr-FR"/>
        </a:p>
      </dgm:t>
    </dgm:pt>
    <dgm:pt modelId="{6FA62A90-FA31-4A38-817E-B82DE1A44B91}" type="pres">
      <dgm:prSet presAssocID="{4BA8BFED-B0A5-4C14-96BE-3267A4BFD131}" presName="FiveNodes_5_text" presStyleLbl="node1" presStyleIdx="4" presStyleCnt="5">
        <dgm:presLayoutVars>
          <dgm:bulletEnabled val="1"/>
        </dgm:presLayoutVars>
      </dgm:prSet>
      <dgm:spPr/>
      <dgm:t>
        <a:bodyPr/>
        <a:lstStyle/>
        <a:p>
          <a:endParaRPr lang="fr-FR"/>
        </a:p>
      </dgm:t>
    </dgm:pt>
  </dgm:ptLst>
  <dgm:cxnLst>
    <dgm:cxn modelId="{AD9A8D3F-15CE-1C47-8772-91050A545CDA}" type="presOf" srcId="{4BA8BFED-B0A5-4C14-96BE-3267A4BFD131}" destId="{9619A2A9-F8F1-4636-AC05-58086A38D126}" srcOrd="0" destOrd="0" presId="urn:microsoft.com/office/officeart/2005/8/layout/vProcess5"/>
    <dgm:cxn modelId="{CE0096DB-BC70-2146-BACB-FCCFD00849D3}" type="presOf" srcId="{91EE9E80-E71F-43AD-8849-0900DEFCDD37}" destId="{06BB8F60-3D6F-40EE-872F-288EBA12E4D3}" srcOrd="1" destOrd="0" presId="urn:microsoft.com/office/officeart/2005/8/layout/vProcess5"/>
    <dgm:cxn modelId="{81755AD7-E548-0145-978F-BB7E3749DE41}" type="presOf" srcId="{E80F27B3-2595-4551-B007-CA74F1FFB454}" destId="{13518147-D22A-45F5-84C9-85ED556FDD6F}" srcOrd="0" destOrd="0" presId="urn:microsoft.com/office/officeart/2005/8/layout/vProcess5"/>
    <dgm:cxn modelId="{ECD25849-23FD-F449-955C-BED2FCF771E9}" type="presOf" srcId="{04E73D0E-80B5-40E4-AA9E-2E31C4DA7880}" destId="{3D38E082-CD2C-4E83-81C9-9DEB2914D5AC}" srcOrd="0" destOrd="0" presId="urn:microsoft.com/office/officeart/2005/8/layout/vProcess5"/>
    <dgm:cxn modelId="{436A2182-C691-4F68-A73D-C84DC08C3DC2}" srcId="{4BA8BFED-B0A5-4C14-96BE-3267A4BFD131}" destId="{FA76BBAE-7543-4FB8-9F19-79F87C74705B}" srcOrd="4" destOrd="0" parTransId="{B8CA2AC9-DF05-4287-BF59-B57C79885DAF}" sibTransId="{993997EC-5CC1-4835-9D8E-DBB5F00B6BB4}"/>
    <dgm:cxn modelId="{B84D0935-218D-4BFA-834C-FCF41218F5A6}" srcId="{4BA8BFED-B0A5-4C14-96BE-3267A4BFD131}" destId="{3F46AED9-FEC5-40F0-8C96-7359F1C63A4C}" srcOrd="2" destOrd="0" parTransId="{2869C292-C7AE-45FA-9EDF-96BD3DFAE985}" sibTransId="{3584218C-E643-4FBF-8571-A05B0D15F0A2}"/>
    <dgm:cxn modelId="{66D739E9-AF55-4E47-99ED-3CBEF93D03B4}" type="presOf" srcId="{9AE45F00-291E-4A1A-94FC-DAAC5BE38D06}" destId="{FB02084B-0553-401C-98B0-35C933B2A0BF}" srcOrd="0" destOrd="0" presId="urn:microsoft.com/office/officeart/2005/8/layout/vProcess5"/>
    <dgm:cxn modelId="{5437E4B8-EEC5-48FC-BF51-8342D173DE27}" srcId="{4BA8BFED-B0A5-4C14-96BE-3267A4BFD131}" destId="{AFADFED9-ED08-4010-838C-6C4BA454B62E}" srcOrd="1" destOrd="0" parTransId="{E55847B6-8C30-4ECE-8314-A3531EDDCDB0}" sibTransId="{E80F27B3-2595-4551-B007-CA74F1FFB454}"/>
    <dgm:cxn modelId="{A38ABADA-EDEA-4544-A0B4-380F729D8E7B}" srcId="{4BA8BFED-B0A5-4C14-96BE-3267A4BFD131}" destId="{6CF63C12-68EE-4762-BC3F-F335997D8874}" srcOrd="3" destOrd="0" parTransId="{0094F600-212A-446E-B2E1-B9BD57761574}" sibTransId="{9AE45F00-291E-4A1A-94FC-DAAC5BE38D06}"/>
    <dgm:cxn modelId="{0F882400-F333-8B43-BC77-1DAFB9EACF67}" type="presOf" srcId="{6CF63C12-68EE-4762-BC3F-F335997D8874}" destId="{980D92A7-A1FE-4DC1-9F44-F99FC71F587D}" srcOrd="0" destOrd="0" presId="urn:microsoft.com/office/officeart/2005/8/layout/vProcess5"/>
    <dgm:cxn modelId="{458BA043-DD44-A943-B670-FA45BA87275F}" type="presOf" srcId="{3F46AED9-FEC5-40F0-8C96-7359F1C63A4C}" destId="{69F98B3C-9A38-4EB8-BD78-D07EE5248A86}" srcOrd="1" destOrd="0" presId="urn:microsoft.com/office/officeart/2005/8/layout/vProcess5"/>
    <dgm:cxn modelId="{B98F4F9F-9AD9-844C-A3C6-1FE0E8C78DFE}" type="presOf" srcId="{91EE9E80-E71F-43AD-8849-0900DEFCDD37}" destId="{6635A873-F0D4-46A9-B5D7-FB2CD618C06A}" srcOrd="0" destOrd="0" presId="urn:microsoft.com/office/officeart/2005/8/layout/vProcess5"/>
    <dgm:cxn modelId="{9B970093-1EE1-F242-B279-C85FEC1F51B5}" type="presOf" srcId="{3F46AED9-FEC5-40F0-8C96-7359F1C63A4C}" destId="{0FCF2F97-CCE9-4A08-B446-C06EC377B1C5}" srcOrd="0" destOrd="0" presId="urn:microsoft.com/office/officeart/2005/8/layout/vProcess5"/>
    <dgm:cxn modelId="{E57F4719-C064-1841-BC61-95885F059F72}" type="presOf" srcId="{3584218C-E643-4FBF-8571-A05B0D15F0A2}" destId="{DD145C8B-70A1-44F8-8CC3-E5A8CD5144FA}" srcOrd="0" destOrd="0" presId="urn:microsoft.com/office/officeart/2005/8/layout/vProcess5"/>
    <dgm:cxn modelId="{16BC5689-05BD-4509-AC13-B1DFEA88FE1A}" srcId="{4BA8BFED-B0A5-4C14-96BE-3267A4BFD131}" destId="{91EE9E80-E71F-43AD-8849-0900DEFCDD37}" srcOrd="0" destOrd="0" parTransId="{9230943E-BB24-476F-A944-AA35F468914E}" sibTransId="{04E73D0E-80B5-40E4-AA9E-2E31C4DA7880}"/>
    <dgm:cxn modelId="{5F682244-FF82-8B49-B7F3-C7AA71529498}" type="presOf" srcId="{AFADFED9-ED08-4010-838C-6C4BA454B62E}" destId="{5480CF4D-3B27-4488-A816-F3FD91B60DB6}" srcOrd="1" destOrd="0" presId="urn:microsoft.com/office/officeart/2005/8/layout/vProcess5"/>
    <dgm:cxn modelId="{D43F5EB8-F310-3340-B5D3-A79264665F31}" type="presOf" srcId="{FA76BBAE-7543-4FB8-9F19-79F87C74705B}" destId="{D8A23CD6-5B90-4019-A4C1-8E933020AC4F}" srcOrd="0" destOrd="0" presId="urn:microsoft.com/office/officeart/2005/8/layout/vProcess5"/>
    <dgm:cxn modelId="{5447D388-090E-FF4D-9600-5ABF977B7964}" type="presOf" srcId="{AFADFED9-ED08-4010-838C-6C4BA454B62E}" destId="{F0247799-7BC0-4263-AB0E-BB8E317B7E81}" srcOrd="0" destOrd="0" presId="urn:microsoft.com/office/officeart/2005/8/layout/vProcess5"/>
    <dgm:cxn modelId="{9FB6511A-1CAA-4542-A6AB-7434550980F2}" type="presOf" srcId="{FA76BBAE-7543-4FB8-9F19-79F87C74705B}" destId="{6FA62A90-FA31-4A38-817E-B82DE1A44B91}" srcOrd="1" destOrd="0" presId="urn:microsoft.com/office/officeart/2005/8/layout/vProcess5"/>
    <dgm:cxn modelId="{EEBE8843-5B54-CD46-99FC-7A389E980435}" type="presOf" srcId="{6CF63C12-68EE-4762-BC3F-F335997D8874}" destId="{EB91E8C9-1653-45AF-B459-9A44482D514D}" srcOrd="1" destOrd="0" presId="urn:microsoft.com/office/officeart/2005/8/layout/vProcess5"/>
    <dgm:cxn modelId="{12390324-2D69-8A4E-80D6-8980C7661239}" type="presParOf" srcId="{9619A2A9-F8F1-4636-AC05-58086A38D126}" destId="{7D17A7A5-16BC-4038-B179-5D22371E1408}" srcOrd="0" destOrd="0" presId="urn:microsoft.com/office/officeart/2005/8/layout/vProcess5"/>
    <dgm:cxn modelId="{584C6F4D-1E1B-A345-B5F5-01BADB9AB214}" type="presParOf" srcId="{9619A2A9-F8F1-4636-AC05-58086A38D126}" destId="{6635A873-F0D4-46A9-B5D7-FB2CD618C06A}" srcOrd="1" destOrd="0" presId="urn:microsoft.com/office/officeart/2005/8/layout/vProcess5"/>
    <dgm:cxn modelId="{6FC69135-4DC2-B044-8FA6-54F511367D23}" type="presParOf" srcId="{9619A2A9-F8F1-4636-AC05-58086A38D126}" destId="{F0247799-7BC0-4263-AB0E-BB8E317B7E81}" srcOrd="2" destOrd="0" presId="urn:microsoft.com/office/officeart/2005/8/layout/vProcess5"/>
    <dgm:cxn modelId="{D16FECEA-6C92-DF4E-BC67-26D5C7560D10}" type="presParOf" srcId="{9619A2A9-F8F1-4636-AC05-58086A38D126}" destId="{0FCF2F97-CCE9-4A08-B446-C06EC377B1C5}" srcOrd="3" destOrd="0" presId="urn:microsoft.com/office/officeart/2005/8/layout/vProcess5"/>
    <dgm:cxn modelId="{56A80D4A-9D04-6C49-9B75-33960C50FA6C}" type="presParOf" srcId="{9619A2A9-F8F1-4636-AC05-58086A38D126}" destId="{980D92A7-A1FE-4DC1-9F44-F99FC71F587D}" srcOrd="4" destOrd="0" presId="urn:microsoft.com/office/officeart/2005/8/layout/vProcess5"/>
    <dgm:cxn modelId="{5D777EA5-4536-474D-ACCD-8A7DBE1AEC89}" type="presParOf" srcId="{9619A2A9-F8F1-4636-AC05-58086A38D126}" destId="{D8A23CD6-5B90-4019-A4C1-8E933020AC4F}" srcOrd="5" destOrd="0" presId="urn:microsoft.com/office/officeart/2005/8/layout/vProcess5"/>
    <dgm:cxn modelId="{A3CE58BA-E588-1C4D-AC1B-07A5BD03D172}" type="presParOf" srcId="{9619A2A9-F8F1-4636-AC05-58086A38D126}" destId="{3D38E082-CD2C-4E83-81C9-9DEB2914D5AC}" srcOrd="6" destOrd="0" presId="urn:microsoft.com/office/officeart/2005/8/layout/vProcess5"/>
    <dgm:cxn modelId="{40230EFB-B79D-B84C-AED2-4D790D7432DF}" type="presParOf" srcId="{9619A2A9-F8F1-4636-AC05-58086A38D126}" destId="{13518147-D22A-45F5-84C9-85ED556FDD6F}" srcOrd="7" destOrd="0" presId="urn:microsoft.com/office/officeart/2005/8/layout/vProcess5"/>
    <dgm:cxn modelId="{49B5BB24-DCD9-D742-AAA0-B63C67363CF7}" type="presParOf" srcId="{9619A2A9-F8F1-4636-AC05-58086A38D126}" destId="{DD145C8B-70A1-44F8-8CC3-E5A8CD5144FA}" srcOrd="8" destOrd="0" presId="urn:microsoft.com/office/officeart/2005/8/layout/vProcess5"/>
    <dgm:cxn modelId="{F9C9AB2A-26E8-3F49-B3E1-BA30E60A62FD}" type="presParOf" srcId="{9619A2A9-F8F1-4636-AC05-58086A38D126}" destId="{FB02084B-0553-401C-98B0-35C933B2A0BF}" srcOrd="9" destOrd="0" presId="urn:microsoft.com/office/officeart/2005/8/layout/vProcess5"/>
    <dgm:cxn modelId="{FAEFCC31-8632-A54C-9C76-50217F4EDB00}" type="presParOf" srcId="{9619A2A9-F8F1-4636-AC05-58086A38D126}" destId="{06BB8F60-3D6F-40EE-872F-288EBA12E4D3}" srcOrd="10" destOrd="0" presId="urn:microsoft.com/office/officeart/2005/8/layout/vProcess5"/>
    <dgm:cxn modelId="{7B63A1C1-15CF-9940-A1B4-BA1EBCAEB6B5}" type="presParOf" srcId="{9619A2A9-F8F1-4636-AC05-58086A38D126}" destId="{5480CF4D-3B27-4488-A816-F3FD91B60DB6}" srcOrd="11" destOrd="0" presId="urn:microsoft.com/office/officeart/2005/8/layout/vProcess5"/>
    <dgm:cxn modelId="{6A2F48FE-71C8-4A41-A0E3-59324E58B192}" type="presParOf" srcId="{9619A2A9-F8F1-4636-AC05-58086A38D126}" destId="{69F98B3C-9A38-4EB8-BD78-D07EE5248A86}" srcOrd="12" destOrd="0" presId="urn:microsoft.com/office/officeart/2005/8/layout/vProcess5"/>
    <dgm:cxn modelId="{5D2829B9-3AD7-254C-9DCF-1288E37732F6}" type="presParOf" srcId="{9619A2A9-F8F1-4636-AC05-58086A38D126}" destId="{EB91E8C9-1653-45AF-B459-9A44482D514D}" srcOrd="13" destOrd="0" presId="urn:microsoft.com/office/officeart/2005/8/layout/vProcess5"/>
    <dgm:cxn modelId="{17E3219D-E35E-6445-AE4E-6D1C59B6EBB3}" type="presParOf" srcId="{9619A2A9-F8F1-4636-AC05-58086A38D126}" destId="{6FA62A90-FA31-4A38-817E-B82DE1A44B91}"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5C1B21-A2DB-4F87-84B7-EAEBB7688474}" type="doc">
      <dgm:prSet loTypeId="urn:microsoft.com/office/officeart/2005/8/layout/default#2" loCatId="list" qsTypeId="urn:microsoft.com/office/officeart/2005/8/quickstyle/simple1#20" qsCatId="simple" csTypeId="urn:microsoft.com/office/officeart/2005/8/colors/colorful2" csCatId="colorful" phldr="1"/>
      <dgm:spPr/>
      <dgm:t>
        <a:bodyPr/>
        <a:lstStyle/>
        <a:p>
          <a:endParaRPr lang="en-US"/>
        </a:p>
      </dgm:t>
    </dgm:pt>
    <dgm:pt modelId="{03BD9C49-052E-405C-80E0-87E3899CAD57}">
      <dgm:prSet/>
      <dgm:spPr/>
      <dgm:t>
        <a:bodyPr/>
        <a:lstStyle/>
        <a:p>
          <a:pPr rtl="0"/>
          <a:r>
            <a:rPr lang="en-US" b="1" dirty="0">
              <a:solidFill>
                <a:schemeClr val="tx1"/>
              </a:solidFill>
            </a:rPr>
            <a:t>What will be said</a:t>
          </a:r>
        </a:p>
      </dgm:t>
    </dgm:pt>
    <dgm:pt modelId="{66507048-CF90-47D5-9921-437D3F65B6B1}" type="parTrans" cxnId="{7AE81C77-ACB5-45BA-9280-428FCD98AC7A}">
      <dgm:prSet/>
      <dgm:spPr/>
      <dgm:t>
        <a:bodyPr/>
        <a:lstStyle/>
        <a:p>
          <a:endParaRPr lang="en-US"/>
        </a:p>
      </dgm:t>
    </dgm:pt>
    <dgm:pt modelId="{1CAB4B7B-BB72-40E0-927E-E284DD6CCF63}" type="sibTrans" cxnId="{7AE81C77-ACB5-45BA-9280-428FCD98AC7A}">
      <dgm:prSet/>
      <dgm:spPr/>
      <dgm:t>
        <a:bodyPr/>
        <a:lstStyle/>
        <a:p>
          <a:endParaRPr lang="en-US"/>
        </a:p>
      </dgm:t>
    </dgm:pt>
    <dgm:pt modelId="{45E2BA53-EA5B-4C9F-AD1B-37920B77A926}">
      <dgm:prSet/>
      <dgm:spPr/>
      <dgm:t>
        <a:bodyPr/>
        <a:lstStyle/>
        <a:p>
          <a:pPr rtl="0"/>
          <a:r>
            <a:rPr lang="en-US" b="1" dirty="0">
              <a:solidFill>
                <a:schemeClr val="tx1"/>
              </a:solidFill>
            </a:rPr>
            <a:t>How it will be said</a:t>
          </a:r>
        </a:p>
      </dgm:t>
    </dgm:pt>
    <dgm:pt modelId="{0D8AECCF-301A-4E13-883D-85484C40F96F}" type="parTrans" cxnId="{BE6C0C37-51A8-4FAC-B5D6-0D870AB06ED8}">
      <dgm:prSet/>
      <dgm:spPr/>
      <dgm:t>
        <a:bodyPr/>
        <a:lstStyle/>
        <a:p>
          <a:endParaRPr lang="en-US"/>
        </a:p>
      </dgm:t>
    </dgm:pt>
    <dgm:pt modelId="{4AB04D67-9361-4602-A949-9F2AB2660B0B}" type="sibTrans" cxnId="{BE6C0C37-51A8-4FAC-B5D6-0D870AB06ED8}">
      <dgm:prSet/>
      <dgm:spPr/>
      <dgm:t>
        <a:bodyPr/>
        <a:lstStyle/>
        <a:p>
          <a:endParaRPr lang="en-US"/>
        </a:p>
      </dgm:t>
    </dgm:pt>
    <dgm:pt modelId="{056E4BDE-D84E-475B-A3BE-B7CC484C27B7}">
      <dgm:prSet/>
      <dgm:spPr/>
      <dgm:t>
        <a:bodyPr/>
        <a:lstStyle/>
        <a:p>
          <a:pPr rtl="0"/>
          <a:r>
            <a:rPr lang="en-US" b="1" dirty="0">
              <a:solidFill>
                <a:schemeClr val="tx1"/>
              </a:solidFill>
            </a:rPr>
            <a:t>When it will be said</a:t>
          </a:r>
        </a:p>
      </dgm:t>
    </dgm:pt>
    <dgm:pt modelId="{251F3828-D93D-46AE-8E05-419F8E28675A}" type="parTrans" cxnId="{056AFA3B-0827-44EC-93F8-1CBD55B767BC}">
      <dgm:prSet/>
      <dgm:spPr/>
      <dgm:t>
        <a:bodyPr/>
        <a:lstStyle/>
        <a:p>
          <a:endParaRPr lang="en-US"/>
        </a:p>
      </dgm:t>
    </dgm:pt>
    <dgm:pt modelId="{5456914E-7F7B-4586-A112-92EEF4EFE140}" type="sibTrans" cxnId="{056AFA3B-0827-44EC-93F8-1CBD55B767BC}">
      <dgm:prSet/>
      <dgm:spPr/>
      <dgm:t>
        <a:bodyPr/>
        <a:lstStyle/>
        <a:p>
          <a:endParaRPr lang="en-US"/>
        </a:p>
      </dgm:t>
    </dgm:pt>
    <dgm:pt modelId="{D6CC838F-21D9-4937-A385-5762461BDD76}">
      <dgm:prSet/>
      <dgm:spPr/>
      <dgm:t>
        <a:bodyPr/>
        <a:lstStyle/>
        <a:p>
          <a:pPr rtl="0"/>
          <a:r>
            <a:rPr lang="en-US" b="1" dirty="0">
              <a:solidFill>
                <a:schemeClr val="tx1"/>
              </a:solidFill>
            </a:rPr>
            <a:t>Where it will be said</a:t>
          </a:r>
        </a:p>
      </dgm:t>
    </dgm:pt>
    <dgm:pt modelId="{BE90E869-DA13-4BD2-B2E2-98AFDF66FC15}" type="parTrans" cxnId="{0339555A-0B76-4AA2-8EB8-109F494B40B0}">
      <dgm:prSet/>
      <dgm:spPr/>
      <dgm:t>
        <a:bodyPr/>
        <a:lstStyle/>
        <a:p>
          <a:endParaRPr lang="en-US"/>
        </a:p>
      </dgm:t>
    </dgm:pt>
    <dgm:pt modelId="{1E1A343F-C9D9-4266-9E82-D164E45EA59C}" type="sibTrans" cxnId="{0339555A-0B76-4AA2-8EB8-109F494B40B0}">
      <dgm:prSet/>
      <dgm:spPr/>
      <dgm:t>
        <a:bodyPr/>
        <a:lstStyle/>
        <a:p>
          <a:endParaRPr lang="en-US"/>
        </a:p>
      </dgm:t>
    </dgm:pt>
    <dgm:pt modelId="{3311BED9-E09C-44A7-9C45-8151DDEF6F4D}">
      <dgm:prSet/>
      <dgm:spPr/>
      <dgm:t>
        <a:bodyPr/>
        <a:lstStyle/>
        <a:p>
          <a:pPr rtl="0"/>
          <a:r>
            <a:rPr lang="en-US" b="1" dirty="0">
              <a:solidFill>
                <a:schemeClr val="tx1"/>
              </a:solidFill>
            </a:rPr>
            <a:t>Who will say it</a:t>
          </a:r>
        </a:p>
      </dgm:t>
    </dgm:pt>
    <dgm:pt modelId="{6F68AF5C-5A2D-42C7-B67E-E6FA84B22A01}" type="parTrans" cxnId="{B57125B0-E758-45CB-BD4B-9BC9230887A3}">
      <dgm:prSet/>
      <dgm:spPr/>
      <dgm:t>
        <a:bodyPr/>
        <a:lstStyle/>
        <a:p>
          <a:endParaRPr lang="en-US"/>
        </a:p>
      </dgm:t>
    </dgm:pt>
    <dgm:pt modelId="{5C47EA39-D5D8-4DEA-9D7C-26B991B0E7ED}" type="sibTrans" cxnId="{B57125B0-E758-45CB-BD4B-9BC9230887A3}">
      <dgm:prSet/>
      <dgm:spPr/>
      <dgm:t>
        <a:bodyPr/>
        <a:lstStyle/>
        <a:p>
          <a:endParaRPr lang="en-US"/>
        </a:p>
      </dgm:t>
    </dgm:pt>
    <dgm:pt modelId="{6933A20E-536C-4ADB-9FEE-2A249C53CD9B}" type="pres">
      <dgm:prSet presAssocID="{C35C1B21-A2DB-4F87-84B7-EAEBB7688474}" presName="diagram" presStyleCnt="0">
        <dgm:presLayoutVars>
          <dgm:dir/>
          <dgm:resizeHandles val="exact"/>
        </dgm:presLayoutVars>
      </dgm:prSet>
      <dgm:spPr/>
      <dgm:t>
        <a:bodyPr/>
        <a:lstStyle/>
        <a:p>
          <a:endParaRPr lang="fr-FR"/>
        </a:p>
      </dgm:t>
    </dgm:pt>
    <dgm:pt modelId="{5592AFEA-25A1-4A91-9DD4-DF6400186AD1}" type="pres">
      <dgm:prSet presAssocID="{03BD9C49-052E-405C-80E0-87E3899CAD57}" presName="node" presStyleLbl="node1" presStyleIdx="0" presStyleCnt="5">
        <dgm:presLayoutVars>
          <dgm:bulletEnabled val="1"/>
        </dgm:presLayoutVars>
      </dgm:prSet>
      <dgm:spPr/>
      <dgm:t>
        <a:bodyPr/>
        <a:lstStyle/>
        <a:p>
          <a:endParaRPr lang="fr-FR"/>
        </a:p>
      </dgm:t>
    </dgm:pt>
    <dgm:pt modelId="{B499F89B-06F9-45AD-AB92-89B2A2653656}" type="pres">
      <dgm:prSet presAssocID="{1CAB4B7B-BB72-40E0-927E-E284DD6CCF63}" presName="sibTrans" presStyleCnt="0"/>
      <dgm:spPr/>
    </dgm:pt>
    <dgm:pt modelId="{F0ED8CAB-5D16-427F-97D7-57AC47E69FED}" type="pres">
      <dgm:prSet presAssocID="{45E2BA53-EA5B-4C9F-AD1B-37920B77A926}" presName="node" presStyleLbl="node1" presStyleIdx="1" presStyleCnt="5">
        <dgm:presLayoutVars>
          <dgm:bulletEnabled val="1"/>
        </dgm:presLayoutVars>
      </dgm:prSet>
      <dgm:spPr/>
      <dgm:t>
        <a:bodyPr/>
        <a:lstStyle/>
        <a:p>
          <a:endParaRPr lang="fr-FR"/>
        </a:p>
      </dgm:t>
    </dgm:pt>
    <dgm:pt modelId="{54F8C5C1-0F13-44D0-9AB7-D10EBE902583}" type="pres">
      <dgm:prSet presAssocID="{4AB04D67-9361-4602-A949-9F2AB2660B0B}" presName="sibTrans" presStyleCnt="0"/>
      <dgm:spPr/>
    </dgm:pt>
    <dgm:pt modelId="{E0C13C48-6FE9-4336-A674-7D9F714A402F}" type="pres">
      <dgm:prSet presAssocID="{056E4BDE-D84E-475B-A3BE-B7CC484C27B7}" presName="node" presStyleLbl="node1" presStyleIdx="2" presStyleCnt="5">
        <dgm:presLayoutVars>
          <dgm:bulletEnabled val="1"/>
        </dgm:presLayoutVars>
      </dgm:prSet>
      <dgm:spPr/>
      <dgm:t>
        <a:bodyPr/>
        <a:lstStyle/>
        <a:p>
          <a:endParaRPr lang="fr-FR"/>
        </a:p>
      </dgm:t>
    </dgm:pt>
    <dgm:pt modelId="{40AA1970-66A8-4122-BD43-907FF19CE40E}" type="pres">
      <dgm:prSet presAssocID="{5456914E-7F7B-4586-A112-92EEF4EFE140}" presName="sibTrans" presStyleCnt="0"/>
      <dgm:spPr/>
    </dgm:pt>
    <dgm:pt modelId="{DF2B2FE9-E85E-42EF-90B8-9261234E9427}" type="pres">
      <dgm:prSet presAssocID="{D6CC838F-21D9-4937-A385-5762461BDD76}" presName="node" presStyleLbl="node1" presStyleIdx="3" presStyleCnt="5">
        <dgm:presLayoutVars>
          <dgm:bulletEnabled val="1"/>
        </dgm:presLayoutVars>
      </dgm:prSet>
      <dgm:spPr/>
      <dgm:t>
        <a:bodyPr/>
        <a:lstStyle/>
        <a:p>
          <a:endParaRPr lang="fr-FR"/>
        </a:p>
      </dgm:t>
    </dgm:pt>
    <dgm:pt modelId="{B55C95EC-46B9-4E09-805E-5FE634CB46B5}" type="pres">
      <dgm:prSet presAssocID="{1E1A343F-C9D9-4266-9E82-D164E45EA59C}" presName="sibTrans" presStyleCnt="0"/>
      <dgm:spPr/>
    </dgm:pt>
    <dgm:pt modelId="{F93CFC52-9802-4E1F-A086-71155DD010E1}" type="pres">
      <dgm:prSet presAssocID="{3311BED9-E09C-44A7-9C45-8151DDEF6F4D}" presName="node" presStyleLbl="node1" presStyleIdx="4" presStyleCnt="5">
        <dgm:presLayoutVars>
          <dgm:bulletEnabled val="1"/>
        </dgm:presLayoutVars>
      </dgm:prSet>
      <dgm:spPr/>
      <dgm:t>
        <a:bodyPr/>
        <a:lstStyle/>
        <a:p>
          <a:endParaRPr lang="fr-FR"/>
        </a:p>
      </dgm:t>
    </dgm:pt>
  </dgm:ptLst>
  <dgm:cxnLst>
    <dgm:cxn modelId="{899241AF-B7A0-CC48-81A0-0DB62DD961CE}" type="presOf" srcId="{3311BED9-E09C-44A7-9C45-8151DDEF6F4D}" destId="{F93CFC52-9802-4E1F-A086-71155DD010E1}" srcOrd="0" destOrd="0" presId="urn:microsoft.com/office/officeart/2005/8/layout/default#2"/>
    <dgm:cxn modelId="{B57125B0-E758-45CB-BD4B-9BC9230887A3}" srcId="{C35C1B21-A2DB-4F87-84B7-EAEBB7688474}" destId="{3311BED9-E09C-44A7-9C45-8151DDEF6F4D}" srcOrd="4" destOrd="0" parTransId="{6F68AF5C-5A2D-42C7-B67E-E6FA84B22A01}" sibTransId="{5C47EA39-D5D8-4DEA-9D7C-26B991B0E7ED}"/>
    <dgm:cxn modelId="{7AE81C77-ACB5-45BA-9280-428FCD98AC7A}" srcId="{C35C1B21-A2DB-4F87-84B7-EAEBB7688474}" destId="{03BD9C49-052E-405C-80E0-87E3899CAD57}" srcOrd="0" destOrd="0" parTransId="{66507048-CF90-47D5-9921-437D3F65B6B1}" sibTransId="{1CAB4B7B-BB72-40E0-927E-E284DD6CCF63}"/>
    <dgm:cxn modelId="{399309A1-3990-0241-9052-DE5F5025DDB7}" type="presOf" srcId="{45E2BA53-EA5B-4C9F-AD1B-37920B77A926}" destId="{F0ED8CAB-5D16-427F-97D7-57AC47E69FED}" srcOrd="0" destOrd="0" presId="urn:microsoft.com/office/officeart/2005/8/layout/default#2"/>
    <dgm:cxn modelId="{0A71A38F-E927-F646-9433-435145E2B8D4}" type="presOf" srcId="{C35C1B21-A2DB-4F87-84B7-EAEBB7688474}" destId="{6933A20E-536C-4ADB-9FEE-2A249C53CD9B}" srcOrd="0" destOrd="0" presId="urn:microsoft.com/office/officeart/2005/8/layout/default#2"/>
    <dgm:cxn modelId="{BE6C0C37-51A8-4FAC-B5D6-0D870AB06ED8}" srcId="{C35C1B21-A2DB-4F87-84B7-EAEBB7688474}" destId="{45E2BA53-EA5B-4C9F-AD1B-37920B77A926}" srcOrd="1" destOrd="0" parTransId="{0D8AECCF-301A-4E13-883D-85484C40F96F}" sibTransId="{4AB04D67-9361-4602-A949-9F2AB2660B0B}"/>
    <dgm:cxn modelId="{5C9CB295-5FD0-0A4F-9B0A-C1CEAB921E58}" type="presOf" srcId="{056E4BDE-D84E-475B-A3BE-B7CC484C27B7}" destId="{E0C13C48-6FE9-4336-A674-7D9F714A402F}" srcOrd="0" destOrd="0" presId="urn:microsoft.com/office/officeart/2005/8/layout/default#2"/>
    <dgm:cxn modelId="{056AFA3B-0827-44EC-93F8-1CBD55B767BC}" srcId="{C35C1B21-A2DB-4F87-84B7-EAEBB7688474}" destId="{056E4BDE-D84E-475B-A3BE-B7CC484C27B7}" srcOrd="2" destOrd="0" parTransId="{251F3828-D93D-46AE-8E05-419F8E28675A}" sibTransId="{5456914E-7F7B-4586-A112-92EEF4EFE140}"/>
    <dgm:cxn modelId="{AA560317-1CBB-C347-A7FF-366031B5DFB5}" type="presOf" srcId="{03BD9C49-052E-405C-80E0-87E3899CAD57}" destId="{5592AFEA-25A1-4A91-9DD4-DF6400186AD1}" srcOrd="0" destOrd="0" presId="urn:microsoft.com/office/officeart/2005/8/layout/default#2"/>
    <dgm:cxn modelId="{0339555A-0B76-4AA2-8EB8-109F494B40B0}" srcId="{C35C1B21-A2DB-4F87-84B7-EAEBB7688474}" destId="{D6CC838F-21D9-4937-A385-5762461BDD76}" srcOrd="3" destOrd="0" parTransId="{BE90E869-DA13-4BD2-B2E2-98AFDF66FC15}" sibTransId="{1E1A343F-C9D9-4266-9E82-D164E45EA59C}"/>
    <dgm:cxn modelId="{B32906F4-B954-7F41-A831-2979105112E2}" type="presOf" srcId="{D6CC838F-21D9-4937-A385-5762461BDD76}" destId="{DF2B2FE9-E85E-42EF-90B8-9261234E9427}" srcOrd="0" destOrd="0" presId="urn:microsoft.com/office/officeart/2005/8/layout/default#2"/>
    <dgm:cxn modelId="{3CC0818B-4962-C845-AE2B-62A01B6A6C93}" type="presParOf" srcId="{6933A20E-536C-4ADB-9FEE-2A249C53CD9B}" destId="{5592AFEA-25A1-4A91-9DD4-DF6400186AD1}" srcOrd="0" destOrd="0" presId="urn:microsoft.com/office/officeart/2005/8/layout/default#2"/>
    <dgm:cxn modelId="{767C6B6D-C3B1-EF4E-9F6D-40F3715E2C1E}" type="presParOf" srcId="{6933A20E-536C-4ADB-9FEE-2A249C53CD9B}" destId="{B499F89B-06F9-45AD-AB92-89B2A2653656}" srcOrd="1" destOrd="0" presId="urn:microsoft.com/office/officeart/2005/8/layout/default#2"/>
    <dgm:cxn modelId="{4BA841AE-A80D-C943-A417-261612E43F8A}" type="presParOf" srcId="{6933A20E-536C-4ADB-9FEE-2A249C53CD9B}" destId="{F0ED8CAB-5D16-427F-97D7-57AC47E69FED}" srcOrd="2" destOrd="0" presId="urn:microsoft.com/office/officeart/2005/8/layout/default#2"/>
    <dgm:cxn modelId="{B0CED1F6-7D0B-2A43-BFCD-0A42F843A649}" type="presParOf" srcId="{6933A20E-536C-4ADB-9FEE-2A249C53CD9B}" destId="{54F8C5C1-0F13-44D0-9AB7-D10EBE902583}" srcOrd="3" destOrd="0" presId="urn:microsoft.com/office/officeart/2005/8/layout/default#2"/>
    <dgm:cxn modelId="{C173273C-C2F1-8641-9533-271D15528918}" type="presParOf" srcId="{6933A20E-536C-4ADB-9FEE-2A249C53CD9B}" destId="{E0C13C48-6FE9-4336-A674-7D9F714A402F}" srcOrd="4" destOrd="0" presId="urn:microsoft.com/office/officeart/2005/8/layout/default#2"/>
    <dgm:cxn modelId="{532D61EA-0BF2-B443-B4FF-CC553F169CBC}" type="presParOf" srcId="{6933A20E-536C-4ADB-9FEE-2A249C53CD9B}" destId="{40AA1970-66A8-4122-BD43-907FF19CE40E}" srcOrd="5" destOrd="0" presId="urn:microsoft.com/office/officeart/2005/8/layout/default#2"/>
    <dgm:cxn modelId="{EE2EB43D-0DA7-F043-BEA6-91CC66BFF407}" type="presParOf" srcId="{6933A20E-536C-4ADB-9FEE-2A249C53CD9B}" destId="{DF2B2FE9-E85E-42EF-90B8-9261234E9427}" srcOrd="6" destOrd="0" presId="urn:microsoft.com/office/officeart/2005/8/layout/default#2"/>
    <dgm:cxn modelId="{A2FD6ED5-D02C-5B46-90B0-C8802E416DB8}" type="presParOf" srcId="{6933A20E-536C-4ADB-9FEE-2A249C53CD9B}" destId="{B55C95EC-46B9-4E09-805E-5FE634CB46B5}" srcOrd="7" destOrd="0" presId="urn:microsoft.com/office/officeart/2005/8/layout/default#2"/>
    <dgm:cxn modelId="{4B06CC73-7C3D-7F49-8CB9-DC7F722D45EC}" type="presParOf" srcId="{6933A20E-536C-4ADB-9FEE-2A249C53CD9B}" destId="{F93CFC52-9802-4E1F-A086-71155DD010E1}" srcOrd="8"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5A873-F0D4-46A9-B5D7-FB2CD618C06A}">
      <dsp:nvSpPr>
        <dsp:cNvPr id="0" name=""/>
        <dsp:cNvSpPr/>
      </dsp:nvSpPr>
      <dsp:spPr>
        <a:xfrm>
          <a:off x="0" y="0"/>
          <a:ext cx="5400880" cy="8325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a:solidFill>
                <a:schemeClr val="tx1"/>
              </a:solidFill>
            </a:rPr>
            <a:t>Identify the target audience</a:t>
          </a:r>
        </a:p>
      </dsp:txBody>
      <dsp:txXfrm>
        <a:off x="24385" y="24385"/>
        <a:ext cx="4405058" cy="783802"/>
      </dsp:txXfrm>
    </dsp:sp>
    <dsp:sp modelId="{F0247799-7BC0-4263-AB0E-BB8E317B7E81}">
      <dsp:nvSpPr>
        <dsp:cNvPr id="0" name=""/>
        <dsp:cNvSpPr/>
      </dsp:nvSpPr>
      <dsp:spPr>
        <a:xfrm>
          <a:off x="403312" y="948208"/>
          <a:ext cx="5400880" cy="832572"/>
        </a:xfrm>
        <a:prstGeom prst="roundRect">
          <a:avLst>
            <a:gd name="adj" fmla="val 10000"/>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a:solidFill>
                <a:schemeClr val="tx1"/>
              </a:solidFill>
            </a:rPr>
            <a:t>Determine the communication objectives</a:t>
          </a:r>
        </a:p>
      </dsp:txBody>
      <dsp:txXfrm>
        <a:off x="427697" y="972593"/>
        <a:ext cx="4407625" cy="783802"/>
      </dsp:txXfrm>
    </dsp:sp>
    <dsp:sp modelId="{0FCF2F97-CCE9-4A08-B446-C06EC377B1C5}">
      <dsp:nvSpPr>
        <dsp:cNvPr id="0" name=""/>
        <dsp:cNvSpPr/>
      </dsp:nvSpPr>
      <dsp:spPr>
        <a:xfrm>
          <a:off x="806624" y="1896416"/>
          <a:ext cx="5400880" cy="832572"/>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a:solidFill>
                <a:schemeClr val="tx1"/>
              </a:solidFill>
            </a:rPr>
            <a:t>Design the message</a:t>
          </a:r>
        </a:p>
      </dsp:txBody>
      <dsp:txXfrm>
        <a:off x="831009" y="1920801"/>
        <a:ext cx="4407625" cy="783802"/>
      </dsp:txXfrm>
    </dsp:sp>
    <dsp:sp modelId="{980D92A7-A1FE-4DC1-9F44-F99FC71F587D}">
      <dsp:nvSpPr>
        <dsp:cNvPr id="0" name=""/>
        <dsp:cNvSpPr/>
      </dsp:nvSpPr>
      <dsp:spPr>
        <a:xfrm>
          <a:off x="1209937" y="2844624"/>
          <a:ext cx="5400880" cy="832572"/>
        </a:xfrm>
        <a:prstGeom prst="roundRect">
          <a:avLst>
            <a:gd name="adj" fmla="val 10000"/>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a:solidFill>
                <a:schemeClr val="tx1"/>
              </a:solidFill>
            </a:rPr>
            <a:t>Choose the media to send the message</a:t>
          </a:r>
        </a:p>
      </dsp:txBody>
      <dsp:txXfrm>
        <a:off x="1234322" y="2869009"/>
        <a:ext cx="4407625" cy="783802"/>
      </dsp:txXfrm>
    </dsp:sp>
    <dsp:sp modelId="{D8A23CD6-5B90-4019-A4C1-8E933020AC4F}">
      <dsp:nvSpPr>
        <dsp:cNvPr id="0" name=""/>
        <dsp:cNvSpPr/>
      </dsp:nvSpPr>
      <dsp:spPr>
        <a:xfrm>
          <a:off x="1613249" y="3792832"/>
          <a:ext cx="5400880" cy="832572"/>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a:solidFill>
                <a:schemeClr val="tx1"/>
              </a:solidFill>
            </a:rPr>
            <a:t>Select message source and  collect feedback</a:t>
          </a:r>
        </a:p>
      </dsp:txBody>
      <dsp:txXfrm>
        <a:off x="1637634" y="3817217"/>
        <a:ext cx="4407625" cy="783802"/>
      </dsp:txXfrm>
    </dsp:sp>
    <dsp:sp modelId="{3D38E082-CD2C-4E83-81C9-9DEB2914D5AC}">
      <dsp:nvSpPr>
        <dsp:cNvPr id="0" name=""/>
        <dsp:cNvSpPr/>
      </dsp:nvSpPr>
      <dsp:spPr>
        <a:xfrm>
          <a:off x="4859707" y="608240"/>
          <a:ext cx="541172" cy="54117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dirty="0"/>
        </a:p>
      </dsp:txBody>
      <dsp:txXfrm>
        <a:off x="4981471" y="608240"/>
        <a:ext cx="297644" cy="407232"/>
      </dsp:txXfrm>
    </dsp:sp>
    <dsp:sp modelId="{13518147-D22A-45F5-84C9-85ED556FDD6F}">
      <dsp:nvSpPr>
        <dsp:cNvPr id="0" name=""/>
        <dsp:cNvSpPr/>
      </dsp:nvSpPr>
      <dsp:spPr>
        <a:xfrm>
          <a:off x="5263020" y="1556448"/>
          <a:ext cx="541172" cy="541172"/>
        </a:xfrm>
        <a:prstGeom prst="downArrow">
          <a:avLst>
            <a:gd name="adj1" fmla="val 55000"/>
            <a:gd name="adj2" fmla="val 45000"/>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dirty="0"/>
        </a:p>
      </dsp:txBody>
      <dsp:txXfrm>
        <a:off x="5384784" y="1556448"/>
        <a:ext cx="297644" cy="407232"/>
      </dsp:txXfrm>
    </dsp:sp>
    <dsp:sp modelId="{DD145C8B-70A1-44F8-8CC3-E5A8CD5144FA}">
      <dsp:nvSpPr>
        <dsp:cNvPr id="0" name=""/>
        <dsp:cNvSpPr/>
      </dsp:nvSpPr>
      <dsp:spPr>
        <a:xfrm>
          <a:off x="5666332" y="2490780"/>
          <a:ext cx="541172" cy="541172"/>
        </a:xfrm>
        <a:prstGeom prst="downArrow">
          <a:avLst>
            <a:gd name="adj1" fmla="val 55000"/>
            <a:gd name="adj2" fmla="val 45000"/>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dirty="0"/>
        </a:p>
      </dsp:txBody>
      <dsp:txXfrm>
        <a:off x="5788096" y="2490780"/>
        <a:ext cx="297644" cy="407232"/>
      </dsp:txXfrm>
    </dsp:sp>
    <dsp:sp modelId="{FB02084B-0553-401C-98B0-35C933B2A0BF}">
      <dsp:nvSpPr>
        <dsp:cNvPr id="0" name=""/>
        <dsp:cNvSpPr/>
      </dsp:nvSpPr>
      <dsp:spPr>
        <a:xfrm>
          <a:off x="6069645" y="3448239"/>
          <a:ext cx="541172" cy="541172"/>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dirty="0"/>
        </a:p>
      </dsp:txBody>
      <dsp:txXfrm>
        <a:off x="6191409" y="3448239"/>
        <a:ext cx="297644" cy="407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2AFEA-25A1-4A91-9DD4-DF6400186AD1}">
      <dsp:nvSpPr>
        <dsp:cNvPr id="0" name=""/>
        <dsp:cNvSpPr/>
      </dsp:nvSpPr>
      <dsp:spPr>
        <a:xfrm>
          <a:off x="674492" y="1399"/>
          <a:ext cx="1912153" cy="11472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b="1" kern="1200" dirty="0">
              <a:solidFill>
                <a:schemeClr val="tx1"/>
              </a:solidFill>
            </a:rPr>
            <a:t>What will be said</a:t>
          </a:r>
        </a:p>
      </dsp:txBody>
      <dsp:txXfrm>
        <a:off x="674492" y="1399"/>
        <a:ext cx="1912153" cy="1147292"/>
      </dsp:txXfrm>
    </dsp:sp>
    <dsp:sp modelId="{F0ED8CAB-5D16-427F-97D7-57AC47E69FED}">
      <dsp:nvSpPr>
        <dsp:cNvPr id="0" name=""/>
        <dsp:cNvSpPr/>
      </dsp:nvSpPr>
      <dsp:spPr>
        <a:xfrm>
          <a:off x="2777861" y="1399"/>
          <a:ext cx="1912153" cy="1147292"/>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b="1" kern="1200" dirty="0">
              <a:solidFill>
                <a:schemeClr val="tx1"/>
              </a:solidFill>
            </a:rPr>
            <a:t>How it will be said</a:t>
          </a:r>
        </a:p>
      </dsp:txBody>
      <dsp:txXfrm>
        <a:off x="2777861" y="1399"/>
        <a:ext cx="1912153" cy="1147292"/>
      </dsp:txXfrm>
    </dsp:sp>
    <dsp:sp modelId="{E0C13C48-6FE9-4336-A674-7D9F714A402F}">
      <dsp:nvSpPr>
        <dsp:cNvPr id="0" name=""/>
        <dsp:cNvSpPr/>
      </dsp:nvSpPr>
      <dsp:spPr>
        <a:xfrm>
          <a:off x="674492" y="1339906"/>
          <a:ext cx="1912153" cy="1147292"/>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b="1" kern="1200" dirty="0">
              <a:solidFill>
                <a:schemeClr val="tx1"/>
              </a:solidFill>
            </a:rPr>
            <a:t>When it will be said</a:t>
          </a:r>
        </a:p>
      </dsp:txBody>
      <dsp:txXfrm>
        <a:off x="674492" y="1339906"/>
        <a:ext cx="1912153" cy="1147292"/>
      </dsp:txXfrm>
    </dsp:sp>
    <dsp:sp modelId="{DF2B2FE9-E85E-42EF-90B8-9261234E9427}">
      <dsp:nvSpPr>
        <dsp:cNvPr id="0" name=""/>
        <dsp:cNvSpPr/>
      </dsp:nvSpPr>
      <dsp:spPr>
        <a:xfrm>
          <a:off x="2777861" y="1339906"/>
          <a:ext cx="1912153" cy="1147292"/>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b="1" kern="1200" dirty="0">
              <a:solidFill>
                <a:schemeClr val="tx1"/>
              </a:solidFill>
            </a:rPr>
            <a:t>Where it will be said</a:t>
          </a:r>
        </a:p>
      </dsp:txBody>
      <dsp:txXfrm>
        <a:off x="2777861" y="1339906"/>
        <a:ext cx="1912153" cy="1147292"/>
      </dsp:txXfrm>
    </dsp:sp>
    <dsp:sp modelId="{F93CFC52-9802-4E1F-A086-71155DD010E1}">
      <dsp:nvSpPr>
        <dsp:cNvPr id="0" name=""/>
        <dsp:cNvSpPr/>
      </dsp:nvSpPr>
      <dsp:spPr>
        <a:xfrm>
          <a:off x="1726176" y="2678413"/>
          <a:ext cx="1912153" cy="1147292"/>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b="1" kern="1200" dirty="0">
              <a:solidFill>
                <a:schemeClr val="tx1"/>
              </a:solidFill>
            </a:rPr>
            <a:t>Who will say it</a:t>
          </a:r>
        </a:p>
      </dsp:txBody>
      <dsp:txXfrm>
        <a:off x="1726176" y="2678413"/>
        <a:ext cx="1912153" cy="114729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9">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0">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5174F2C-BCB9-479D-8DC7-D99551547CC3}" type="datetimeFigureOut">
              <a:rPr lang="en-IN" smtClean="0"/>
              <a:pPr/>
              <a:t>26-03-2020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644BC8-0BAC-485F-895D-3D39C6C88C68}" type="slidenum">
              <a:rPr lang="en-IN" smtClean="0"/>
              <a:pPr/>
              <a:t>‹#›</a:t>
            </a:fld>
            <a:endParaRPr lang="en-IN"/>
          </a:p>
        </p:txBody>
      </p:sp>
    </p:spTree>
    <p:extLst>
      <p:ext uri="{BB962C8B-B14F-4D97-AF65-F5344CB8AC3E}">
        <p14:creationId xmlns:p14="http://schemas.microsoft.com/office/powerpoint/2010/main" val="594203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E5A47-5EF7-41C3-AE15-CC3EBBE7979D}" type="datetimeFigureOut">
              <a:rPr lang="en-US" smtClean="0"/>
              <a:pPr/>
              <a:t>3/26/2020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A0A23-7F20-4B04-A006-693C5986EE1E}" type="slidenum">
              <a:rPr lang="en-US" smtClean="0"/>
              <a:pPr/>
              <a:t>‹#›</a:t>
            </a:fld>
            <a:endParaRPr lang="en-US" dirty="0"/>
          </a:p>
        </p:txBody>
      </p:sp>
    </p:spTree>
    <p:extLst>
      <p:ext uri="{BB962C8B-B14F-4D97-AF65-F5344CB8AC3E}">
        <p14:creationId xmlns:p14="http://schemas.microsoft.com/office/powerpoint/2010/main" val="273344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5A0A23-7F20-4B04-A006-693C5986EE1E}" type="slidenum">
              <a:rPr lang="en-US" smtClean="0"/>
              <a:pPr/>
              <a:t>1</a:t>
            </a:fld>
            <a:endParaRPr lang="en-US" dirty="0"/>
          </a:p>
        </p:txBody>
      </p:sp>
    </p:spTree>
    <p:extLst>
      <p:ext uri="{BB962C8B-B14F-4D97-AF65-F5344CB8AC3E}">
        <p14:creationId xmlns:p14="http://schemas.microsoft.com/office/powerpoint/2010/main" val="2390605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10</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r>
              <a:rPr lang="en-US" sz="1200" b="1" i="0" u="none" strike="noStrike" kern="1200" baseline="0" dirty="0">
                <a:solidFill>
                  <a:schemeClr val="tx1"/>
                </a:solidFill>
                <a:latin typeface="+mn-lt"/>
                <a:ea typeface="+mn-ea"/>
                <a:cs typeface="+mn-cs"/>
              </a:rPr>
              <a:t>Discussion Question</a:t>
            </a:r>
          </a:p>
          <a:p>
            <a:r>
              <a:rPr lang="en-US" sz="1200" b="0" i="1" u="none" strike="noStrike" kern="1200" baseline="0" dirty="0">
                <a:solidFill>
                  <a:schemeClr val="tx1"/>
                </a:solidFill>
                <a:latin typeface="+mn-lt"/>
                <a:ea typeface="+mn-ea"/>
                <a:cs typeface="+mn-cs"/>
              </a:rPr>
              <a:t>Why is there a need for integrated marketing communications?</a:t>
            </a:r>
          </a:p>
          <a:p>
            <a:endParaRPr lang="en-US" sz="1200" b="1" dirty="0">
              <a:solidFill>
                <a:schemeClr val="tx1"/>
              </a:solidFill>
            </a:endParaRPr>
          </a:p>
          <a:p>
            <a:r>
              <a:rPr lang="en-US" sz="1200" b="1" dirty="0">
                <a:solidFill>
                  <a:schemeClr val="tx1"/>
                </a:solidFill>
              </a:rPr>
              <a:t>Learning Objective 2 Summary</a:t>
            </a:r>
          </a:p>
          <a:p>
            <a:endParaRPr lang="en-US" sz="1200" b="1" i="0" u="none" strike="noStrike" kern="1200" baseline="0" dirty="0">
              <a:solidFill>
                <a:schemeClr val="tx1"/>
              </a:solidFill>
              <a:latin typeface="+mn-lt"/>
              <a:ea typeface="+mn-ea"/>
              <a:cs typeface="+mn-cs"/>
            </a:endParaRPr>
          </a:p>
          <a:p>
            <a:r>
              <a:rPr lang="en-US" sz="1200" kern="1200" dirty="0">
                <a:solidFill>
                  <a:schemeClr val="tx1"/>
                </a:solidFill>
                <a:effectLst/>
                <a:latin typeface="+mn-lt"/>
                <a:ea typeface="+mn-ea"/>
                <a:cs typeface="+mn-cs"/>
              </a:rPr>
              <a:t>The explosive developments in communications technology and changes in marketer and customer communication strategies have had a dramatic impact on marketing communications.  Advertisers are now adding a broad selection of more-specialized and highly targeted media and content—including online,  mobile, and social media—to reach smaller customer segments with more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personalized, interactive messages. As they adopt richer but more fragmented media and promotion mixes to reach their diverse markets, they risk creating a communications hodgepodge for consumers. To prevent this, companies are adopting the concept of </a:t>
            </a:r>
            <a:r>
              <a:rPr lang="en-US" sz="1200" i="1" kern="1200" dirty="0">
                <a:solidFill>
                  <a:schemeClr val="tx1"/>
                </a:solidFill>
                <a:effectLst/>
                <a:latin typeface="+mn-lt"/>
                <a:ea typeface="+mn-ea"/>
                <a:cs typeface="+mn-cs"/>
              </a:rPr>
              <a:t>integrated marketing communications (IMC)</a:t>
            </a:r>
            <a:r>
              <a:rPr lang="en-US" sz="1200" kern="1200" dirty="0">
                <a:solidFill>
                  <a:schemeClr val="tx1"/>
                </a:solidFill>
                <a:effectLst/>
                <a:latin typeface="+mn-lt"/>
                <a:ea typeface="+mn-ea"/>
                <a:cs typeface="+mn-cs"/>
              </a:rPr>
              <a:t>. Guided by an overall IMC strategy, the company works out the roles that the various promotional tools and marketing content </a:t>
            </a:r>
            <a:r>
              <a:rPr lang="en-US" sz="1200" b="0" i="0" u="none" strike="noStrike" kern="1200" baseline="0" dirty="0">
                <a:solidFill>
                  <a:schemeClr val="tx1"/>
                </a:solidFill>
                <a:latin typeface="+mn-lt"/>
                <a:ea typeface="+mn-ea"/>
                <a:cs typeface="+mn-cs"/>
              </a:rPr>
              <a:t>will play and the extent to which each will be used. It carefully coordinates the promotional activities and the timing of when major campaigns take place.</a:t>
            </a:r>
            <a:endParaRPr lang="en-US" dirty="0"/>
          </a:p>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kern="1200" dirty="0">
                <a:solidFill>
                  <a:schemeClr val="tx1"/>
                </a:solidFill>
                <a:effectLst/>
                <a:latin typeface="+mn-lt"/>
                <a:ea typeface="+mn-ea"/>
                <a:cs typeface="+mn-cs"/>
              </a:rPr>
              <a:t>Several major factors are changing the face of today’s marketing communications.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this digital, wireless age, consumers are better informed and more communications empowered. Rather than relying on marketer-supplied information, they can use the Internet, social media, and other technologies to find information on their own.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mass markets have fragmented,  marketers are shifting away from mass marketing. More and more, they are developing focused marketing programs designed to build closer relationships with customers in more narrowly defined </a:t>
            </a:r>
            <a:r>
              <a:rPr lang="en-US" sz="1200" kern="1200" dirty="0" err="1">
                <a:solidFill>
                  <a:schemeClr val="tx1"/>
                </a:solidFill>
                <a:effectLst/>
                <a:latin typeface="+mn-lt"/>
                <a:ea typeface="+mn-ea"/>
                <a:cs typeface="+mn-cs"/>
              </a:rPr>
              <a:t>micromarkets</a:t>
            </a:r>
            <a:r>
              <a:rPr lang="en-US" sz="1200" kern="1200" dirty="0">
                <a:solidFill>
                  <a:schemeClr val="tx1"/>
                </a:solidFill>
                <a:effectLst/>
                <a:latin typeface="+mn-lt"/>
                <a:ea typeface="+mn-ea"/>
                <a:cs typeface="+mn-cs"/>
              </a:rPr>
              <a:t>.</a:t>
            </a:r>
          </a:p>
          <a:p>
            <a:endParaRPr lang="en-US" b="1" dirty="0">
              <a:ea typeface="ＭＳ Ｐゴシック" charset="-128"/>
            </a:endParaRPr>
          </a:p>
          <a:p>
            <a:r>
              <a:rPr lang="en-US" sz="1200" kern="1200" dirty="0">
                <a:solidFill>
                  <a:schemeClr val="tx1"/>
                </a:solidFill>
                <a:effectLst/>
                <a:latin typeface="+mn-lt"/>
                <a:ea typeface="+mn-ea"/>
                <a:cs typeface="+mn-cs"/>
              </a:rPr>
              <a:t>The digital age has brought about remarkable changes in the ways companies and customers communicate with each other. There are a host of new information and communication tools—from smartphones and tablets to satellite and cable television systems to the many faces of the Internet like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brand web sites, e-mail, blogs, social media and online communities, the mobile Web, and so much more.</a:t>
            </a:r>
            <a:endParaRPr lang="en-US" b="1" dirty="0">
              <a:ea typeface="ＭＳ Ｐゴシック" charset="-128"/>
            </a:endParaRPr>
          </a:p>
        </p:txBody>
      </p:sp>
    </p:spTree>
    <p:extLst>
      <p:ext uri="{BB962C8B-B14F-4D97-AF65-F5344CB8AC3E}">
        <p14:creationId xmlns:p14="http://schemas.microsoft.com/office/powerpoint/2010/main" val="3061430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12</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61430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kern="1200" dirty="0">
                <a:solidFill>
                  <a:schemeClr val="tx1"/>
                </a:solidFill>
                <a:effectLst/>
                <a:latin typeface="+mn-lt"/>
                <a:ea typeface="+mn-ea"/>
                <a:cs typeface="+mn-cs"/>
              </a:rPr>
              <a:t>The shift toward a richer mix of media and brand content approaches poses a problem for marketers. Consumers today are bombarded by brand content from a broad range of sources. But consumers don’t distinguish between content sources the way marketers do. In the consumer’s mind, brand content from different sources—whether it’s a Super Bowl ad, in-store display, mobile app, or a friend’s social media post—all become part of a single message about the brand or company. Conflicting content from these different sources can result in confused company images, brand positions, and customer relationships.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All too often, companies fail to integrate their various communication channels. The result is a hodgepodge of brand content to consumers. The new world of online, mobile, and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social media marketing presents tremendous opportunities but also big challenges.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Marketers</a:t>
            </a:r>
            <a:r>
              <a:rPr lang="en-US" sz="1200" kern="1200" baseline="0" dirty="0">
                <a:solidFill>
                  <a:schemeClr val="tx1"/>
                </a:solidFill>
                <a:effectLst/>
                <a:latin typeface="+mn-lt"/>
                <a:ea typeface="+mn-ea"/>
                <a:cs typeface="+mn-cs"/>
              </a:rPr>
              <a:t> benefit from</a:t>
            </a:r>
            <a:r>
              <a:rPr lang="en-US" sz="1200" kern="1200" dirty="0">
                <a:solidFill>
                  <a:schemeClr val="tx1"/>
                </a:solidFill>
                <a:effectLst/>
                <a:latin typeface="+mn-lt"/>
                <a:ea typeface="+mn-ea"/>
                <a:cs typeface="+mn-cs"/>
              </a:rPr>
              <a:t> increased access to their customers and  fresh insights into their preferences. </a:t>
            </a:r>
            <a:r>
              <a:rPr lang="en-US" sz="1200" kern="1200" baseline="0" dirty="0">
                <a:solidFill>
                  <a:schemeClr val="tx1"/>
                </a:solidFill>
                <a:effectLst/>
                <a:latin typeface="+mn-lt"/>
                <a:ea typeface="+mn-ea"/>
                <a:cs typeface="+mn-cs"/>
              </a:rPr>
              <a:t> However, marketers must manage the </a:t>
            </a:r>
            <a:r>
              <a:rPr lang="en-US" sz="1200" kern="1200" dirty="0">
                <a:solidFill>
                  <a:schemeClr val="tx1"/>
                </a:solidFill>
                <a:effectLst/>
                <a:latin typeface="+mn-lt"/>
                <a:ea typeface="+mn-ea"/>
                <a:cs typeface="+mn-cs"/>
              </a:rPr>
              <a:t>complexity, fragmentation</a:t>
            </a:r>
            <a:r>
              <a:rPr lang="en-US" sz="1200" kern="1200" baseline="0" dirty="0">
                <a:solidFill>
                  <a:schemeClr val="tx1"/>
                </a:solidFill>
                <a:effectLst/>
                <a:latin typeface="+mn-lt"/>
                <a:ea typeface="+mn-ea"/>
                <a:cs typeface="+mn-cs"/>
              </a:rPr>
              <a:t> choices available so it comes</a:t>
            </a:r>
            <a:r>
              <a:rPr lang="en-US" sz="1200" kern="1200" dirty="0">
                <a:solidFill>
                  <a:schemeClr val="tx1"/>
                </a:solidFill>
                <a:effectLst/>
                <a:latin typeface="+mn-lt"/>
                <a:ea typeface="+mn-ea"/>
                <a:cs typeface="+mn-cs"/>
              </a:rPr>
              <a:t> together in an organized way.</a:t>
            </a:r>
          </a:p>
        </p:txBody>
      </p:sp>
    </p:spTree>
    <p:extLst>
      <p:ext uri="{BB962C8B-B14F-4D97-AF65-F5344CB8AC3E}">
        <p14:creationId xmlns:p14="http://schemas.microsoft.com/office/powerpoint/2010/main" val="3061430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kern="1200" dirty="0">
                <a:solidFill>
                  <a:schemeClr val="tx1"/>
                </a:solidFill>
                <a:effectLst/>
                <a:latin typeface="+mn-lt"/>
                <a:ea typeface="+mn-ea"/>
                <a:cs typeface="+mn-cs"/>
              </a:rPr>
              <a:t>To that end, more companies today are adopting the concept of </a:t>
            </a:r>
            <a:r>
              <a:rPr lang="en-US" sz="1200" b="1" kern="1200" dirty="0">
                <a:solidFill>
                  <a:schemeClr val="tx1"/>
                </a:solidFill>
                <a:effectLst/>
                <a:latin typeface="+mn-lt"/>
                <a:ea typeface="+mn-ea"/>
                <a:cs typeface="+mn-cs"/>
              </a:rPr>
              <a:t>integrated  marketing communications (IMC)</a:t>
            </a:r>
            <a:r>
              <a:rPr lang="en-US" sz="1200" kern="1200" dirty="0">
                <a:solidFill>
                  <a:schemeClr val="tx1"/>
                </a:solidFill>
                <a:effectLst/>
                <a:latin typeface="+mn-lt"/>
                <a:ea typeface="+mn-ea"/>
                <a:cs typeface="+mn-cs"/>
              </a:rPr>
              <a:t>. Under this concept, as illustrated in </a:t>
            </a:r>
            <a:r>
              <a:rPr lang="en-US" sz="1200" b="1" kern="1200" dirty="0">
                <a:solidFill>
                  <a:schemeClr val="tx1"/>
                </a:solidFill>
                <a:effectLst/>
                <a:latin typeface="+mn-lt"/>
                <a:ea typeface="+mn-ea"/>
                <a:cs typeface="+mn-cs"/>
              </a:rPr>
              <a:t>Figure 14.1</a:t>
            </a:r>
            <a:r>
              <a:rPr lang="en-US" sz="1200" kern="1200" dirty="0">
                <a:solidFill>
                  <a:schemeClr val="tx1"/>
                </a:solidFill>
                <a:effectLst/>
                <a:latin typeface="+mn-lt"/>
                <a:ea typeface="+mn-ea"/>
                <a:cs typeface="+mn-cs"/>
              </a:rPr>
              <a:t>, the company carefully integrates its many communication channels to deliver a clear, consistent, and compelling message about the organization and its brands.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Integrated marketing communications calls for recognizing all touch points where the customer may encounter content about the company and its brands. Each contact with the brand will deliver a message—whether good, bad, or indifferent. The company’s goal should be to deliver a consistent and positive message at each contact. Integrated marketing </a:t>
            </a:r>
            <a:r>
              <a:rPr lang="en-US" sz="1200" b="0" i="0" u="none" strike="noStrike" kern="1200" baseline="0" dirty="0">
                <a:solidFill>
                  <a:schemeClr val="tx1"/>
                </a:solidFill>
                <a:latin typeface="+mn-lt"/>
                <a:ea typeface="+mn-ea"/>
                <a:cs typeface="+mn-cs"/>
              </a:rPr>
              <a:t>communications ties together all of the company’s messages and images. Its television and print ads have the same brand message as its e-mail and personal selling communications, and its PR materials are consistent with web site, online, social media, and mobile marketing content.</a:t>
            </a:r>
            <a:endParaRPr lang="en-US" sz="1200" kern="1200" dirty="0">
              <a:solidFill>
                <a:schemeClr val="tx1"/>
              </a:solidFill>
              <a:effectLst/>
              <a:latin typeface="+mn-lt"/>
              <a:ea typeface="+mn-ea"/>
              <a:cs typeface="+mn-cs"/>
            </a:endParaRPr>
          </a:p>
          <a:p>
            <a:pPr>
              <a:defRPr/>
            </a:pPr>
            <a:endParaRPr lang="en-US" dirty="0">
              <a:ea typeface="ＭＳ Ｐゴシック" charset="-128"/>
            </a:endParaRPr>
          </a:p>
        </p:txBody>
      </p:sp>
    </p:spTree>
    <p:extLst>
      <p:ext uri="{BB962C8B-B14F-4D97-AF65-F5344CB8AC3E}">
        <p14:creationId xmlns:p14="http://schemas.microsoft.com/office/powerpoint/2010/main" val="3061430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15</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r>
              <a:rPr lang="en-US" sz="1200" b="1" i="0" u="none" strike="noStrike" kern="1200" baseline="0" dirty="0">
                <a:solidFill>
                  <a:schemeClr val="tx1"/>
                </a:solidFill>
                <a:latin typeface="+mn-lt"/>
                <a:ea typeface="+mn-ea"/>
                <a:cs typeface="+mn-cs"/>
              </a:rPr>
              <a:t>Discussion Question</a:t>
            </a:r>
          </a:p>
          <a:p>
            <a:r>
              <a:rPr lang="en-US" sz="1200" b="0" i="1" u="none" strike="noStrike" kern="1200" baseline="0" dirty="0">
                <a:solidFill>
                  <a:schemeClr val="tx1"/>
                </a:solidFill>
                <a:latin typeface="+mn-lt"/>
                <a:ea typeface="+mn-ea"/>
                <a:cs typeface="+mn-cs"/>
              </a:rPr>
              <a:t>Name and briefly describe the nine elements of the communications process. Why do marketers need to understand these elements?</a:t>
            </a:r>
          </a:p>
          <a:p>
            <a:endParaRPr lang="en-US" sz="1200" b="1"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Learning Objective 3 Summary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communication process involves nine elements: two major </a:t>
            </a:r>
            <a:r>
              <a:rPr lang="en-US" sz="1200" kern="1200" dirty="0">
                <a:solidFill>
                  <a:schemeClr val="tx1"/>
                </a:solidFill>
                <a:effectLst/>
                <a:latin typeface="+mn-lt"/>
                <a:ea typeface="+mn-ea"/>
                <a:cs typeface="+mn-cs"/>
              </a:rPr>
              <a:t>parties (sender, receiver), two communication tools (message, media), four communication functions (encoding, decoding, response, and feedback), and noise. To communicate effectively, marketers must understand how these elements combine to communicate value to target customers.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preparing marketing communications, the communicator’s first task is to </a:t>
            </a:r>
            <a:r>
              <a:rPr lang="en-US" sz="1200" i="1" kern="1200" dirty="0">
                <a:solidFill>
                  <a:schemeClr val="tx1"/>
                </a:solidFill>
                <a:effectLst/>
                <a:latin typeface="+mn-lt"/>
                <a:ea typeface="+mn-ea"/>
                <a:cs typeface="+mn-cs"/>
              </a:rPr>
              <a:t>identify the target audience</a:t>
            </a:r>
            <a:r>
              <a:rPr lang="en-US" sz="1200" kern="1200" dirty="0">
                <a:solidFill>
                  <a:schemeClr val="tx1"/>
                </a:solidFill>
                <a:effectLst/>
                <a:latin typeface="+mn-lt"/>
                <a:ea typeface="+mn-ea"/>
                <a:cs typeface="+mn-cs"/>
              </a:rPr>
              <a:t> and its characteristics. Next, the communicator has to determine the </a:t>
            </a:r>
            <a:r>
              <a:rPr lang="en-US" sz="1200" i="1" kern="1200" dirty="0">
                <a:solidFill>
                  <a:schemeClr val="tx1"/>
                </a:solidFill>
                <a:effectLst/>
                <a:latin typeface="+mn-lt"/>
                <a:ea typeface="+mn-ea"/>
                <a:cs typeface="+mn-cs"/>
              </a:rPr>
              <a:t>communication objectives</a:t>
            </a:r>
            <a:r>
              <a:rPr lang="en-US" sz="1200" kern="1200" dirty="0">
                <a:solidFill>
                  <a:schemeClr val="tx1"/>
                </a:solidFill>
                <a:effectLst/>
                <a:latin typeface="+mn-lt"/>
                <a:ea typeface="+mn-ea"/>
                <a:cs typeface="+mn-cs"/>
              </a:rPr>
              <a:t> and define the response sought, whether it be </a:t>
            </a:r>
            <a:r>
              <a:rPr lang="en-US" sz="1200" i="1" kern="1200" dirty="0">
                <a:solidFill>
                  <a:schemeClr val="tx1"/>
                </a:solidFill>
                <a:effectLst/>
                <a:latin typeface="+mn-lt"/>
                <a:ea typeface="+mn-ea"/>
                <a:cs typeface="+mn-cs"/>
              </a:rPr>
              <a:t>awareness</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knowledge</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liking</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preference</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conviction</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purchase</a:t>
            </a:r>
            <a:r>
              <a:rPr lang="en-US" sz="1200" kern="1200" dirty="0">
                <a:solidFill>
                  <a:schemeClr val="tx1"/>
                </a:solidFill>
                <a:effectLst/>
                <a:latin typeface="+mn-lt"/>
                <a:ea typeface="+mn-ea"/>
                <a:cs typeface="+mn-cs"/>
              </a:rPr>
              <a:t>. Then a </a:t>
            </a:r>
            <a:r>
              <a:rPr lang="en-US" sz="1200" i="1" kern="1200" dirty="0">
                <a:solidFill>
                  <a:schemeClr val="tx1"/>
                </a:solidFill>
                <a:effectLst/>
                <a:latin typeface="+mn-lt"/>
                <a:ea typeface="+mn-ea"/>
                <a:cs typeface="+mn-cs"/>
              </a:rPr>
              <a:t>message</a:t>
            </a:r>
            <a:r>
              <a:rPr lang="en-US" sz="1200" kern="1200" dirty="0">
                <a:solidFill>
                  <a:schemeClr val="tx1"/>
                </a:solidFill>
                <a:effectLst/>
                <a:latin typeface="+mn-lt"/>
                <a:ea typeface="+mn-ea"/>
                <a:cs typeface="+mn-cs"/>
              </a:rPr>
              <a:t> should be constructed with an effective content and structure. </a:t>
            </a:r>
            <a:r>
              <a:rPr lang="en-US" sz="1200" i="1" kern="1200" dirty="0">
                <a:solidFill>
                  <a:schemeClr val="tx1"/>
                </a:solidFill>
                <a:effectLst/>
                <a:latin typeface="+mn-lt"/>
                <a:ea typeface="+mn-ea"/>
                <a:cs typeface="+mn-cs"/>
              </a:rPr>
              <a:t>Media</a:t>
            </a:r>
            <a:r>
              <a:rPr lang="en-US" sz="1200" kern="1200" dirty="0">
                <a:solidFill>
                  <a:schemeClr val="tx1"/>
                </a:solidFill>
                <a:effectLst/>
                <a:latin typeface="+mn-lt"/>
                <a:ea typeface="+mn-ea"/>
                <a:cs typeface="+mn-cs"/>
              </a:rPr>
              <a:t> must be selected, both for personal and </a:t>
            </a:r>
            <a:r>
              <a:rPr lang="en-US" sz="1200" kern="1200" dirty="0" err="1">
                <a:solidFill>
                  <a:schemeClr val="tx1"/>
                </a:solidFill>
                <a:effectLst/>
                <a:latin typeface="+mn-lt"/>
                <a:ea typeface="+mn-ea"/>
                <a:cs typeface="+mn-cs"/>
              </a:rPr>
              <a:t>nonpersonal</a:t>
            </a:r>
            <a:r>
              <a:rPr lang="en-US" sz="1200" kern="1200" dirty="0">
                <a:solidFill>
                  <a:schemeClr val="tx1"/>
                </a:solidFill>
                <a:effectLst/>
                <a:latin typeface="+mn-lt"/>
                <a:ea typeface="+mn-ea"/>
                <a:cs typeface="+mn-cs"/>
              </a:rPr>
              <a:t> communication. The communicator must find highly credible sources to deliver messages. Finally, the communicator must collect </a:t>
            </a:r>
            <a:r>
              <a:rPr lang="en-US" sz="1200" i="1" kern="1200" dirty="0">
                <a:solidFill>
                  <a:schemeClr val="tx1"/>
                </a:solidFill>
                <a:effectLst/>
                <a:latin typeface="+mn-lt"/>
                <a:ea typeface="+mn-ea"/>
                <a:cs typeface="+mn-cs"/>
              </a:rPr>
              <a:t>feedback</a:t>
            </a:r>
            <a:r>
              <a:rPr lang="en-US" sz="1200" kern="1200" dirty="0">
                <a:solidFill>
                  <a:schemeClr val="tx1"/>
                </a:solidFill>
                <a:effectLst/>
                <a:latin typeface="+mn-lt"/>
                <a:ea typeface="+mn-ea"/>
                <a:cs typeface="+mn-cs"/>
              </a:rPr>
              <a:t> by watching how much of the market becomes aware, tries the product, and is satisfied in the process.</a:t>
            </a:r>
          </a:p>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marL="533400" indent="-533400">
              <a:lnSpc>
                <a:spcPct val="80000"/>
              </a:lnSpc>
            </a:pPr>
            <a:r>
              <a:rPr lang="en-US" b="0" dirty="0"/>
              <a:t>The</a:t>
            </a:r>
            <a:r>
              <a:rPr lang="en-US" b="1" baseline="0" dirty="0"/>
              <a:t> s</a:t>
            </a:r>
            <a:r>
              <a:rPr lang="en-US" b="1" dirty="0"/>
              <a:t>ender</a:t>
            </a:r>
            <a:r>
              <a:rPr lang="en-US" dirty="0"/>
              <a:t> is the party sending the message to another party.</a:t>
            </a:r>
          </a:p>
          <a:p>
            <a:pPr marL="533400" indent="-533400">
              <a:lnSpc>
                <a:spcPct val="80000"/>
              </a:lnSpc>
            </a:pPr>
            <a:endParaRPr lang="en-US" dirty="0"/>
          </a:p>
          <a:p>
            <a:pPr marL="533400" indent="-533400">
              <a:lnSpc>
                <a:spcPct val="80000"/>
              </a:lnSpc>
            </a:pPr>
            <a:r>
              <a:rPr lang="en-US" b="1" dirty="0"/>
              <a:t>Encoding</a:t>
            </a:r>
            <a:r>
              <a:rPr lang="en-US" dirty="0"/>
              <a:t> is the process of putting thought into symbolic form. </a:t>
            </a:r>
          </a:p>
          <a:p>
            <a:pPr marL="533400" indent="-533400">
              <a:lnSpc>
                <a:spcPct val="80000"/>
              </a:lnSpc>
            </a:pPr>
            <a:endParaRPr lang="en-US" dirty="0"/>
          </a:p>
          <a:p>
            <a:pPr marL="533400" indent="-533400">
              <a:lnSpc>
                <a:spcPct val="80000"/>
              </a:lnSpc>
            </a:pPr>
            <a:r>
              <a:rPr lang="en-US" b="0" dirty="0"/>
              <a:t>The</a:t>
            </a:r>
            <a:r>
              <a:rPr lang="en-US" b="1" baseline="0" dirty="0"/>
              <a:t> m</a:t>
            </a:r>
            <a:r>
              <a:rPr lang="en-US" b="1" dirty="0"/>
              <a:t>essage</a:t>
            </a:r>
            <a:r>
              <a:rPr lang="en-US" dirty="0"/>
              <a:t> is the set of symbols the sender transmits.</a:t>
            </a:r>
          </a:p>
          <a:p>
            <a:pPr marL="533400" indent="-533400" algn="ctr">
              <a:lnSpc>
                <a:spcPct val="90000"/>
              </a:lnSpc>
            </a:pPr>
            <a:endParaRPr lang="en-US" sz="1400" b="1" i="1" dirty="0">
              <a:latin typeface="Times New Roman" pitchFamily="18" charset="0"/>
            </a:endParaRPr>
          </a:p>
          <a:p>
            <a:pPr marL="533400" indent="-533400">
              <a:lnSpc>
                <a:spcPct val="90000"/>
              </a:lnSpc>
            </a:pPr>
            <a:r>
              <a:rPr lang="en-US" b="1" dirty="0"/>
              <a:t>Media</a:t>
            </a:r>
            <a:r>
              <a:rPr lang="en-US" dirty="0"/>
              <a:t> refer</a:t>
            </a:r>
            <a:r>
              <a:rPr lang="en-US" baseline="0" dirty="0"/>
              <a:t> to </a:t>
            </a:r>
            <a:r>
              <a:rPr lang="en-US" dirty="0"/>
              <a:t>the communications channels through which the message moves from sender to receiver.</a:t>
            </a:r>
          </a:p>
          <a:p>
            <a:pPr marL="533400" indent="-533400">
              <a:lnSpc>
                <a:spcPct val="90000"/>
              </a:lnSpc>
            </a:pPr>
            <a:endParaRPr lang="en-US" dirty="0"/>
          </a:p>
          <a:p>
            <a:pPr marL="533400" indent="-533400">
              <a:lnSpc>
                <a:spcPct val="90000"/>
              </a:lnSpc>
            </a:pPr>
            <a:r>
              <a:rPr lang="en-US" b="1" dirty="0"/>
              <a:t>Decoding</a:t>
            </a:r>
            <a:r>
              <a:rPr lang="en-US" dirty="0"/>
              <a:t> is the process by which the receiver assigns meaning to the symbols.</a:t>
            </a:r>
          </a:p>
          <a:p>
            <a:pPr marL="533400" indent="-533400">
              <a:lnSpc>
                <a:spcPct val="90000"/>
              </a:lnSpc>
            </a:pPr>
            <a:endParaRPr lang="en-US" dirty="0"/>
          </a:p>
          <a:p>
            <a:pPr marL="533400" indent="-533400">
              <a:lnSpc>
                <a:spcPct val="90000"/>
              </a:lnSpc>
            </a:pPr>
            <a:r>
              <a:rPr lang="en-US" b="0" dirty="0"/>
              <a:t>The</a:t>
            </a:r>
            <a:r>
              <a:rPr lang="en-US" b="1" baseline="0" dirty="0"/>
              <a:t> r</a:t>
            </a:r>
            <a:r>
              <a:rPr lang="en-US" b="1" dirty="0"/>
              <a:t>eceiver</a:t>
            </a:r>
            <a:r>
              <a:rPr lang="en-US" dirty="0"/>
              <a:t> is the party receiving the message sent by another party.</a:t>
            </a:r>
          </a:p>
          <a:p>
            <a:pPr marL="533400" indent="-533400">
              <a:lnSpc>
                <a:spcPct val="90000"/>
              </a:lnSpc>
            </a:pPr>
            <a:endParaRPr lang="en-US" dirty="0"/>
          </a:p>
          <a:p>
            <a:pPr marL="533400" indent="-533400">
              <a:lnSpc>
                <a:spcPct val="80000"/>
              </a:lnSpc>
            </a:pPr>
            <a:r>
              <a:rPr lang="en-US" b="0" dirty="0"/>
              <a:t>A</a:t>
            </a:r>
            <a:r>
              <a:rPr lang="en-US" b="1" baseline="0" dirty="0"/>
              <a:t> r</a:t>
            </a:r>
            <a:r>
              <a:rPr lang="en-US" b="1" dirty="0"/>
              <a:t>esponse</a:t>
            </a:r>
            <a:r>
              <a:rPr lang="en-US" dirty="0"/>
              <a:t> is the reaction of the receiver after being exposed to the message.</a:t>
            </a:r>
          </a:p>
          <a:p>
            <a:pPr marL="533400" indent="-533400">
              <a:lnSpc>
                <a:spcPct val="80000"/>
              </a:lnSpc>
            </a:pPr>
            <a:endParaRPr lang="en-US" dirty="0"/>
          </a:p>
          <a:p>
            <a:pPr marL="533400" indent="-533400">
              <a:lnSpc>
                <a:spcPct val="80000"/>
              </a:lnSpc>
            </a:pPr>
            <a:r>
              <a:rPr lang="en-US" b="1" dirty="0"/>
              <a:t>Feedback</a:t>
            </a:r>
            <a:r>
              <a:rPr lang="en-US" dirty="0"/>
              <a:t> is the part of the receiver’s response communicated back to the sender.</a:t>
            </a:r>
          </a:p>
          <a:p>
            <a:pPr marL="533400" indent="-533400">
              <a:lnSpc>
                <a:spcPct val="80000"/>
              </a:lnSpc>
            </a:pPr>
            <a:endParaRPr lang="en-US" dirty="0"/>
          </a:p>
          <a:p>
            <a:pPr marL="533400" indent="-533400">
              <a:lnSpc>
                <a:spcPct val="80000"/>
              </a:lnSpc>
            </a:pPr>
            <a:r>
              <a:rPr lang="en-US" b="1" dirty="0"/>
              <a:t>Noise</a:t>
            </a:r>
            <a:r>
              <a:rPr lang="en-US" dirty="0"/>
              <a:t> is the unplanned static or distortion during the communication process which results in the receiver getting a different message than the one the sender sent.</a:t>
            </a:r>
          </a:p>
          <a:p>
            <a:pPr marL="533400" indent="-533400"/>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a:defRPr/>
            </a:pPr>
            <a:r>
              <a:rPr lang="x-none" dirty="0">
                <a:ea typeface="ＭＳ Ｐゴシック" charset="-128"/>
              </a:rPr>
              <a:t>We now examine the steps in developing an effective integrated communications and promotion program. Marketers must </a:t>
            </a:r>
            <a:r>
              <a:rPr lang="en-US" dirty="0" err="1">
                <a:ea typeface="ＭＳ Ｐゴシック" charset="-128"/>
              </a:rPr>
              <a:t>i</a:t>
            </a:r>
            <a:r>
              <a:rPr lang="x-none" dirty="0">
                <a:ea typeface="ＭＳ Ｐゴシック" charset="-128"/>
              </a:rPr>
              <a:t>dentify the target audience, determine the communication objectives, design a message, choose the media through which to send the message, select the message source, and collect feedback.</a:t>
            </a:r>
            <a:endParaRPr lang="en-US" dirty="0">
              <a:ea typeface="ＭＳ Ｐゴシック" charset="-128"/>
            </a:endParaRPr>
          </a:p>
          <a:p>
            <a:pPr marL="219075" indent="-220663">
              <a:defRPr/>
            </a:pPr>
            <a:endParaRPr lang="en-US" dirty="0">
              <a:ea typeface="ＭＳ Ｐゴシック" charset="-128"/>
            </a:endParaRPr>
          </a:p>
        </p:txBody>
      </p:sp>
    </p:spTree>
    <p:extLst>
      <p:ext uri="{BB962C8B-B14F-4D97-AF65-F5344CB8AC3E}">
        <p14:creationId xmlns:p14="http://schemas.microsoft.com/office/powerpoint/2010/main" val="3061430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A marketing communicator starts with a clear target audience in mind. The audience may be current users or potential buyers, those who make the buying decision or those who influence it. The audience may be individuals, groups, special publics, or the general public. The target audience will heavily affect the communicator’s decisions on the questions</a:t>
            </a:r>
            <a:r>
              <a:rPr lang="en-US" baseline="0" dirty="0"/>
              <a:t> shown on the slide - </a:t>
            </a:r>
            <a:r>
              <a:rPr lang="en-US" i="1" dirty="0"/>
              <a:t>what, how</a:t>
            </a:r>
            <a:r>
              <a:rPr lang="en-US" dirty="0"/>
              <a:t>, </a:t>
            </a:r>
            <a:r>
              <a:rPr lang="en-US" i="1" dirty="0"/>
              <a:t>when, where</a:t>
            </a:r>
            <a:r>
              <a:rPr lang="en-US" dirty="0"/>
              <a:t> and </a:t>
            </a:r>
            <a:r>
              <a:rPr lang="en-US" i="1" dirty="0"/>
              <a:t>who</a:t>
            </a:r>
            <a:r>
              <a:rPr lang="en-US" i="0" dirty="0"/>
              <a:t>?</a:t>
            </a:r>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kern="1200" dirty="0">
                <a:solidFill>
                  <a:schemeClr val="tx1"/>
                </a:solidFill>
                <a:effectLst/>
                <a:latin typeface="+mn-lt"/>
                <a:ea typeface="+mn-ea"/>
                <a:cs typeface="+mn-cs"/>
              </a:rPr>
              <a:t>The target audience may be in any of six </a:t>
            </a:r>
            <a:r>
              <a:rPr lang="en-US" sz="1200" b="1" kern="1200" dirty="0">
                <a:solidFill>
                  <a:schemeClr val="tx1"/>
                </a:solidFill>
                <a:effectLst/>
                <a:latin typeface="+mn-lt"/>
                <a:ea typeface="+mn-ea"/>
                <a:cs typeface="+mn-cs"/>
              </a:rPr>
              <a:t>buyer-readiness stages</a:t>
            </a:r>
            <a:r>
              <a:rPr lang="en-US" sz="1200" kern="1200" dirty="0">
                <a:solidFill>
                  <a:schemeClr val="tx1"/>
                </a:solidFill>
                <a:effectLst/>
                <a:latin typeface="+mn-lt"/>
                <a:ea typeface="+mn-ea"/>
                <a:cs typeface="+mn-cs"/>
              </a:rPr>
              <a:t>, the stages consumers normally pass through on their way to making a purchase. These stages are </a:t>
            </a:r>
            <a:r>
              <a:rPr lang="en-US" sz="1200" i="1" kern="1200" dirty="0">
                <a:solidFill>
                  <a:schemeClr val="tx1"/>
                </a:solidFill>
                <a:effectLst/>
                <a:latin typeface="+mn-lt"/>
                <a:ea typeface="+mn-ea"/>
                <a:cs typeface="+mn-cs"/>
              </a:rPr>
              <a:t>awareness</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knowledge</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liking</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preference</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conviction</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purchase</a:t>
            </a:r>
            <a:r>
              <a:rPr lang="en-US" sz="1200" kern="1200" dirty="0">
                <a:solidFill>
                  <a:schemeClr val="tx1"/>
                </a:solidFill>
                <a:effectLst/>
                <a:latin typeface="+mn-lt"/>
                <a:ea typeface="+mn-ea"/>
                <a:cs typeface="+mn-cs"/>
              </a:rPr>
              <a:t> (see </a:t>
            </a:r>
            <a:r>
              <a:rPr lang="en-US" sz="1200" b="1" kern="1200" dirty="0">
                <a:solidFill>
                  <a:schemeClr val="tx1"/>
                </a:solidFill>
                <a:effectLst/>
                <a:latin typeface="+mn-lt"/>
                <a:ea typeface="+mn-ea"/>
                <a:cs typeface="+mn-cs"/>
              </a:rPr>
              <a:t>Figure 14.3</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a:t>
            </a:r>
            <a:r>
              <a:rPr lang="en-US" sz="1200" kern="1200" baseline="0" dirty="0">
                <a:solidFill>
                  <a:schemeClr val="tx1"/>
                </a:solidFill>
                <a:effectLst/>
                <a:latin typeface="+mn-lt"/>
                <a:ea typeface="+mn-ea"/>
                <a:cs typeface="+mn-cs"/>
              </a:rPr>
              <a:t> example consider the introduction of </a:t>
            </a:r>
            <a:r>
              <a:rPr lang="en-US" sz="1200" kern="1200" dirty="0">
                <a:solidFill>
                  <a:schemeClr val="tx1"/>
                </a:solidFill>
                <a:effectLst/>
                <a:latin typeface="+mn-lt"/>
                <a:ea typeface="+mn-ea"/>
                <a:cs typeface="+mn-cs"/>
              </a:rPr>
              <a:t>Microsoft’s Surface tablet.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marketing communicator’s target market may be totally unaware of the Microsoft’s Surface tablet, know only its name, or know only a few things about it. Thus, the marketer must first build </a:t>
            </a:r>
            <a:r>
              <a:rPr lang="en-US" sz="1200" i="1" kern="1200" dirty="0">
                <a:solidFill>
                  <a:schemeClr val="tx1"/>
                </a:solidFill>
                <a:effectLst/>
                <a:latin typeface="+mn-lt"/>
                <a:ea typeface="+mn-ea"/>
                <a:cs typeface="+mn-cs"/>
              </a:rPr>
              <a:t>awareness</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knowledge</a:t>
            </a:r>
            <a:r>
              <a:rPr lang="en-US" sz="1200" kern="1200" dirty="0">
                <a:solidFill>
                  <a:schemeClr val="tx1"/>
                </a:solidFill>
                <a:effectLst/>
                <a:latin typeface="+mn-lt"/>
                <a:ea typeface="+mn-ea"/>
                <a:cs typeface="+mn-cs"/>
              </a:rPr>
              <a:t>. </a:t>
            </a:r>
            <a:endParaRPr lang="en-US" sz="1200" kern="1200" baseline="30000" dirty="0">
              <a:solidFill>
                <a:schemeClr val="tx1"/>
              </a:solidFill>
              <a:effectLst/>
              <a:latin typeface="+mn-lt"/>
              <a:ea typeface="+mn-ea"/>
              <a:cs typeface="+mn-cs"/>
            </a:endParaRPr>
          </a:p>
          <a:p>
            <a:endParaRPr lang="en-US" sz="1200" kern="1200" baseline="300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Assuming that target consumers </a:t>
            </a:r>
            <a:r>
              <a:rPr lang="en-US" sz="1200" i="1" kern="1200" dirty="0">
                <a:solidFill>
                  <a:schemeClr val="tx1"/>
                </a:solidFill>
                <a:effectLst/>
                <a:latin typeface="+mn-lt"/>
                <a:ea typeface="+mn-ea"/>
                <a:cs typeface="+mn-cs"/>
              </a:rPr>
              <a:t>know</a:t>
            </a:r>
            <a:r>
              <a:rPr lang="en-US" sz="1200" kern="1200" dirty="0">
                <a:solidFill>
                  <a:schemeClr val="tx1"/>
                </a:solidFill>
                <a:effectLst/>
                <a:latin typeface="+mn-lt"/>
                <a:ea typeface="+mn-ea"/>
                <a:cs typeface="+mn-cs"/>
              </a:rPr>
              <a:t> about a product, how do they </a:t>
            </a:r>
            <a:r>
              <a:rPr lang="en-US" sz="1200" i="1" kern="1200" dirty="0">
                <a:solidFill>
                  <a:schemeClr val="tx1"/>
                </a:solidFill>
                <a:effectLst/>
                <a:latin typeface="+mn-lt"/>
                <a:ea typeface="+mn-ea"/>
                <a:cs typeface="+mn-cs"/>
              </a:rPr>
              <a:t>feel</a:t>
            </a:r>
            <a:r>
              <a:rPr lang="en-US" sz="1200" kern="1200" dirty="0">
                <a:solidFill>
                  <a:schemeClr val="tx1"/>
                </a:solidFill>
                <a:effectLst/>
                <a:latin typeface="+mn-lt"/>
                <a:ea typeface="+mn-ea"/>
                <a:cs typeface="+mn-cs"/>
              </a:rPr>
              <a:t> about it? These stages include </a:t>
            </a:r>
            <a:r>
              <a:rPr lang="en-US" sz="1200" i="1" kern="1200" dirty="0">
                <a:solidFill>
                  <a:schemeClr val="tx1"/>
                </a:solidFill>
                <a:effectLst/>
                <a:latin typeface="+mn-lt"/>
                <a:ea typeface="+mn-ea"/>
                <a:cs typeface="+mn-cs"/>
              </a:rPr>
              <a:t>liking</a:t>
            </a:r>
            <a:r>
              <a:rPr lang="en-US" sz="1200" kern="1200" dirty="0">
                <a:solidFill>
                  <a:schemeClr val="tx1"/>
                </a:solidFill>
                <a:effectLst/>
                <a:latin typeface="+mn-lt"/>
                <a:ea typeface="+mn-ea"/>
                <a:cs typeface="+mn-cs"/>
              </a:rPr>
              <a:t> (feeling favorable about the Surface), </a:t>
            </a:r>
            <a:r>
              <a:rPr lang="en-US" sz="1200" i="1" kern="1200" dirty="0">
                <a:solidFill>
                  <a:schemeClr val="tx1"/>
                </a:solidFill>
                <a:effectLst/>
                <a:latin typeface="+mn-lt"/>
                <a:ea typeface="+mn-ea"/>
                <a:cs typeface="+mn-cs"/>
              </a:rPr>
              <a:t>preference</a:t>
            </a:r>
            <a:r>
              <a:rPr lang="en-US" sz="1200" kern="1200" dirty="0">
                <a:solidFill>
                  <a:schemeClr val="tx1"/>
                </a:solidFill>
                <a:effectLst/>
                <a:latin typeface="+mn-lt"/>
                <a:ea typeface="+mn-ea"/>
                <a:cs typeface="+mn-cs"/>
              </a:rPr>
              <a:t> (preferring the Surface to competing tablets), and </a:t>
            </a:r>
            <a:r>
              <a:rPr lang="en-US" sz="1200" i="1" kern="1200" dirty="0">
                <a:solidFill>
                  <a:schemeClr val="tx1"/>
                </a:solidFill>
                <a:effectLst/>
                <a:latin typeface="+mn-lt"/>
                <a:ea typeface="+mn-ea"/>
                <a:cs typeface="+mn-cs"/>
              </a:rPr>
              <a:t>conviction</a:t>
            </a:r>
            <a:r>
              <a:rPr lang="en-US" sz="1200" kern="1200" dirty="0">
                <a:solidFill>
                  <a:schemeClr val="tx1"/>
                </a:solidFill>
                <a:effectLst/>
                <a:latin typeface="+mn-lt"/>
                <a:ea typeface="+mn-ea"/>
                <a:cs typeface="+mn-cs"/>
              </a:rPr>
              <a:t> (believing that the Surface is the best tablet for them). A combination of promotion mix tools are used to create positive feelings and conviction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Finally, some members of the target market might be convinced about the product but not quite get around to making the </a:t>
            </a:r>
            <a:r>
              <a:rPr lang="en-US" sz="1200" i="1" kern="1200" dirty="0">
                <a:solidFill>
                  <a:schemeClr val="tx1"/>
                </a:solidFill>
                <a:effectLst/>
                <a:latin typeface="+mn-lt"/>
                <a:ea typeface="+mn-ea"/>
                <a:cs typeface="+mn-cs"/>
              </a:rPr>
              <a:t>purchase</a:t>
            </a:r>
            <a:r>
              <a:rPr lang="en-US" sz="1200" kern="1200" dirty="0">
                <a:solidFill>
                  <a:schemeClr val="tx1"/>
                </a:solidFill>
                <a:effectLst/>
                <a:latin typeface="+mn-lt"/>
                <a:ea typeface="+mn-ea"/>
                <a:cs typeface="+mn-cs"/>
              </a:rPr>
              <a:t>. To help reluctant consumers over such hurdles, Microsoft might offer buyers special promotional prices and upgrades, and support the product with comments and reviews from customers at its Web and social media sites and elsewhere.</a:t>
            </a:r>
          </a:p>
          <a:p>
            <a:endParaRPr lang="en-US" sz="1200" kern="1200" dirty="0">
              <a:solidFill>
                <a:schemeClr val="tx1"/>
              </a:solidFill>
              <a:effectLst/>
              <a:latin typeface="+mn-lt"/>
              <a:ea typeface="+mn-ea"/>
              <a:cs typeface="+mn-cs"/>
            </a:endParaRPr>
          </a:p>
          <a:p>
            <a:pPr>
              <a:defRPr/>
            </a:pPr>
            <a:endParaRPr lang="en-US" dirty="0">
              <a:ea typeface="ＭＳ Ｐゴシック" charset="-128"/>
            </a:endParaRPr>
          </a:p>
        </p:txBody>
      </p:sp>
    </p:spTree>
    <p:extLst>
      <p:ext uri="{BB962C8B-B14F-4D97-AF65-F5344CB8AC3E}">
        <p14:creationId xmlns:p14="http://schemas.microsoft.com/office/powerpoint/2010/main" val="3061430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2</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1771527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20</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Having defined the desired audience response, the communicator then turns to developing an effective message. Ideally, the message should use</a:t>
            </a:r>
            <a:r>
              <a:rPr lang="en-US" baseline="0" dirty="0"/>
              <a:t> the </a:t>
            </a:r>
            <a:r>
              <a:rPr lang="en-US" dirty="0"/>
              <a:t> the </a:t>
            </a:r>
            <a:r>
              <a:rPr lang="en-US" i="1" dirty="0"/>
              <a:t>AIDA </a:t>
            </a:r>
            <a:r>
              <a:rPr lang="en-US" i="0" dirty="0"/>
              <a:t>model framework shown in the slide. In practice, few messages take the consumer all the way from awareness to purchase, but the AIDA framework suggests the desirable qualities of a good </a:t>
            </a:r>
            <a:r>
              <a:rPr lang="en-US" dirty="0"/>
              <a:t>message.</a:t>
            </a:r>
          </a:p>
        </p:txBody>
      </p:sp>
    </p:spTree>
    <p:extLst>
      <p:ext uri="{BB962C8B-B14F-4D97-AF65-F5344CB8AC3E}">
        <p14:creationId xmlns:p14="http://schemas.microsoft.com/office/powerpoint/2010/main" val="3061430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b="1" i="1" dirty="0"/>
              <a:t>Rational appeals</a:t>
            </a:r>
            <a:r>
              <a:rPr lang="en-US" b="1" dirty="0"/>
              <a:t> </a:t>
            </a:r>
            <a:r>
              <a:rPr lang="en-US" b="0" dirty="0"/>
              <a:t>s</a:t>
            </a:r>
            <a:r>
              <a:rPr lang="en-US" sz="1200" kern="1200" dirty="0">
                <a:solidFill>
                  <a:schemeClr val="tx1"/>
                </a:solidFill>
                <a:effectLst/>
                <a:latin typeface="+mn-lt"/>
                <a:ea typeface="+mn-ea"/>
                <a:cs typeface="+mn-cs"/>
              </a:rPr>
              <a:t>how that the product will produce the desired benefits. Examples are messages showing a product’s quality, economy, value, or performance. Thus, an ad for Aleve makes this matter-of-fact claim: “More pills doesn’t mean more pain relief. Aleve has the strength to keep back, body, and arthritis pain away all day with fewer pills than Tylenol.”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Communicators may use </a:t>
            </a:r>
            <a:r>
              <a:rPr lang="en-US" sz="1200" b="1" i="1" kern="1200" dirty="0">
                <a:solidFill>
                  <a:schemeClr val="tx1"/>
                </a:solidFill>
                <a:effectLst/>
                <a:latin typeface="+mn-lt"/>
                <a:ea typeface="+mn-ea"/>
                <a:cs typeface="+mn-cs"/>
              </a:rPr>
              <a:t>emotional appeals </a:t>
            </a:r>
            <a:r>
              <a:rPr lang="en-US" sz="1200" kern="1200" dirty="0">
                <a:solidFill>
                  <a:schemeClr val="tx1"/>
                </a:solidFill>
                <a:effectLst/>
                <a:latin typeface="+mn-lt"/>
                <a:ea typeface="+mn-ea"/>
                <a:cs typeface="+mn-cs"/>
              </a:rPr>
              <a:t>ranging from love, joy, and humor to fear and guilt. Advocates of emotional messages claim that they attract more attention and create more belief in the sponsor and the brand. </a:t>
            </a:r>
          </a:p>
          <a:p>
            <a:endParaRPr lang="en-US" sz="1200" kern="1200" dirty="0">
              <a:solidFill>
                <a:schemeClr val="tx1"/>
              </a:solidFill>
              <a:effectLst/>
              <a:latin typeface="+mn-lt"/>
              <a:ea typeface="+mn-ea"/>
              <a:cs typeface="+mn-cs"/>
            </a:endParaRPr>
          </a:p>
          <a:p>
            <a:r>
              <a:rPr lang="en-US" b="1" i="1" dirty="0"/>
              <a:t>Moral appeals </a:t>
            </a:r>
            <a:r>
              <a:rPr lang="en-US" sz="1200" kern="1200" dirty="0">
                <a:solidFill>
                  <a:schemeClr val="tx1"/>
                </a:solidFill>
                <a:effectLst/>
                <a:latin typeface="+mn-lt"/>
                <a:ea typeface="+mn-ea"/>
                <a:cs typeface="+mn-cs"/>
              </a:rPr>
              <a:t>are often used to urge people to support social causes, such as a cleaner environment or aid to the disadvantaged. </a:t>
            </a:r>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22</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When putting a message together, the marketing communicator must decide what to say (</a:t>
            </a:r>
            <a:r>
              <a:rPr lang="en-US" i="1" dirty="0"/>
              <a:t>message content</a:t>
            </a:r>
            <a:r>
              <a:rPr lang="en-US" dirty="0"/>
              <a:t>) and how to say it (</a:t>
            </a:r>
            <a:r>
              <a:rPr lang="en-US" i="1" dirty="0"/>
              <a:t>message structure</a:t>
            </a:r>
            <a:r>
              <a:rPr lang="en-US" dirty="0"/>
              <a:t> and </a:t>
            </a:r>
            <a:r>
              <a:rPr lang="en-US" i="1" dirty="0"/>
              <a:t>format</a:t>
            </a:r>
            <a:r>
              <a:rPr lang="en-US" dirty="0"/>
              <a:t>).</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Message Content</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marketer has to figure out an appeal or theme that will produce the desired response. There are three types of appeals: rational, emotional, and moral.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Message Structure</a:t>
            </a:r>
          </a:p>
          <a:p>
            <a:r>
              <a:rPr lang="en-US" sz="1200" kern="1200" dirty="0">
                <a:solidFill>
                  <a:schemeClr val="tx1"/>
                </a:solidFill>
                <a:effectLst/>
                <a:latin typeface="+mn-lt"/>
                <a:ea typeface="+mn-ea"/>
                <a:cs typeface="+mn-cs"/>
              </a:rPr>
              <a:t>Marketers must also decide how to handle three message structure  issues. The first is whether to draw a conclusion or leave it to the audience. Research suggests that, in many cases, rather than drawing a conclusion, the advertiser is better off asking questions and letting buyers come to their own conclusions.</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Message Format</a:t>
            </a:r>
          </a:p>
          <a:p>
            <a:r>
              <a:rPr lang="en-US" sz="1200" kern="1200" dirty="0">
                <a:solidFill>
                  <a:schemeClr val="tx1"/>
                </a:solidFill>
                <a:effectLst/>
                <a:latin typeface="+mn-lt"/>
                <a:ea typeface="+mn-ea"/>
                <a:cs typeface="+mn-cs"/>
              </a:rPr>
              <a:t>The marketing communicator also needs a strong </a:t>
            </a:r>
            <a:r>
              <a:rPr lang="en-US" sz="1200" i="1" kern="1200" dirty="0">
                <a:solidFill>
                  <a:schemeClr val="tx1"/>
                </a:solidFill>
                <a:effectLst/>
                <a:latin typeface="+mn-lt"/>
                <a:ea typeface="+mn-ea"/>
                <a:cs typeface="+mn-cs"/>
              </a:rPr>
              <a:t>format</a:t>
            </a:r>
            <a:r>
              <a:rPr lang="en-US" sz="1200" kern="1200" dirty="0">
                <a:solidFill>
                  <a:schemeClr val="tx1"/>
                </a:solidFill>
                <a:effectLst/>
                <a:latin typeface="+mn-lt"/>
                <a:ea typeface="+mn-ea"/>
                <a:cs typeface="+mn-cs"/>
              </a:rPr>
              <a:t> for the message. In a print ad, the communicator has to decide on the headline, copy, illustration, and colors. To attract attention, advertisers can use novelty and contrast; eye-catching pictures and headlines; distinctive formats; message size and position; and color, shape, and movement. For example, consider the striking Benjamin Moore paint ad shown in the slide</a:t>
            </a:r>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1" kern="1200" dirty="0">
                <a:solidFill>
                  <a:schemeClr val="tx1"/>
                </a:solidFill>
                <a:effectLst/>
                <a:latin typeface="+mn-lt"/>
                <a:ea typeface="+mn-ea"/>
                <a:cs typeface="+mn-cs"/>
              </a:rPr>
              <a:t>Personal communication channels </a:t>
            </a:r>
            <a:r>
              <a:rPr lang="en-US" sz="1200" kern="1200" dirty="0">
                <a:solidFill>
                  <a:schemeClr val="tx1"/>
                </a:solidFill>
                <a:effectLst/>
                <a:latin typeface="+mn-lt"/>
                <a:ea typeface="+mn-ea"/>
                <a:cs typeface="+mn-cs"/>
              </a:rPr>
              <a:t>are effective because they allow for personal addressing and feedback.</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Some personal communication channels are controlled directly by the company. For example, company salespeople contact business buyers.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other personal communications about the product may reach buyers through channels not directly controlled by the company. These channels might include independent experts—consumer advocates, bloggers, and others—making statements to buyers. Or they might be neighbors, friends, family members, associates, or other consumers talking to target buyers, in person or via social media or other interactive media. This last channel, </a:t>
            </a:r>
            <a:r>
              <a:rPr lang="en-US" sz="1200" b="1" kern="1200" dirty="0">
                <a:solidFill>
                  <a:schemeClr val="tx1"/>
                </a:solidFill>
                <a:effectLst/>
                <a:latin typeface="+mn-lt"/>
                <a:ea typeface="+mn-ea"/>
                <a:cs typeface="+mn-cs"/>
              </a:rPr>
              <a:t>word-of-mouth influence</a:t>
            </a:r>
            <a:r>
              <a:rPr lang="en-US" sz="1200" kern="1200" dirty="0">
                <a:solidFill>
                  <a:schemeClr val="tx1"/>
                </a:solidFill>
                <a:effectLst/>
                <a:latin typeface="+mn-lt"/>
                <a:ea typeface="+mn-ea"/>
                <a:cs typeface="+mn-cs"/>
              </a:rPr>
              <a:t>, has considerable effect in many product areas.</a:t>
            </a:r>
          </a:p>
          <a:p>
            <a:endParaRPr lang="en-US" sz="12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kern="1200" dirty="0">
                <a:solidFill>
                  <a:schemeClr val="tx1"/>
                </a:solidFill>
                <a:effectLst/>
                <a:latin typeface="+mn-lt"/>
                <a:ea typeface="+mn-ea"/>
                <a:cs typeface="+mn-cs"/>
              </a:rPr>
              <a:t>Personal influence carries great weight, especially for products that are expensive, risky, or highly visible. Companies can take steps to put personal communication channels to work for them.</a:t>
            </a:r>
            <a:r>
              <a:rPr lang="en-US" sz="1200" kern="1200" baseline="0" dirty="0">
                <a:solidFill>
                  <a:schemeClr val="tx1"/>
                </a:solidFill>
                <a:effectLst/>
                <a:latin typeface="+mn-lt"/>
                <a:ea typeface="+mn-ea"/>
                <a:cs typeface="+mn-cs"/>
              </a:rPr>
              <a:t> T</a:t>
            </a:r>
            <a:r>
              <a:rPr lang="en-US" sz="1200" kern="1200" dirty="0">
                <a:solidFill>
                  <a:schemeClr val="tx1"/>
                </a:solidFill>
                <a:effectLst/>
                <a:latin typeface="+mn-lt"/>
                <a:ea typeface="+mn-ea"/>
                <a:cs typeface="+mn-cs"/>
              </a:rPr>
              <a:t>hey can create </a:t>
            </a:r>
            <a:r>
              <a:rPr lang="en-US" sz="1200" b="1" i="1" kern="1200" dirty="0">
                <a:solidFill>
                  <a:schemeClr val="tx1"/>
                </a:solidFill>
                <a:effectLst/>
                <a:latin typeface="+mn-lt"/>
                <a:ea typeface="+mn-ea"/>
                <a:cs typeface="+mn-cs"/>
              </a:rPr>
              <a:t>opinion leaders</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for their brands— people whose opinions are sought by others—by supplying influencers with the product on attractive terms or by educating them so that they can inform others. </a:t>
            </a:r>
          </a:p>
          <a:p>
            <a:endParaRPr lang="en-US" sz="1200" b="1"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An example of </a:t>
            </a:r>
            <a:r>
              <a:rPr lang="en-US" sz="1200" b="1" kern="1200" dirty="0">
                <a:solidFill>
                  <a:schemeClr val="tx1"/>
                </a:solidFill>
                <a:effectLst/>
                <a:latin typeface="+mn-lt"/>
                <a:ea typeface="+mn-ea"/>
                <a:cs typeface="+mn-cs"/>
              </a:rPr>
              <a:t>buzz marketing </a:t>
            </a:r>
            <a:r>
              <a:rPr lang="en-US" sz="1200" b="0" kern="1200" dirty="0">
                <a:solidFill>
                  <a:schemeClr val="tx1"/>
                </a:solidFill>
                <a:effectLst/>
                <a:latin typeface="+mn-lt"/>
                <a:ea typeface="+mn-ea"/>
                <a:cs typeface="+mn-cs"/>
              </a:rPr>
              <a:t>is </a:t>
            </a:r>
            <a:r>
              <a:rPr lang="en-US" sz="1200" kern="1200" dirty="0">
                <a:solidFill>
                  <a:schemeClr val="tx1"/>
                </a:solidFill>
                <a:effectLst/>
                <a:latin typeface="+mn-lt"/>
                <a:ea typeface="+mn-ea"/>
                <a:cs typeface="+mn-cs"/>
              </a:rPr>
              <a:t>Ford’s successful and long running Fiesta Movement campaign which </a:t>
            </a:r>
            <a:r>
              <a:rPr lang="en-US" dirty="0">
                <a:effectLst/>
              </a:rPr>
              <a:t>hands out Fiestas to selected consumers, turning them into “Fiesta Agents.” These brand ambassadors then create buzz by sharing their experiences via blogs, tweets, Facebook updates, YouTube videos, and other social media interactions.</a:t>
            </a:r>
            <a:endParaRPr lang="en-US" baseline="30000" dirty="0">
              <a:effectLst/>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Social marketing firm </a:t>
            </a:r>
            <a:r>
              <a:rPr lang="en-US" sz="1200" kern="1200" dirty="0" err="1">
                <a:solidFill>
                  <a:schemeClr val="tx1"/>
                </a:solidFill>
                <a:effectLst/>
                <a:latin typeface="+mn-lt"/>
                <a:ea typeface="+mn-ea"/>
                <a:cs typeface="+mn-cs"/>
              </a:rPr>
              <a:t>BzzAgent</a:t>
            </a:r>
            <a:r>
              <a:rPr lang="en-US" sz="1200" kern="1200" dirty="0">
                <a:solidFill>
                  <a:schemeClr val="tx1"/>
                </a:solidFill>
                <a:effectLst/>
                <a:latin typeface="+mn-lt"/>
                <a:ea typeface="+mn-ea"/>
                <a:cs typeface="+mn-cs"/>
              </a:rPr>
              <a:t> takes a different approach to creating buzz. It creates customers for a client brand, then turns them into influential brand advocates.</a:t>
            </a: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61430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1" i="1" kern="1200" dirty="0">
                <a:solidFill>
                  <a:schemeClr val="tx1"/>
                </a:solidFill>
                <a:effectLst/>
                <a:latin typeface="+mn-lt"/>
                <a:ea typeface="+mn-ea"/>
                <a:cs typeface="+mn-cs"/>
              </a:rPr>
              <a:t>Major media</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include print media (newspapers, magazines, direct mail), broadcast media (television,  radio), display media (billboards, signs, posters), and online media (e-mail and company web sites). </a:t>
            </a:r>
          </a:p>
          <a:p>
            <a:endParaRPr lang="en-US" sz="1200" b="1"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Atmospheres</a:t>
            </a:r>
            <a:r>
              <a:rPr lang="en-US" sz="1200" kern="1200" dirty="0">
                <a:solidFill>
                  <a:schemeClr val="tx1"/>
                </a:solidFill>
                <a:effectLst/>
                <a:latin typeface="+mn-lt"/>
                <a:ea typeface="+mn-ea"/>
                <a:cs typeface="+mn-cs"/>
              </a:rPr>
              <a:t> are designed environments that create or reinforce the buyer’s leanings toward buying a product. Thus, lawyers’ offices and banks are designed to communicate confidence and other qualities that might be valued by clients</a:t>
            </a:r>
            <a:r>
              <a:rPr lang="en-US" sz="1200" b="1" kern="1200" dirty="0" smtClean="0">
                <a:solidFill>
                  <a:schemeClr val="tx1"/>
                </a:solidFill>
                <a:effectLst/>
                <a:latin typeface="+mn-lt"/>
                <a:ea typeface="+mn-ea"/>
                <a:cs typeface="+mn-cs"/>
              </a:rPr>
              <a:t>.</a:t>
            </a:r>
            <a:r>
              <a:rPr lang="ar-SA" sz="1200" b="1" kern="1200" dirty="0" smtClean="0">
                <a:solidFill>
                  <a:schemeClr val="tx1"/>
                </a:solidFill>
                <a:effectLst/>
                <a:latin typeface="+mn-lt"/>
                <a:ea typeface="+mn-ea"/>
                <a:cs typeface="+mn-cs"/>
              </a:rPr>
              <a:t> البنوك تعطيك ايحاء انهم بروفيشنال، غير</a:t>
            </a:r>
            <a:r>
              <a:rPr lang="ar-SA" sz="1200" b="1" kern="1200" baseline="0" dirty="0" smtClean="0">
                <a:solidFill>
                  <a:schemeClr val="tx1"/>
                </a:solidFill>
                <a:effectLst/>
                <a:latin typeface="+mn-lt"/>
                <a:ea typeface="+mn-ea"/>
                <a:cs typeface="+mn-cs"/>
              </a:rPr>
              <a:t> عيادة اااطفال مثلا او غير جو الجامعة</a:t>
            </a:r>
            <a:endParaRPr lang="en-US" sz="1200" b="1"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Events</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are staged occurrences that communicate messages to target audiences. For example, public relations departments arrange grand openings, shows and exhibits, public tours, and other events.</a:t>
            </a:r>
          </a:p>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Nonpersonal</a:t>
            </a:r>
            <a:r>
              <a:rPr lang="en-US" sz="1200" kern="1200" dirty="0">
                <a:solidFill>
                  <a:schemeClr val="tx1"/>
                </a:solidFill>
                <a:effectLst/>
                <a:latin typeface="+mn-lt"/>
                <a:ea typeface="+mn-ea"/>
                <a:cs typeface="+mn-cs"/>
              </a:rPr>
              <a:t> communication affects buyers directly. In addition, using mass media often affects buyers indirectly by causing more personal communication. For example, communications might first flow from television, magazines, and other mass media to opinion leaders and then from these opinion leaders to others.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Interestingly, marketers often use </a:t>
            </a:r>
            <a:r>
              <a:rPr lang="en-US" sz="1200" kern="1200" dirty="0" err="1">
                <a:solidFill>
                  <a:schemeClr val="tx1"/>
                </a:solidFill>
                <a:effectLst/>
                <a:latin typeface="+mn-lt"/>
                <a:ea typeface="+mn-ea"/>
                <a:cs typeface="+mn-cs"/>
              </a:rPr>
              <a:t>nonpersonal</a:t>
            </a:r>
            <a:r>
              <a:rPr lang="en-US" sz="1200" kern="1200" dirty="0">
                <a:solidFill>
                  <a:schemeClr val="tx1"/>
                </a:solidFill>
                <a:effectLst/>
                <a:latin typeface="+mn-lt"/>
                <a:ea typeface="+mn-ea"/>
                <a:cs typeface="+mn-cs"/>
              </a:rPr>
              <a:t> communication channels to replace or stimulate personal communications by embedding consumer endorsements or word-of-mouth testimonials in their ads and other promotions.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61430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effectLst/>
              </a:rPr>
              <a:t>Messages delivered by highly credible sources are more persuasive. Thus, many food companies promote to doctors, dentists, and other health-care providers to motivate these professionals to recommend specific food products to their patients. And marketers hire celebrity endorsers—well-known athletes, actors, musicians, and even cartoon characters—to deliver their messages. </a:t>
            </a:r>
          </a:p>
          <a:p>
            <a:endParaRPr lang="en-US" dirty="0">
              <a:effectLst/>
            </a:endParaRPr>
          </a:p>
          <a:p>
            <a:r>
              <a:rPr lang="en-US" dirty="0">
                <a:effectLst/>
              </a:rPr>
              <a:t>A host of NBA superstars lend their images to brands such as Nike, McDonald’s, and Coca-Cola. Taylor Swift endorses Diet Coke, </a:t>
            </a:r>
            <a:r>
              <a:rPr lang="en-US" dirty="0" err="1">
                <a:effectLst/>
              </a:rPr>
              <a:t>Keds</a:t>
            </a:r>
            <a:r>
              <a:rPr lang="en-US" dirty="0">
                <a:effectLst/>
              </a:rPr>
              <a:t>, and </a:t>
            </a:r>
            <a:r>
              <a:rPr lang="en-US" dirty="0" err="1">
                <a:effectLst/>
              </a:rPr>
              <a:t>CoverGirl</a:t>
            </a:r>
            <a:r>
              <a:rPr lang="en-US" dirty="0">
                <a:effectLst/>
              </a:rPr>
              <a:t>, </a:t>
            </a:r>
            <a:r>
              <a:rPr lang="en-US" sz="1200" kern="1200" dirty="0">
                <a:solidFill>
                  <a:schemeClr val="tx1"/>
                </a:solidFill>
                <a:effectLst/>
                <a:latin typeface="+mn-lt"/>
                <a:ea typeface="+mn-ea"/>
                <a:cs typeface="+mn-cs"/>
              </a:rPr>
              <a:t>and Beyoncé endorses Pepsi and </a:t>
            </a:r>
            <a:r>
              <a:rPr lang="en-US" sz="1200" kern="1200" dirty="0" err="1">
                <a:solidFill>
                  <a:schemeClr val="tx1"/>
                </a:solidFill>
                <a:effectLst/>
                <a:latin typeface="+mn-lt"/>
                <a:ea typeface="+mn-ea"/>
                <a:cs typeface="+mn-cs"/>
              </a:rPr>
              <a:t>L’Oréal</a:t>
            </a:r>
            <a:r>
              <a:rPr lang="en-US" sz="1200" kern="1200">
                <a:solidFill>
                  <a:schemeClr val="tx1"/>
                </a:solidFill>
                <a:effectLst/>
                <a:latin typeface="+mn-lt"/>
                <a:ea typeface="+mn-ea"/>
                <a:cs typeface="+mn-cs"/>
              </a:rPr>
              <a:t>, among other brands.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61430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After sending the message, the communicator must research its effect on the target audience. This involves asking target audience members whether they remember the message, how many times they saw it, what points they recall, how they felt about the message, and their past and present attitudes toward the product and company. </a:t>
            </a:r>
          </a:p>
          <a:p>
            <a:endParaRPr lang="en-US" dirty="0"/>
          </a:p>
          <a:p>
            <a:r>
              <a:rPr lang="en-US" dirty="0"/>
              <a:t>The communicator would also like to measure behavior resulting from the message—how many people bought the product, talked to others about it, or visited the store.</a:t>
            </a:r>
          </a:p>
          <a:p>
            <a:endParaRPr lang="en-US" dirty="0"/>
          </a:p>
          <a:p>
            <a:r>
              <a:rPr lang="en-US" dirty="0"/>
              <a:t>Feedback on marketing communications may suggest changes in the promotion program or in the product offer itself.</a:t>
            </a:r>
          </a:p>
          <a:p>
            <a:endParaRPr lang="en-US" dirty="0"/>
          </a:p>
          <a:p>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28</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r>
              <a:rPr lang="en-US" sz="1200" b="1" i="0" u="none" strike="noStrike" kern="1200" baseline="0" dirty="0">
                <a:solidFill>
                  <a:schemeClr val="tx1"/>
                </a:solidFill>
                <a:latin typeface="+mn-lt"/>
                <a:ea typeface="+mn-ea"/>
                <a:cs typeface="+mn-cs"/>
              </a:rPr>
              <a:t>Discussion Questions</a:t>
            </a:r>
          </a:p>
          <a:p>
            <a:r>
              <a:rPr lang="en-US" sz="1200" b="0" i="1" u="none" strike="noStrike" kern="1200" baseline="0" dirty="0">
                <a:solidFill>
                  <a:schemeClr val="tx1"/>
                </a:solidFill>
                <a:latin typeface="+mn-lt"/>
                <a:ea typeface="+mn-ea"/>
                <a:cs typeface="+mn-cs"/>
              </a:rPr>
              <a:t>Name and describe the two basic promotion mix strategies. In which strategy is advertising more important?</a:t>
            </a:r>
            <a:endParaRPr lang="en-US" sz="1200" b="0" i="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Learning Objective 4 Summary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company must determine how much to spend for promotion. The most popular approaches are to spend what the company can afford, use a percentage of sales, base promotion on competitors’ spending, or base it on an analysis and costing of the communication objectives and tasks. The company has to divide the </a:t>
            </a:r>
            <a:r>
              <a:rPr lang="en-US" sz="1200" i="1" kern="1200" dirty="0">
                <a:solidFill>
                  <a:schemeClr val="tx1"/>
                </a:solidFill>
                <a:effectLst/>
                <a:latin typeface="+mn-lt"/>
                <a:ea typeface="+mn-ea"/>
                <a:cs typeface="+mn-cs"/>
              </a:rPr>
              <a:t>promotion budget</a:t>
            </a:r>
            <a:r>
              <a:rPr lang="en-US" sz="1200" kern="1200" dirty="0">
                <a:solidFill>
                  <a:schemeClr val="tx1"/>
                </a:solidFill>
                <a:effectLst/>
                <a:latin typeface="+mn-lt"/>
                <a:ea typeface="+mn-ea"/>
                <a:cs typeface="+mn-cs"/>
              </a:rPr>
              <a:t> among the major tools to create the </a:t>
            </a:r>
            <a:r>
              <a:rPr lang="en-US" sz="1200" i="1" kern="1200" dirty="0">
                <a:solidFill>
                  <a:schemeClr val="tx1"/>
                </a:solidFill>
                <a:effectLst/>
                <a:latin typeface="+mn-lt"/>
                <a:ea typeface="+mn-ea"/>
                <a:cs typeface="+mn-cs"/>
              </a:rPr>
              <a:t>promotion mix</a:t>
            </a:r>
            <a:r>
              <a:rPr lang="en-US" sz="1200" kern="1200" dirty="0">
                <a:solidFill>
                  <a:schemeClr val="tx1"/>
                </a:solidFill>
                <a:effectLst/>
                <a:latin typeface="+mn-lt"/>
                <a:ea typeface="+mn-ea"/>
                <a:cs typeface="+mn-cs"/>
              </a:rPr>
              <a:t>. Companies can </a:t>
            </a:r>
            <a:r>
              <a:rPr lang="en-US" sz="1200" b="0" kern="1200" dirty="0">
                <a:solidFill>
                  <a:schemeClr val="tx1"/>
                </a:solidFill>
                <a:effectLst/>
                <a:latin typeface="+mn-lt"/>
                <a:ea typeface="+mn-ea"/>
                <a:cs typeface="+mn-cs"/>
              </a:rPr>
              <a:t>pursue a </a:t>
            </a:r>
            <a:r>
              <a:rPr lang="en-US" sz="1200" b="0" i="1" kern="1200" dirty="0">
                <a:solidFill>
                  <a:schemeClr val="tx1"/>
                </a:solidFill>
                <a:effectLst/>
                <a:latin typeface="+mn-lt"/>
                <a:ea typeface="+mn-ea"/>
                <a:cs typeface="+mn-cs"/>
              </a:rPr>
              <a:t>push</a:t>
            </a:r>
            <a:r>
              <a:rPr lang="en-US" sz="1200" b="0" kern="1200" dirty="0">
                <a:solidFill>
                  <a:schemeClr val="tx1"/>
                </a:solidFill>
                <a:effectLst/>
                <a:latin typeface="+mn-lt"/>
                <a:ea typeface="+mn-ea"/>
                <a:cs typeface="+mn-cs"/>
              </a:rPr>
              <a:t> or a </a:t>
            </a:r>
            <a:r>
              <a:rPr lang="en-US" sz="1200" b="0" i="1" kern="1200" dirty="0">
                <a:solidFill>
                  <a:schemeClr val="tx1"/>
                </a:solidFill>
                <a:effectLst/>
                <a:latin typeface="+mn-lt"/>
                <a:ea typeface="+mn-ea"/>
                <a:cs typeface="+mn-cs"/>
              </a:rPr>
              <a:t>pull</a:t>
            </a:r>
            <a:r>
              <a:rPr lang="en-US" sz="1200" b="0" kern="1200" dirty="0">
                <a:solidFill>
                  <a:schemeClr val="tx1"/>
                </a:solidFill>
                <a:effectLst/>
                <a:latin typeface="+mn-lt"/>
                <a:ea typeface="+mn-ea"/>
                <a:cs typeface="+mn-cs"/>
              </a:rPr>
              <a:t> promotional strategy—or a combination of the two. </a:t>
            </a:r>
            <a:r>
              <a:rPr lang="en-US" sz="1200" kern="1200" dirty="0">
                <a:solidFill>
                  <a:schemeClr val="tx1"/>
                </a:solidFill>
                <a:effectLst/>
                <a:latin typeface="+mn-lt"/>
                <a:ea typeface="+mn-ea"/>
                <a:cs typeface="+mn-cs"/>
              </a:rPr>
              <a:t>The best specific blend of promotion tools depends on the type of product/market, the buyer’s readiness stage, and the PLC stage. People at all levels of the organization must be aware of the many legal and ethical issues surrounding marketing communications. Companies must work hard and proactively at communicating openly, honestly, and agreeably with their customers and resellers.</a:t>
            </a:r>
          </a:p>
          <a:p>
            <a:endParaRPr lang="en-US" sz="1200" b="1">
              <a:latin typeface="Calibri" panose="020F0502020204030204" pitchFamily="34" charset="0"/>
            </a:endParaRP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4982845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kern="1200" dirty="0">
                <a:solidFill>
                  <a:schemeClr val="tx1"/>
                </a:solidFill>
                <a:effectLst/>
                <a:latin typeface="+mn-lt"/>
                <a:ea typeface="+mn-ea"/>
                <a:cs typeface="+mn-cs"/>
              </a:rPr>
              <a:t>One of the hardest marketing decisions facing a company is how much to spend on promotion. Here, we look at four common methods used to set the total budget for advertising: the </a:t>
            </a:r>
            <a:r>
              <a:rPr lang="en-US" sz="1200" i="1" kern="1200" dirty="0">
                <a:solidFill>
                  <a:schemeClr val="tx1"/>
                </a:solidFill>
                <a:effectLst/>
                <a:latin typeface="+mn-lt"/>
                <a:ea typeface="+mn-ea"/>
                <a:cs typeface="+mn-cs"/>
              </a:rPr>
              <a:t>affordable method</a:t>
            </a:r>
            <a:r>
              <a:rPr lang="en-US" sz="1200" kern="1200" dirty="0">
                <a:solidFill>
                  <a:schemeClr val="tx1"/>
                </a:solidFill>
                <a:effectLst/>
                <a:latin typeface="+mn-lt"/>
                <a:ea typeface="+mn-ea"/>
                <a:cs typeface="+mn-cs"/>
              </a:rPr>
              <a:t>, the </a:t>
            </a:r>
            <a:r>
              <a:rPr lang="en-US" sz="1200" i="1" kern="1200" dirty="0">
                <a:solidFill>
                  <a:schemeClr val="tx1"/>
                </a:solidFill>
                <a:effectLst/>
                <a:latin typeface="+mn-lt"/>
                <a:ea typeface="+mn-ea"/>
                <a:cs typeface="+mn-cs"/>
              </a:rPr>
              <a:t>percentage-of-sales method</a:t>
            </a:r>
            <a:r>
              <a:rPr lang="en-US" sz="1200" kern="1200" dirty="0">
                <a:solidFill>
                  <a:schemeClr val="tx1"/>
                </a:solidFill>
                <a:effectLst/>
                <a:latin typeface="+mn-lt"/>
                <a:ea typeface="+mn-ea"/>
                <a:cs typeface="+mn-cs"/>
              </a:rPr>
              <a:t>, the </a:t>
            </a:r>
            <a:r>
              <a:rPr lang="en-US" sz="1200" i="1" kern="1200" dirty="0">
                <a:solidFill>
                  <a:schemeClr val="tx1"/>
                </a:solidFill>
                <a:effectLst/>
                <a:latin typeface="+mn-lt"/>
                <a:ea typeface="+mn-ea"/>
                <a:cs typeface="+mn-cs"/>
              </a:rPr>
              <a:t>competitive parity method</a:t>
            </a:r>
            <a:r>
              <a:rPr lang="en-US" sz="1200" kern="1200" dirty="0">
                <a:solidFill>
                  <a:schemeClr val="tx1"/>
                </a:solidFill>
                <a:effectLst/>
                <a:latin typeface="+mn-lt"/>
                <a:ea typeface="+mn-ea"/>
                <a:cs typeface="+mn-cs"/>
              </a:rPr>
              <a:t>, and the </a:t>
            </a:r>
            <a:r>
              <a:rPr lang="en-US" sz="1200" i="1" kern="1200" dirty="0">
                <a:solidFill>
                  <a:schemeClr val="tx1"/>
                </a:solidFill>
                <a:effectLst/>
                <a:latin typeface="+mn-lt"/>
                <a:ea typeface="+mn-ea"/>
                <a:cs typeface="+mn-cs"/>
              </a:rPr>
              <a:t>objective-and-task method</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Some companies use the </a:t>
            </a:r>
            <a:r>
              <a:rPr lang="en-US" sz="1200" b="1" kern="1200" dirty="0">
                <a:solidFill>
                  <a:schemeClr val="tx1"/>
                </a:solidFill>
                <a:effectLst/>
                <a:latin typeface="+mn-lt"/>
                <a:ea typeface="+mn-ea"/>
                <a:cs typeface="+mn-cs"/>
              </a:rPr>
              <a:t>affordable method</a:t>
            </a:r>
            <a:r>
              <a:rPr lang="en-US" sz="1200" b="0" kern="1200" dirty="0">
                <a:solidFill>
                  <a:schemeClr val="tx1"/>
                </a:solidFill>
                <a:effectLst/>
                <a:latin typeface="+mn-lt"/>
                <a:ea typeface="+mn-ea"/>
                <a:cs typeface="+mn-cs"/>
              </a:rPr>
              <a:t>.</a:t>
            </a:r>
            <a:r>
              <a:rPr lang="en-US" sz="1200" b="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Small businesses often use this method, reasoning that the company cannot spend more on advertising than it has. They start with total revenues, deduct operating expenses and capital outlays, and then devote some portion of the remaining funds to advertising.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percentage-of-sales</a:t>
            </a:r>
            <a:r>
              <a:rPr lang="en-US" sz="1200" kern="1200" dirty="0">
                <a:solidFill>
                  <a:schemeClr val="tx1"/>
                </a:solidFill>
                <a:effectLst/>
                <a:latin typeface="+mn-lt"/>
                <a:ea typeface="+mn-ea"/>
                <a:cs typeface="+mn-cs"/>
              </a:rPr>
              <a:t> method is simple to use and helps management think about the relationships between promotion spending, selling price, and profit per unit.</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61430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3</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r>
              <a:rPr lang="en-US" sz="1200" b="1" i="0" u="none" strike="noStrike" kern="1200" baseline="0" dirty="0">
                <a:solidFill>
                  <a:schemeClr val="tx1"/>
                </a:solidFill>
                <a:latin typeface="+mn-lt"/>
                <a:ea typeface="+mn-ea"/>
                <a:cs typeface="+mn-cs"/>
              </a:rPr>
              <a:t>Discussion Question </a:t>
            </a:r>
          </a:p>
          <a:p>
            <a:r>
              <a:rPr lang="en-US" sz="1200" b="0" i="1" u="none" strike="noStrike" kern="1200" baseline="0" dirty="0">
                <a:solidFill>
                  <a:schemeClr val="tx1"/>
                </a:solidFill>
                <a:latin typeface="+mn-lt"/>
                <a:ea typeface="+mn-ea"/>
                <a:cs typeface="+mn-cs"/>
              </a:rPr>
              <a:t>List and briefly describe the five major promotion mix tools.</a:t>
            </a:r>
            <a:endParaRPr lang="en-US" sz="1200" b="0" i="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Learning Objective 1 Summary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company’s total </a:t>
            </a:r>
            <a:r>
              <a:rPr lang="en-US" sz="1200" i="1" kern="1200" dirty="0">
                <a:solidFill>
                  <a:schemeClr val="tx1"/>
                </a:solidFill>
                <a:effectLst/>
                <a:latin typeface="+mn-lt"/>
                <a:ea typeface="+mn-ea"/>
                <a:cs typeface="+mn-cs"/>
              </a:rPr>
              <a:t>promotion mix</a:t>
            </a:r>
            <a:r>
              <a:rPr lang="en-US" sz="1200" kern="1200" dirty="0">
                <a:solidFill>
                  <a:schemeClr val="tx1"/>
                </a:solidFill>
                <a:effectLst/>
                <a:latin typeface="+mn-lt"/>
                <a:ea typeface="+mn-ea"/>
                <a:cs typeface="+mn-cs"/>
              </a:rPr>
              <a:t>—also called its </a:t>
            </a:r>
            <a:r>
              <a:rPr lang="en-US" sz="1200" i="1" kern="1200" dirty="0">
                <a:solidFill>
                  <a:schemeClr val="tx1"/>
                </a:solidFill>
                <a:effectLst/>
                <a:latin typeface="+mn-lt"/>
                <a:ea typeface="+mn-ea"/>
                <a:cs typeface="+mn-cs"/>
              </a:rPr>
              <a:t>marketing communications mix</a:t>
            </a:r>
            <a:r>
              <a:rPr lang="en-US" sz="1200" kern="1200" dirty="0">
                <a:solidFill>
                  <a:schemeClr val="tx1"/>
                </a:solidFill>
                <a:effectLst/>
                <a:latin typeface="+mn-lt"/>
                <a:ea typeface="+mn-ea"/>
                <a:cs typeface="+mn-cs"/>
              </a:rPr>
              <a:t>—consists of the specific blend of </a:t>
            </a:r>
            <a:r>
              <a:rPr lang="en-US" sz="1200" i="1" kern="1200" dirty="0">
                <a:solidFill>
                  <a:schemeClr val="tx1"/>
                </a:solidFill>
                <a:effectLst/>
                <a:latin typeface="+mn-lt"/>
                <a:ea typeface="+mn-ea"/>
                <a:cs typeface="+mn-cs"/>
              </a:rPr>
              <a:t>advertising, personal selling, sales promotion, public relations,</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direct and digital marketing</a:t>
            </a:r>
            <a:r>
              <a:rPr lang="en-US" sz="1200" kern="1200" dirty="0">
                <a:solidFill>
                  <a:schemeClr val="tx1"/>
                </a:solidFill>
                <a:effectLst/>
                <a:latin typeface="+mn-lt"/>
                <a:ea typeface="+mn-ea"/>
                <a:cs typeface="+mn-cs"/>
              </a:rPr>
              <a:t> tools that the company uses to engage consumers, persuasively communicate customer value, and build customer relationships. </a:t>
            </a:r>
            <a:r>
              <a:rPr lang="en-US" sz="1200" i="1" kern="1200" dirty="0">
                <a:solidFill>
                  <a:schemeClr val="tx1"/>
                </a:solidFill>
                <a:effectLst/>
                <a:latin typeface="+mn-lt"/>
                <a:ea typeface="+mn-ea"/>
                <a:cs typeface="+mn-cs"/>
              </a:rPr>
              <a:t>Advertising</a:t>
            </a:r>
            <a:r>
              <a:rPr lang="en-US" sz="1200" kern="1200" dirty="0">
                <a:solidFill>
                  <a:schemeClr val="tx1"/>
                </a:solidFill>
                <a:effectLst/>
                <a:latin typeface="+mn-lt"/>
                <a:ea typeface="+mn-ea"/>
                <a:cs typeface="+mn-cs"/>
              </a:rPr>
              <a:t> includes any paid form of </a:t>
            </a:r>
            <a:r>
              <a:rPr lang="en-US" sz="1200" kern="1200" dirty="0" err="1">
                <a:solidFill>
                  <a:schemeClr val="tx1"/>
                </a:solidFill>
                <a:effectLst/>
                <a:latin typeface="+mn-lt"/>
                <a:ea typeface="+mn-ea"/>
                <a:cs typeface="+mn-cs"/>
              </a:rPr>
              <a:t>nonpersonal</a:t>
            </a:r>
            <a:r>
              <a:rPr lang="en-US" sz="1200" kern="1200" dirty="0">
                <a:solidFill>
                  <a:schemeClr val="tx1"/>
                </a:solidFill>
                <a:effectLst/>
                <a:latin typeface="+mn-lt"/>
                <a:ea typeface="+mn-ea"/>
                <a:cs typeface="+mn-cs"/>
              </a:rPr>
              <a:t> presentation and promotion of ideas, goods, or services by an identified sponsor. In contrast, </a:t>
            </a:r>
            <a:r>
              <a:rPr lang="en-US" sz="1200" i="1" kern="1200" dirty="0">
                <a:solidFill>
                  <a:schemeClr val="tx1"/>
                </a:solidFill>
                <a:effectLst/>
                <a:latin typeface="+mn-lt"/>
                <a:ea typeface="+mn-ea"/>
                <a:cs typeface="+mn-cs"/>
              </a:rPr>
              <a:t>public relations</a:t>
            </a:r>
            <a:r>
              <a:rPr lang="en-US" sz="1200" kern="1200" dirty="0">
                <a:solidFill>
                  <a:schemeClr val="tx1"/>
                </a:solidFill>
                <a:effectLst/>
                <a:latin typeface="+mn-lt"/>
                <a:ea typeface="+mn-ea"/>
                <a:cs typeface="+mn-cs"/>
              </a:rPr>
              <a:t> focuses on building good relations with the company’s various publics. </a:t>
            </a:r>
            <a:r>
              <a:rPr lang="en-US" sz="1200" i="1" kern="1200" dirty="0">
                <a:solidFill>
                  <a:schemeClr val="tx1"/>
                </a:solidFill>
                <a:effectLst/>
                <a:latin typeface="+mn-lt"/>
                <a:ea typeface="+mn-ea"/>
                <a:cs typeface="+mn-cs"/>
              </a:rPr>
              <a:t>Personal selling</a:t>
            </a:r>
            <a:r>
              <a:rPr lang="en-US" sz="1200" kern="1200" dirty="0">
                <a:solidFill>
                  <a:schemeClr val="tx1"/>
                </a:solidFill>
                <a:effectLst/>
                <a:latin typeface="+mn-lt"/>
                <a:ea typeface="+mn-ea"/>
                <a:cs typeface="+mn-cs"/>
              </a:rPr>
              <a:t> is personal presentation by the firm’s sales force for the purpose of making sales and building customer relationships. Firms use </a:t>
            </a:r>
            <a:r>
              <a:rPr lang="en-US" sz="1200" i="1" kern="1200" dirty="0">
                <a:solidFill>
                  <a:schemeClr val="tx1"/>
                </a:solidFill>
                <a:effectLst/>
                <a:latin typeface="+mn-lt"/>
                <a:ea typeface="+mn-ea"/>
                <a:cs typeface="+mn-cs"/>
              </a:rPr>
              <a:t>sales promotion</a:t>
            </a:r>
            <a:r>
              <a:rPr lang="en-US" sz="1200" kern="1200" dirty="0">
                <a:solidFill>
                  <a:schemeClr val="tx1"/>
                </a:solidFill>
                <a:effectLst/>
                <a:latin typeface="+mn-lt"/>
                <a:ea typeface="+mn-ea"/>
                <a:cs typeface="+mn-cs"/>
              </a:rPr>
              <a:t> to provide short-term incentives to encourage the purchase or sale of a product or service. Finally, firms seeking immediate response from targeted individual customers use </a:t>
            </a:r>
            <a:r>
              <a:rPr lang="en-US" sz="1200" i="1" kern="1200" dirty="0">
                <a:solidFill>
                  <a:schemeClr val="tx1"/>
                </a:solidFill>
                <a:effectLst/>
                <a:latin typeface="+mn-lt"/>
                <a:ea typeface="+mn-ea"/>
                <a:cs typeface="+mn-cs"/>
              </a:rPr>
              <a:t>direct and digital marketing</a:t>
            </a:r>
            <a:r>
              <a:rPr lang="en-US" sz="1200" kern="1200" dirty="0">
                <a:solidFill>
                  <a:schemeClr val="tx1"/>
                </a:solidFill>
                <a:effectLst/>
                <a:latin typeface="+mn-lt"/>
                <a:ea typeface="+mn-ea"/>
                <a:cs typeface="+mn-cs"/>
              </a:rPr>
              <a:t> tools to engage directly with customers and cultivate relationships with them.</a:t>
            </a:r>
          </a:p>
          <a:p>
            <a:endParaRPr lang="en-US" dirty="0"/>
          </a:p>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30</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kern="1200" dirty="0">
                <a:solidFill>
                  <a:schemeClr val="tx1"/>
                </a:solidFill>
                <a:effectLst/>
                <a:latin typeface="+mn-lt"/>
                <a:ea typeface="+mn-ea"/>
                <a:cs typeface="+mn-cs"/>
              </a:rPr>
              <a:t>Companies using</a:t>
            </a:r>
            <a:r>
              <a:rPr lang="en-US" sz="1200" kern="1200" baseline="0" dirty="0">
                <a:solidFill>
                  <a:schemeClr val="tx1"/>
                </a:solidFill>
                <a:effectLst/>
                <a:latin typeface="+mn-lt"/>
                <a:ea typeface="+mn-ea"/>
                <a:cs typeface="+mn-cs"/>
              </a:rPr>
              <a:t> the </a:t>
            </a:r>
            <a:r>
              <a:rPr lang="en-US" sz="1200" b="1" kern="1200" baseline="0" dirty="0">
                <a:solidFill>
                  <a:schemeClr val="tx1"/>
                </a:solidFill>
                <a:effectLst/>
                <a:latin typeface="+mn-lt"/>
                <a:ea typeface="+mn-ea"/>
                <a:cs typeface="+mn-cs"/>
              </a:rPr>
              <a:t>competitive-parity method </a:t>
            </a:r>
            <a:r>
              <a:rPr lang="en-US" sz="1200" kern="1200" dirty="0">
                <a:solidFill>
                  <a:schemeClr val="tx1"/>
                </a:solidFill>
                <a:effectLst/>
                <a:latin typeface="+mn-lt"/>
                <a:ea typeface="+mn-ea"/>
                <a:cs typeface="+mn-cs"/>
              </a:rPr>
              <a:t>monitor competitors’ advertising or get industry promotion spending estimates from publications or trade associations and then set their budgets based on the industry average.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most logical budget-setting method is the </a:t>
            </a:r>
            <a:r>
              <a:rPr lang="en-US" sz="1200" b="1" kern="1200" dirty="0">
                <a:solidFill>
                  <a:schemeClr val="tx1"/>
                </a:solidFill>
                <a:effectLst/>
                <a:latin typeface="+mn-lt"/>
                <a:ea typeface="+mn-ea"/>
                <a:cs typeface="+mn-cs"/>
              </a:rPr>
              <a:t>objective-and-task method</a:t>
            </a:r>
            <a:r>
              <a:rPr lang="en-US" sz="1200" kern="1200" dirty="0">
                <a:solidFill>
                  <a:schemeClr val="tx1"/>
                </a:solidFill>
                <a:effectLst/>
                <a:latin typeface="+mn-lt"/>
                <a:ea typeface="+mn-ea"/>
                <a:cs typeface="+mn-cs"/>
              </a:rPr>
              <a:t>, which entails (1) defining specific promotion objectives, (2) determining the tasks needed to achieve these objectives, and (3) estimating the costs of performing these tasks. The sum of these costs is the proposed promotion budget.</a:t>
            </a: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61430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A company’s total </a:t>
            </a:r>
            <a:r>
              <a:rPr lang="en-US" b="1" dirty="0"/>
              <a:t>promotion mix</a:t>
            </a:r>
            <a:r>
              <a:rPr lang="en-US" dirty="0"/>
              <a:t>—also called its </a:t>
            </a:r>
            <a:r>
              <a:rPr lang="en-US" b="1" dirty="0"/>
              <a:t>marketing communications mix</a:t>
            </a:r>
            <a:r>
              <a:rPr lang="en-US" b="0" dirty="0"/>
              <a:t>--c</a:t>
            </a:r>
            <a:r>
              <a:rPr lang="en-US" sz="1200" b="0" i="0" u="none" strike="noStrike" kern="1200" baseline="0" dirty="0">
                <a:solidFill>
                  <a:schemeClr val="tx1"/>
                </a:solidFill>
                <a:latin typeface="+mn-lt"/>
                <a:ea typeface="+mn-ea"/>
                <a:cs typeface="+mn-cs"/>
              </a:rPr>
              <a:t>onsists of the specific blend of advertising, public relations, personal selling, sales promotion, and direct marketing tools that the company uses to engage consumers, persuasively communicate customer value, and build customer relationships.</a:t>
            </a:r>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b="1" dirty="0"/>
              <a:t>Advertising</a:t>
            </a:r>
            <a:r>
              <a:rPr lang="en-US" b="0" baseline="0" dirty="0"/>
              <a:t> refers to a</a:t>
            </a:r>
            <a:r>
              <a:rPr lang="en-US" dirty="0"/>
              <a:t>ny paid form of </a:t>
            </a:r>
            <a:r>
              <a:rPr lang="en-US" dirty="0" err="1"/>
              <a:t>nonpersonal</a:t>
            </a:r>
            <a:r>
              <a:rPr lang="en-US" dirty="0"/>
              <a:t> presentation and promotion of ideas, goods, or services by an identified sponsor. </a:t>
            </a:r>
            <a:r>
              <a:rPr lang="en-US" i="0" dirty="0"/>
              <a:t>Advertising includes </a:t>
            </a:r>
            <a:r>
              <a:rPr lang="en-US" dirty="0"/>
              <a:t>broadcast, print, online, mobile, outdoor, and other forms. </a:t>
            </a:r>
          </a:p>
          <a:p>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b="1" dirty="0"/>
              <a:t>Discussion Question</a:t>
            </a:r>
          </a:p>
          <a:p>
            <a:r>
              <a:rPr lang="en-US" i="1" dirty="0"/>
              <a:t>What sales promotions have you seen in the last two months?</a:t>
            </a:r>
            <a:endParaRPr lang="en-US" dirty="0"/>
          </a:p>
          <a:p>
            <a:r>
              <a:rPr lang="en-US" dirty="0"/>
              <a:t>Students will often mention similar coupon books, fast food contests, and demonstrations in stores.</a:t>
            </a:r>
            <a:r>
              <a:rPr lang="en-US" b="1" dirty="0"/>
              <a:t> </a:t>
            </a:r>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marL="463550" indent="-463550">
              <a:buNone/>
            </a:pPr>
            <a:r>
              <a:rPr lang="en-US" sz="3200" b="1" dirty="0"/>
              <a:t>Personal selling</a:t>
            </a:r>
            <a:r>
              <a:rPr lang="en-US" sz="3200" dirty="0"/>
              <a:t> </a:t>
            </a:r>
            <a:r>
              <a:rPr lang="en-US" sz="3200" b="1" dirty="0"/>
              <a:t>includes:</a:t>
            </a:r>
          </a:p>
          <a:p>
            <a:pPr marL="463550" indent="-463550">
              <a:buNone/>
            </a:pPr>
            <a:endParaRPr lang="en-US" sz="3200" dirty="0"/>
          </a:p>
          <a:p>
            <a:pPr marL="990600" lvl="1" indent="-533400"/>
            <a:r>
              <a:rPr lang="en-US" sz="3200" dirty="0"/>
              <a:t>Sales presentations</a:t>
            </a:r>
          </a:p>
          <a:p>
            <a:pPr marL="990600" lvl="1" indent="-533400"/>
            <a:r>
              <a:rPr lang="en-US" sz="3200" dirty="0"/>
              <a:t>Trade shows</a:t>
            </a:r>
          </a:p>
          <a:p>
            <a:pPr marL="990600" lvl="1" indent="-533400"/>
            <a:r>
              <a:rPr lang="en-US" sz="3200" dirty="0"/>
              <a:t>Incentive programs</a:t>
            </a:r>
          </a:p>
        </p:txBody>
      </p:sp>
    </p:spTree>
    <p:extLst>
      <p:ext uri="{BB962C8B-B14F-4D97-AF65-F5344CB8AC3E}">
        <p14:creationId xmlns:p14="http://schemas.microsoft.com/office/powerpoint/2010/main" val="3061430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marL="533400" indent="-533400">
              <a:lnSpc>
                <a:spcPct val="80000"/>
              </a:lnSpc>
              <a:buNone/>
            </a:pPr>
            <a:r>
              <a:rPr lang="en-US" sz="3200" b="0" dirty="0"/>
              <a:t>Examples of</a:t>
            </a:r>
            <a:r>
              <a:rPr lang="en-US" sz="3200" b="1" dirty="0"/>
              <a:t> public relations</a:t>
            </a:r>
            <a:r>
              <a:rPr lang="en-US" sz="3200" dirty="0"/>
              <a:t> include press releases, sponsorships,</a:t>
            </a:r>
            <a:r>
              <a:rPr lang="en-US" sz="3200" baseline="0" dirty="0"/>
              <a:t> events and </a:t>
            </a:r>
            <a:r>
              <a:rPr lang="en-US" sz="3200" dirty="0"/>
              <a:t>Web pages.</a:t>
            </a:r>
          </a:p>
          <a:p>
            <a:endParaRPr lang="en-US" sz="3200" dirty="0"/>
          </a:p>
        </p:txBody>
      </p:sp>
    </p:spTree>
    <p:extLst>
      <p:ext uri="{BB962C8B-B14F-4D97-AF65-F5344CB8AC3E}">
        <p14:creationId xmlns:p14="http://schemas.microsoft.com/office/powerpoint/2010/main" val="3061430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1" dirty="0"/>
              <a:t>Direct and digital marketing includes:</a:t>
            </a:r>
          </a:p>
          <a:p>
            <a:endParaRPr lang="en-US" dirty="0"/>
          </a:p>
          <a:p>
            <a:pPr marL="990600" lvl="1" indent="-533400">
              <a:lnSpc>
                <a:spcPct val="80000"/>
              </a:lnSpc>
            </a:pPr>
            <a:r>
              <a:rPr lang="en-US" sz="3200" dirty="0"/>
              <a:t>Direct mail</a:t>
            </a:r>
          </a:p>
          <a:p>
            <a:pPr marL="990600" lvl="1" indent="-533400">
              <a:lnSpc>
                <a:spcPct val="80000"/>
              </a:lnSpc>
            </a:pPr>
            <a:r>
              <a:rPr lang="en-US" sz="3200" dirty="0"/>
              <a:t>Catalogs</a:t>
            </a:r>
          </a:p>
          <a:p>
            <a:pPr marL="990600" lvl="1" indent="-533400">
              <a:lnSpc>
                <a:spcPct val="80000"/>
              </a:lnSpc>
            </a:pPr>
            <a:r>
              <a:rPr lang="en-US" sz="3200" dirty="0"/>
              <a:t>Online and social media</a:t>
            </a:r>
          </a:p>
          <a:p>
            <a:pPr marL="990600" lvl="1" indent="-533400">
              <a:lnSpc>
                <a:spcPct val="80000"/>
              </a:lnSpc>
            </a:pPr>
            <a:r>
              <a:rPr lang="en-US" sz="3200" dirty="0"/>
              <a:t>Mobile marketing</a:t>
            </a:r>
          </a:p>
          <a:p>
            <a:endParaRPr lang="en-US" dirty="0"/>
          </a:p>
        </p:txBody>
      </p:sp>
    </p:spTree>
    <p:extLst>
      <p:ext uri="{BB962C8B-B14F-4D97-AF65-F5344CB8AC3E}">
        <p14:creationId xmlns:p14="http://schemas.microsoft.com/office/powerpoint/2010/main" val="3061430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6"/>
          <p:cNvSpPr txBox="1">
            <a:spLocks/>
          </p:cNvSpPr>
          <p:nvPr userDrawn="1"/>
        </p:nvSpPr>
        <p:spPr>
          <a:xfrm>
            <a:off x="4545694" y="6320039"/>
            <a:ext cx="6930689" cy="3601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2986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txBox="1">
            <a:spLocks/>
          </p:cNvSpPr>
          <p:nvPr userDrawn="1"/>
        </p:nvSpPr>
        <p:spPr>
          <a:xfrm>
            <a:off x="4545694" y="6320039"/>
            <a:ext cx="6930689" cy="3601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52982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txBox="1">
            <a:spLocks/>
          </p:cNvSpPr>
          <p:nvPr userDrawn="1"/>
        </p:nvSpPr>
        <p:spPr>
          <a:xfrm>
            <a:off x="4545694" y="6320039"/>
            <a:ext cx="6930689" cy="3601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14088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1219200" y="1371600"/>
            <a:ext cx="9550400" cy="381000"/>
          </a:xfrm>
        </p:spPr>
        <p:txBody>
          <a:bodyPr/>
          <a:lstStyle>
            <a:lvl1pPr algn="ctr">
              <a:buNone/>
              <a:defRPr sz="2800" b="1" i="0">
                <a:solidFill>
                  <a:schemeClr val="tx2"/>
                </a:solidFill>
              </a:defRPr>
            </a:lvl1pPr>
          </a:lstStyle>
          <a:p>
            <a:pPr lvl="0"/>
            <a:r>
              <a:rPr lang="en-US" dirty="0"/>
              <a:t>Click to edit Master text styles</a:t>
            </a:r>
          </a:p>
        </p:txBody>
      </p:sp>
      <p:sp>
        <p:nvSpPr>
          <p:cNvPr id="5" name="Title 4"/>
          <p:cNvSpPr>
            <a:spLocks noGrp="1"/>
          </p:cNvSpPr>
          <p:nvPr>
            <p:ph type="title"/>
          </p:nvPr>
        </p:nvSpPr>
        <p:spPr/>
        <p:txBody>
          <a:bodyPr/>
          <a:lstStyle/>
          <a:p>
            <a:r>
              <a:rPr lang="en-US"/>
              <a:t>Click to edit Master title style</a:t>
            </a:r>
          </a:p>
        </p:txBody>
      </p:sp>
      <p:sp>
        <p:nvSpPr>
          <p:cNvPr id="6" name="Footer Placeholder 6"/>
          <p:cNvSpPr txBox="1">
            <a:spLocks/>
          </p:cNvSpPr>
          <p:nvPr userDrawn="1"/>
        </p:nvSpPr>
        <p:spPr>
          <a:xfrm>
            <a:off x="4545694" y="6320039"/>
            <a:ext cx="6930689" cy="3601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413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17600" y="304800"/>
            <a:ext cx="10390717" cy="1462088"/>
          </a:xfrm>
        </p:spPr>
        <p:txBody>
          <a:bodyPr/>
          <a:lstStyle>
            <a:lvl1pPr>
              <a:defRPr b="1" i="0" baseline="0"/>
            </a:lvl1pPr>
          </a:lstStyle>
          <a:p>
            <a:r>
              <a:rPr lang="en-US" dirty="0"/>
              <a:t>Click to edit Master title style</a:t>
            </a:r>
          </a:p>
        </p:txBody>
      </p:sp>
      <p:sp>
        <p:nvSpPr>
          <p:cNvPr id="3" name="Content Placeholder 2"/>
          <p:cNvSpPr>
            <a:spLocks noGrp="1"/>
          </p:cNvSpPr>
          <p:nvPr>
            <p:ph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60117" y="2017713"/>
            <a:ext cx="5080000"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1309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1143000"/>
          </a:xfrm>
        </p:spPr>
        <p:txBody>
          <a:bodyPr/>
          <a:lstStyle>
            <a:lvl1pPr>
              <a:defRPr sz="4000" b="1"/>
            </a:lvl1pPr>
          </a:lstStyle>
          <a:p>
            <a:r>
              <a:rPr lang="en-US" dirty="0"/>
              <a:t>Click to edit Master title style</a:t>
            </a:r>
          </a:p>
        </p:txBody>
      </p:sp>
      <p:sp>
        <p:nvSpPr>
          <p:cNvPr id="3" name="Content Placeholder 2"/>
          <p:cNvSpPr>
            <a:spLocks noGrp="1"/>
          </p:cNvSpPr>
          <p:nvPr>
            <p:ph idx="1"/>
          </p:nvPr>
        </p:nvSpPr>
        <p:spPr>
          <a:xfrm>
            <a:off x="914400" y="1981200"/>
            <a:ext cx="39624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609600" y="1447800"/>
            <a:ext cx="4267200" cy="381000"/>
          </a:xfrm>
        </p:spPr>
        <p:txBody>
          <a:bodyPr/>
          <a:lstStyle>
            <a:lvl1pPr algn="ctr">
              <a:buNone/>
              <a:defRPr sz="20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5080000" y="1524000"/>
            <a:ext cx="5791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6"/>
          <p:cNvSpPr txBox="1">
            <a:spLocks/>
          </p:cNvSpPr>
          <p:nvPr userDrawn="1"/>
        </p:nvSpPr>
        <p:spPr>
          <a:xfrm>
            <a:off x="4545694" y="6320039"/>
            <a:ext cx="6930689" cy="3601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5116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6"/>
          <p:cNvSpPr txBox="1">
            <a:spLocks/>
          </p:cNvSpPr>
          <p:nvPr userDrawn="1"/>
        </p:nvSpPr>
        <p:spPr>
          <a:xfrm>
            <a:off x="4545694" y="6320039"/>
            <a:ext cx="6930689" cy="3601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491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ooter Placeholder 6"/>
          <p:cNvSpPr txBox="1">
            <a:spLocks/>
          </p:cNvSpPr>
          <p:nvPr userDrawn="1"/>
        </p:nvSpPr>
        <p:spPr>
          <a:xfrm>
            <a:off x="4545694" y="6320039"/>
            <a:ext cx="6930689" cy="3601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3587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6"/>
          <p:cNvSpPr txBox="1">
            <a:spLocks/>
          </p:cNvSpPr>
          <p:nvPr userDrawn="1"/>
        </p:nvSpPr>
        <p:spPr>
          <a:xfrm>
            <a:off x="4545694" y="6320039"/>
            <a:ext cx="6930689" cy="3601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7708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txBox="1">
            <a:spLocks/>
          </p:cNvSpPr>
          <p:nvPr userDrawn="1"/>
        </p:nvSpPr>
        <p:spPr>
          <a:xfrm>
            <a:off x="4545694" y="6320039"/>
            <a:ext cx="6930689" cy="3601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7623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6"/>
          <p:cNvSpPr txBox="1">
            <a:spLocks/>
          </p:cNvSpPr>
          <p:nvPr userDrawn="1"/>
        </p:nvSpPr>
        <p:spPr>
          <a:xfrm>
            <a:off x="4545694" y="6320039"/>
            <a:ext cx="6930689" cy="3601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1639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6"/>
          <p:cNvSpPr txBox="1">
            <a:spLocks/>
          </p:cNvSpPr>
          <p:nvPr userDrawn="1"/>
        </p:nvSpPr>
        <p:spPr>
          <a:xfrm>
            <a:off x="4545694" y="6320039"/>
            <a:ext cx="6930689" cy="3601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7082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6"/>
          <p:cNvSpPr txBox="1">
            <a:spLocks/>
          </p:cNvSpPr>
          <p:nvPr userDrawn="1"/>
        </p:nvSpPr>
        <p:spPr>
          <a:xfrm>
            <a:off x="4545694" y="6320039"/>
            <a:ext cx="6930689" cy="3601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5396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6"/>
          <p:cNvSpPr txBox="1">
            <a:spLocks/>
          </p:cNvSpPr>
          <p:nvPr userDrawn="1"/>
        </p:nvSpPr>
        <p:spPr>
          <a:xfrm>
            <a:off x="4545694" y="6320039"/>
            <a:ext cx="6930689" cy="3601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1426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901792" y="6320039"/>
            <a:ext cx="1181126" cy="360147"/>
          </a:xfrm>
          <a:prstGeom prst="rect">
            <a:avLst/>
          </a:prstGeom>
        </p:spPr>
      </p:pic>
    </p:spTree>
    <p:extLst>
      <p:ext uri="{BB962C8B-B14F-4D97-AF65-F5344CB8AC3E}">
        <p14:creationId xmlns:p14="http://schemas.microsoft.com/office/powerpoint/2010/main" val="164481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724" y="214312"/>
            <a:ext cx="10390717" cy="1108083"/>
          </a:xfrm>
        </p:spPr>
        <p:txBody>
          <a:bodyPr anchor="t">
            <a:noAutofit/>
          </a:bodyPr>
          <a:lstStyle/>
          <a:p>
            <a:r>
              <a:rPr lang="en-US" sz="3600" dirty="0">
                <a:solidFill>
                  <a:srgbClr val="007FA3"/>
                </a:solidFill>
              </a:rPr>
              <a:t>Principles of Marketing</a:t>
            </a:r>
            <a:br>
              <a:rPr lang="en-US" sz="3600" dirty="0">
                <a:solidFill>
                  <a:srgbClr val="007FA3"/>
                </a:solidFill>
              </a:rPr>
            </a:br>
            <a:r>
              <a:rPr lang="en-US" sz="2400" dirty="0">
                <a:solidFill>
                  <a:srgbClr val="007FA3"/>
                </a:solidFill>
              </a:rPr>
              <a:t>Seventeenth</a:t>
            </a:r>
            <a:r>
              <a:rPr lang="en-US" sz="2400" baseline="0" dirty="0">
                <a:solidFill>
                  <a:srgbClr val="007FA3"/>
                </a:solidFill>
              </a:rPr>
              <a:t> Edition</a:t>
            </a:r>
            <a:endParaRPr lang="en-US" sz="2400" dirty="0">
              <a:solidFill>
                <a:srgbClr val="007FA3"/>
              </a:solidFill>
            </a:endParaRPr>
          </a:p>
        </p:txBody>
      </p:sp>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88818" y="1322395"/>
            <a:ext cx="3548604" cy="45748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type="body" sz="half" idx="2"/>
          </p:nvPr>
        </p:nvSpPr>
        <p:spPr>
          <a:xfrm>
            <a:off x="5186855" y="2018565"/>
            <a:ext cx="6752203" cy="3288457"/>
          </a:xfrm>
        </p:spPr>
        <p:txBody>
          <a:bodyPr>
            <a:normAutofit fontScale="62500" lnSpcReduction="20000"/>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5800" b="1" dirty="0"/>
              <a:t>Chapter 14</a:t>
            </a:r>
            <a:r>
              <a:rPr lang="en-US" sz="6500" b="1" dirty="0"/>
              <a:t/>
            </a:r>
            <a:br>
              <a:rPr lang="en-US" sz="6500" b="1" dirty="0"/>
            </a:br>
            <a:endParaRPr lang="en-US" sz="6500" b="1" dirty="0"/>
          </a:p>
          <a:p>
            <a:pPr marL="0" marR="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en-US" sz="5100" kern="1200" dirty="0">
                <a:solidFill>
                  <a:schemeClr val="tx1"/>
                </a:solidFill>
                <a:effectLst/>
              </a:rPr>
              <a:t>Engaging Consumers and Communicating Customer Value: Integrated Marketing Communication Strategy</a:t>
            </a:r>
            <a:endParaRPr lang="en-US" sz="5100" dirty="0">
              <a:effectLst/>
            </a:endParaRPr>
          </a:p>
          <a:p>
            <a:pPr marL="0" indent="0" algn="ctr">
              <a:buNone/>
            </a:pPr>
            <a:endParaRPr lang="en-US" sz="5800" b="1" dirty="0"/>
          </a:p>
        </p:txBody>
      </p:sp>
      <p:sp>
        <p:nvSpPr>
          <p:cNvPr id="8" name="Footer Placeholder 6"/>
          <p:cNvSpPr txBox="1">
            <a:spLocks/>
          </p:cNvSpPr>
          <p:nvPr/>
        </p:nvSpPr>
        <p:spPr>
          <a:xfrm>
            <a:off x="5008369" y="6331804"/>
            <a:ext cx="6930689" cy="36014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13786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675212" y="1079500"/>
            <a:ext cx="10259488" cy="576584"/>
          </a:xfrm>
        </p:spPr>
        <p:txBody>
          <a:bodyPr>
            <a:noAutofit/>
          </a:bodyPr>
          <a:lstStyle/>
          <a:p>
            <a:r>
              <a:rPr lang="en-US" sz="3600" b="1" dirty="0">
                <a:solidFill>
                  <a:srgbClr val="007FA3"/>
                </a:solidFill>
              </a:rPr>
              <a:t>Learning Objective 2</a:t>
            </a:r>
          </a:p>
        </p:txBody>
      </p:sp>
      <p:sp>
        <p:nvSpPr>
          <p:cNvPr id="16385" name="Content Placeholder 3"/>
          <p:cNvSpPr>
            <a:spLocks noGrp="1" noChangeArrowheads="1"/>
          </p:cNvSpPr>
          <p:nvPr>
            <p:ph idx="1"/>
          </p:nvPr>
        </p:nvSpPr>
        <p:spPr>
          <a:xfrm>
            <a:off x="675212" y="2077461"/>
            <a:ext cx="10879014" cy="856239"/>
          </a:xfrm>
        </p:spPr>
        <p:txBody>
          <a:bodyPr>
            <a:noAutofit/>
          </a:bodyPr>
          <a:lstStyle/>
          <a:p>
            <a:pPr marL="0" indent="0">
              <a:buNone/>
            </a:pPr>
            <a:r>
              <a:rPr lang="en-US" sz="2400" dirty="0"/>
              <a:t>Discuss the changing communications landscape and the need for integrated marketing communications.</a:t>
            </a:r>
          </a:p>
          <a:p>
            <a:pPr marL="0" indent="0">
              <a:buNone/>
            </a:pPr>
            <a:r>
              <a:rPr lang="en-US" sz="3200" b="1" dirty="0">
                <a:latin typeface="Calibri" panose="020F0502020204030204" pitchFamily="34" charset="0"/>
              </a:rPr>
              <a:t>	</a:t>
            </a:r>
            <a:endParaRPr lang="en-US" sz="32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54654339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641716" y="711823"/>
            <a:ext cx="7717589" cy="659777"/>
          </a:xfrm>
        </p:spPr>
        <p:txBody>
          <a:bodyPr>
            <a:noAutofit/>
          </a:bodyPr>
          <a:lstStyle/>
          <a:p>
            <a:r>
              <a:rPr lang="en-US" sz="3200" dirty="0">
                <a:solidFill>
                  <a:srgbClr val="007FA3"/>
                </a:solidFill>
              </a:rPr>
              <a:t>Integrated Marketing Communications</a:t>
            </a:r>
            <a:endParaRPr lang="en-US" sz="3200" b="1" dirty="0">
              <a:solidFill>
                <a:srgbClr val="007FA3"/>
              </a:solidFill>
            </a:endParaRPr>
          </a:p>
        </p:txBody>
      </p:sp>
      <p:sp>
        <p:nvSpPr>
          <p:cNvPr id="3" name="Content Placeholder 2"/>
          <p:cNvSpPr>
            <a:spLocks noGrp="1"/>
          </p:cNvSpPr>
          <p:nvPr>
            <p:ph idx="1"/>
          </p:nvPr>
        </p:nvSpPr>
        <p:spPr>
          <a:xfrm>
            <a:off x="641716" y="1607530"/>
            <a:ext cx="6686184" cy="2980267"/>
          </a:xfrm>
        </p:spPr>
        <p:txBody>
          <a:bodyPr>
            <a:normAutofit/>
          </a:bodyPr>
          <a:lstStyle/>
          <a:p>
            <a:pPr marL="0" indent="0">
              <a:buNone/>
            </a:pPr>
            <a:r>
              <a:rPr lang="en-US" sz="2400" b="1" dirty="0"/>
              <a:t>The New Marketing Communications Model</a:t>
            </a:r>
          </a:p>
          <a:p>
            <a:pPr>
              <a:buClr>
                <a:srgbClr val="0085B4"/>
              </a:buClr>
            </a:pPr>
            <a:r>
              <a:rPr lang="en-US" sz="2400" dirty="0"/>
              <a:t>Consumers are changing.</a:t>
            </a:r>
          </a:p>
          <a:p>
            <a:pPr>
              <a:buClr>
                <a:srgbClr val="0085B4"/>
              </a:buClr>
            </a:pPr>
            <a:r>
              <a:rPr lang="en-US" sz="2400" dirty="0"/>
              <a:t>Marketing strategies are changing.</a:t>
            </a:r>
          </a:p>
          <a:p>
            <a:pPr>
              <a:buClr>
                <a:srgbClr val="0085B4"/>
              </a:buClr>
            </a:pPr>
            <a:r>
              <a:rPr lang="en-US" sz="2400" dirty="0"/>
              <a:t>Advances in digital technology</a:t>
            </a:r>
          </a:p>
        </p:txBody>
      </p:sp>
      <p:pic>
        <p:nvPicPr>
          <p:cNvPr id="1026" name="Picture 2" descr="To explain the new marketing communication model, a marketing campaign, named 'it's time to clean happy' has been shown in the given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2945" y="1643357"/>
            <a:ext cx="4331011" cy="3180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489346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871844" y="673099"/>
            <a:ext cx="9254289" cy="508623"/>
          </a:xfrm>
        </p:spPr>
        <p:txBody>
          <a:bodyPr>
            <a:noAutofit/>
          </a:bodyPr>
          <a:lstStyle/>
          <a:p>
            <a:r>
              <a:rPr lang="en-US" sz="3600" dirty="0">
                <a:solidFill>
                  <a:srgbClr val="007FA3"/>
                </a:solidFill>
              </a:rPr>
              <a:t>Integrated Marketing Communications</a:t>
            </a:r>
            <a:endParaRPr lang="en-US" sz="3600" b="1" dirty="0">
              <a:solidFill>
                <a:srgbClr val="007FA3"/>
              </a:solidFill>
            </a:endParaRPr>
          </a:p>
        </p:txBody>
      </p:sp>
      <p:sp>
        <p:nvSpPr>
          <p:cNvPr id="3" name="Content Placeholder 2"/>
          <p:cNvSpPr>
            <a:spLocks noGrp="1"/>
          </p:cNvSpPr>
          <p:nvPr>
            <p:ph idx="1"/>
          </p:nvPr>
        </p:nvSpPr>
        <p:spPr>
          <a:xfrm>
            <a:off x="871844" y="1467882"/>
            <a:ext cx="8856133" cy="574291"/>
          </a:xfrm>
        </p:spPr>
        <p:txBody>
          <a:bodyPr>
            <a:normAutofit/>
          </a:bodyPr>
          <a:lstStyle/>
          <a:p>
            <a:pPr marL="0" indent="0">
              <a:buNone/>
            </a:pPr>
            <a:r>
              <a:rPr lang="en-US" b="1" dirty="0">
                <a:latin typeface="+mj-lt"/>
              </a:rPr>
              <a:t>The New Marketing Communications Model</a:t>
            </a:r>
            <a:endParaRPr lang="en-US" dirty="0">
              <a:latin typeface="+mj-lt"/>
            </a:endParaRPr>
          </a:p>
        </p:txBody>
      </p:sp>
      <p:sp>
        <p:nvSpPr>
          <p:cNvPr id="2" name="Content Placeholder 1"/>
          <p:cNvSpPr>
            <a:spLocks noGrp="1"/>
          </p:cNvSpPr>
          <p:nvPr>
            <p:ph type="body" sz="quarter" idx="13"/>
          </p:nvPr>
        </p:nvSpPr>
        <p:spPr>
          <a:xfrm>
            <a:off x="922642" y="2163233"/>
            <a:ext cx="10588040" cy="2078567"/>
          </a:xfrm>
        </p:spPr>
        <p:txBody>
          <a:bodyPr>
            <a:normAutofit/>
          </a:bodyPr>
          <a:lstStyle/>
          <a:p>
            <a:pPr marL="0" indent="0" algn="l">
              <a:lnSpc>
                <a:spcPct val="100000"/>
              </a:lnSpc>
            </a:pPr>
            <a:r>
              <a:rPr lang="en-US" sz="2400" b="1" i="0" dirty="0">
                <a:solidFill>
                  <a:srgbClr val="000000"/>
                </a:solidFill>
                <a:ea typeface="ヒラギノ角ゴ Pro W3" charset="0"/>
              </a:rPr>
              <a:t>Content marketing: </a:t>
            </a:r>
            <a:r>
              <a:rPr lang="en-US" sz="2400" i="0" dirty="0">
                <a:solidFill>
                  <a:srgbClr val="000000"/>
                </a:solidFill>
                <a:ea typeface="ヒラギノ角ゴ Pro W3" charset="0"/>
              </a:rPr>
              <a:t>creating, inspiring, and sharing brand messages and conversations with and among consumers across a fluid mix of paid, owned, earned, and shared channels. </a:t>
            </a:r>
          </a:p>
          <a:p>
            <a:pPr marL="0" indent="0"/>
            <a:r>
              <a:rPr lang="ar-SA" altLang="en-US" sz="2800" i="0" dirty="0" smtClean="0">
                <a:solidFill>
                  <a:srgbClr val="000000"/>
                </a:solidFill>
              </a:rPr>
              <a:t>من خلال ممكن مواقعي، او الناس تتكلم عني او تمدحني بدون اي عملية دفع،اوصل ترند مثلاً</a:t>
            </a:r>
            <a:endParaRPr lang="en-US" altLang="en-US" sz="2800" i="0" dirty="0">
              <a:solidFill>
                <a:srgbClr val="000000"/>
              </a:solidFill>
            </a:endParaRPr>
          </a:p>
        </p:txBody>
      </p:sp>
    </p:spTree>
    <p:extLst>
      <p:ext uri="{BB962C8B-B14F-4D97-AF65-F5344CB8AC3E}">
        <p14:creationId xmlns:p14="http://schemas.microsoft.com/office/powerpoint/2010/main" val="362325842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804111" y="867432"/>
            <a:ext cx="10346489" cy="597523"/>
          </a:xfrm>
        </p:spPr>
        <p:txBody>
          <a:bodyPr>
            <a:noAutofit/>
          </a:bodyPr>
          <a:lstStyle/>
          <a:p>
            <a:r>
              <a:rPr lang="en-US" sz="3600" dirty="0">
                <a:solidFill>
                  <a:srgbClr val="007FA3"/>
                </a:solidFill>
              </a:rPr>
              <a:t>Integrated Marketing Communications</a:t>
            </a:r>
            <a:endParaRPr lang="en-US" sz="3600" b="1" dirty="0">
              <a:solidFill>
                <a:srgbClr val="007FA3"/>
              </a:solidFill>
            </a:endParaRPr>
          </a:p>
        </p:txBody>
      </p:sp>
      <p:sp>
        <p:nvSpPr>
          <p:cNvPr id="3" name="Content Placeholder 2"/>
          <p:cNvSpPr>
            <a:spLocks noGrp="1"/>
          </p:cNvSpPr>
          <p:nvPr>
            <p:ph idx="1"/>
          </p:nvPr>
        </p:nvSpPr>
        <p:spPr>
          <a:xfrm>
            <a:off x="804111" y="1962914"/>
            <a:ext cx="9580033" cy="574291"/>
          </a:xfrm>
        </p:spPr>
        <p:txBody>
          <a:bodyPr>
            <a:normAutofit/>
          </a:bodyPr>
          <a:lstStyle/>
          <a:p>
            <a:pPr marL="0" indent="0">
              <a:buNone/>
            </a:pPr>
            <a:r>
              <a:rPr lang="en-US" b="1" dirty="0">
                <a:latin typeface="+mj-lt"/>
              </a:rPr>
              <a:t>The Need For Integrated Marketing Communications</a:t>
            </a:r>
            <a:endParaRPr lang="en-US" dirty="0">
              <a:latin typeface="+mj-lt"/>
            </a:endParaRPr>
          </a:p>
        </p:txBody>
      </p:sp>
      <p:sp>
        <p:nvSpPr>
          <p:cNvPr id="2" name="Content Placeholder 1"/>
          <p:cNvSpPr>
            <a:spLocks noGrp="1"/>
          </p:cNvSpPr>
          <p:nvPr>
            <p:ph type="body" sz="quarter" idx="13"/>
          </p:nvPr>
        </p:nvSpPr>
        <p:spPr>
          <a:xfrm>
            <a:off x="804111" y="2595853"/>
            <a:ext cx="10585547" cy="1621367"/>
          </a:xfrm>
        </p:spPr>
        <p:txBody>
          <a:bodyPr>
            <a:normAutofit/>
          </a:bodyPr>
          <a:lstStyle/>
          <a:p>
            <a:pPr marL="0" indent="0" algn="l">
              <a:lnSpc>
                <a:spcPct val="100000"/>
              </a:lnSpc>
            </a:pPr>
            <a:r>
              <a:rPr lang="en-US" sz="2400" b="1" i="0" dirty="0">
                <a:solidFill>
                  <a:srgbClr val="000000"/>
                </a:solidFill>
              </a:rPr>
              <a:t>Integrated marketing  communications (IMC</a:t>
            </a:r>
            <a:r>
              <a:rPr lang="en-US" sz="2400" i="0" dirty="0">
                <a:solidFill>
                  <a:srgbClr val="000000"/>
                </a:solidFill>
              </a:rPr>
              <a:t>) involves carefully integrating and coordinating the company’s many communications channels to deliver a clear, consistent, and compelling message about the organization and its products</a:t>
            </a:r>
            <a:r>
              <a:rPr lang="en-US" sz="2400" i="0" dirty="0" smtClean="0">
                <a:solidFill>
                  <a:srgbClr val="000000"/>
                </a:solidFill>
              </a:rPr>
              <a:t>.</a:t>
            </a:r>
            <a:r>
              <a:rPr lang="ar-SA" sz="2400" i="0" dirty="0" smtClean="0">
                <a:solidFill>
                  <a:srgbClr val="000000"/>
                </a:solidFill>
              </a:rPr>
              <a:t> الرسالة تكون واضحه منسجمه بغض النغض عن ال</a:t>
            </a:r>
            <a:r>
              <a:rPr lang="en-GB" sz="2400" i="0" dirty="0" smtClean="0">
                <a:solidFill>
                  <a:srgbClr val="000000"/>
                </a:solidFill>
              </a:rPr>
              <a:t>tool</a:t>
            </a:r>
            <a:r>
              <a:rPr lang="ar-SA" sz="2400" i="0" dirty="0" smtClean="0">
                <a:solidFill>
                  <a:srgbClr val="000000"/>
                </a:solidFill>
              </a:rPr>
              <a:t> المستخدم </a:t>
            </a:r>
            <a:endParaRPr lang="en-US" sz="2400" i="0" dirty="0">
              <a:solidFill>
                <a:srgbClr val="000000"/>
              </a:solidFill>
            </a:endParaRPr>
          </a:p>
          <a:p>
            <a:pPr marL="0" indent="0"/>
            <a:endParaRPr lang="en-US" altLang="en-US" sz="2800" i="0" dirty="0">
              <a:solidFill>
                <a:srgbClr val="000000"/>
              </a:solidFill>
            </a:endParaRPr>
          </a:p>
        </p:txBody>
      </p:sp>
    </p:spTree>
    <p:extLst>
      <p:ext uri="{BB962C8B-B14F-4D97-AF65-F5344CB8AC3E}">
        <p14:creationId xmlns:p14="http://schemas.microsoft.com/office/powerpoint/2010/main" val="395433834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448511" y="343523"/>
            <a:ext cx="11359861" cy="685177"/>
          </a:xfrm>
        </p:spPr>
        <p:txBody>
          <a:bodyPr>
            <a:noAutofit/>
          </a:bodyPr>
          <a:lstStyle/>
          <a:p>
            <a:r>
              <a:rPr lang="en-US" sz="3600" b="1" dirty="0">
                <a:solidFill>
                  <a:srgbClr val="007FA3"/>
                </a:solidFill>
              </a:rPr>
              <a:t>Integrated Marketing Communications</a:t>
            </a:r>
          </a:p>
        </p:txBody>
      </p:sp>
      <p:pic>
        <p:nvPicPr>
          <p:cNvPr id="2051" name="Picture 3" descr="Figure 14.1: Integrated Marketing Communications. &#10;The given chart explains Integrated Marketing Communication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733" y="1234307"/>
            <a:ext cx="11319639" cy="4791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763472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855405" y="1209367"/>
            <a:ext cx="10915930" cy="505419"/>
          </a:xfrm>
        </p:spPr>
        <p:txBody>
          <a:bodyPr>
            <a:noAutofit/>
          </a:bodyPr>
          <a:lstStyle/>
          <a:p>
            <a:r>
              <a:rPr lang="en-US" sz="3600" b="1" dirty="0">
                <a:solidFill>
                  <a:srgbClr val="007FA3"/>
                </a:solidFill>
              </a:rPr>
              <a:t>Learning Objective 3</a:t>
            </a:r>
          </a:p>
        </p:txBody>
      </p:sp>
      <p:sp>
        <p:nvSpPr>
          <p:cNvPr id="16385" name="Content Placeholder 3"/>
          <p:cNvSpPr>
            <a:spLocks noGrp="1" noChangeArrowheads="1"/>
          </p:cNvSpPr>
          <p:nvPr>
            <p:ph idx="1"/>
          </p:nvPr>
        </p:nvSpPr>
        <p:spPr>
          <a:xfrm>
            <a:off x="855405" y="2145846"/>
            <a:ext cx="10559847" cy="1036971"/>
          </a:xfrm>
        </p:spPr>
        <p:txBody>
          <a:bodyPr>
            <a:noAutofit/>
          </a:bodyPr>
          <a:lstStyle/>
          <a:p>
            <a:pPr marL="0" indent="0">
              <a:buNone/>
            </a:pPr>
            <a:r>
              <a:rPr lang="en-US" sz="2400" dirty="0"/>
              <a:t>Outline the communication process and the steps in developing effective marketing communications.</a:t>
            </a:r>
          </a:p>
        </p:txBody>
      </p:sp>
    </p:spTree>
    <p:extLst>
      <p:ext uri="{BB962C8B-B14F-4D97-AF65-F5344CB8AC3E}">
        <p14:creationId xmlns:p14="http://schemas.microsoft.com/office/powerpoint/2010/main" val="227170211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448511" y="343523"/>
            <a:ext cx="10350868" cy="711554"/>
          </a:xfrm>
        </p:spPr>
        <p:txBody>
          <a:bodyPr>
            <a:noAutofit/>
          </a:bodyPr>
          <a:lstStyle/>
          <a:p>
            <a:r>
              <a:rPr lang="en-US" sz="3600" b="1" dirty="0">
                <a:solidFill>
                  <a:srgbClr val="007FA3"/>
                </a:solidFill>
              </a:rPr>
              <a:t>A View of the Communication Process</a:t>
            </a:r>
          </a:p>
        </p:txBody>
      </p:sp>
      <p:pic>
        <p:nvPicPr>
          <p:cNvPr id="3074" name="Picture 2" descr="Figure 14.2: Elements in the Communication Process. The given chart explains the elements in the communication proces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496" y="1198179"/>
            <a:ext cx="10294883" cy="5069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86461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556846" y="378692"/>
            <a:ext cx="11189677" cy="764308"/>
          </a:xfrm>
        </p:spPr>
        <p:txBody>
          <a:bodyPr>
            <a:noAutofit/>
          </a:bodyPr>
          <a:lstStyle/>
          <a:p>
            <a:r>
              <a:rPr lang="en-US" sz="3200" dirty="0">
                <a:solidFill>
                  <a:srgbClr val="007FA3"/>
                </a:solidFill>
              </a:rPr>
              <a:t>Steps in Developing Effective Marketing Communication</a:t>
            </a:r>
            <a:endParaRPr lang="en-US" sz="3200" b="1" dirty="0">
              <a:solidFill>
                <a:srgbClr val="007FA3"/>
              </a:solidFill>
            </a:endParaRPr>
          </a:p>
        </p:txBody>
      </p:sp>
      <p:graphicFrame>
        <p:nvGraphicFramePr>
          <p:cNvPr id="8" name="Diagram 7"/>
          <p:cNvGraphicFramePr/>
          <p:nvPr>
            <p:extLst>
              <p:ext uri="{D42A27DB-BD31-4B8C-83A1-F6EECF244321}">
                <p14:modId xmlns:p14="http://schemas.microsoft.com/office/powerpoint/2010/main" val="713800279"/>
              </p:ext>
            </p:extLst>
          </p:nvPr>
        </p:nvGraphicFramePr>
        <p:xfrm>
          <a:off x="2444262" y="1328262"/>
          <a:ext cx="7014130" cy="4625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147382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580947" y="422031"/>
            <a:ext cx="11147995" cy="554538"/>
          </a:xfrm>
        </p:spPr>
        <p:txBody>
          <a:bodyPr>
            <a:noAutofit/>
          </a:bodyPr>
          <a:lstStyle/>
          <a:p>
            <a:r>
              <a:rPr lang="en-US" sz="3200" dirty="0">
                <a:solidFill>
                  <a:srgbClr val="007FA3"/>
                </a:solidFill>
              </a:rPr>
              <a:t>Steps in Developing Effective Marketing Communication</a:t>
            </a:r>
            <a:endParaRPr lang="en-US" sz="3200" b="1" dirty="0">
              <a:solidFill>
                <a:srgbClr val="007FA3"/>
              </a:solidFill>
            </a:endParaRPr>
          </a:p>
        </p:txBody>
      </p:sp>
      <p:sp>
        <p:nvSpPr>
          <p:cNvPr id="3" name="Content Placeholder 2"/>
          <p:cNvSpPr>
            <a:spLocks noGrp="1"/>
          </p:cNvSpPr>
          <p:nvPr>
            <p:ph idx="1"/>
          </p:nvPr>
        </p:nvSpPr>
        <p:spPr>
          <a:xfrm>
            <a:off x="3354920" y="1163190"/>
            <a:ext cx="5600048" cy="454595"/>
          </a:xfrm>
        </p:spPr>
        <p:txBody>
          <a:bodyPr>
            <a:normAutofit lnSpcReduction="10000"/>
          </a:bodyPr>
          <a:lstStyle/>
          <a:p>
            <a:pPr algn="ctr">
              <a:buFontTx/>
              <a:buNone/>
            </a:pPr>
            <a:r>
              <a:rPr lang="en-US" b="1" dirty="0">
                <a:latin typeface="+mj-lt"/>
              </a:rPr>
              <a:t>Identifying the Target Audience</a:t>
            </a:r>
            <a:endParaRPr lang="en-US" dirty="0">
              <a:latin typeface="+mj-lt"/>
            </a:endParaRPr>
          </a:p>
        </p:txBody>
      </p:sp>
      <p:graphicFrame>
        <p:nvGraphicFramePr>
          <p:cNvPr id="10" name="Diagram 9" descr="In this diagram, under the heading identifying the Target Audience, there are five points. These are: What will be said, how it will be said, when it will be said, where it will be said, who will say it."/>
          <p:cNvGraphicFramePr/>
          <p:nvPr>
            <p:extLst>
              <p:ext uri="{D42A27DB-BD31-4B8C-83A1-F6EECF244321}">
                <p14:modId xmlns:p14="http://schemas.microsoft.com/office/powerpoint/2010/main" val="2376591953"/>
              </p:ext>
            </p:extLst>
          </p:nvPr>
        </p:nvGraphicFramePr>
        <p:xfrm>
          <a:off x="3472690" y="1940649"/>
          <a:ext cx="5364507" cy="38271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631719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362303" y="638312"/>
            <a:ext cx="11430607" cy="1143000"/>
          </a:xfrm>
        </p:spPr>
        <p:txBody>
          <a:bodyPr>
            <a:noAutofit/>
          </a:bodyPr>
          <a:lstStyle/>
          <a:p>
            <a:r>
              <a:rPr lang="en-US" sz="3200" dirty="0">
                <a:solidFill>
                  <a:srgbClr val="007FA3"/>
                </a:solidFill>
              </a:rPr>
              <a:t>Steps In Developing Effective Marketing Communication</a:t>
            </a:r>
            <a:endParaRPr lang="en-US" sz="3200" b="1" dirty="0">
              <a:solidFill>
                <a:srgbClr val="007FA3"/>
              </a:solidFill>
            </a:endParaRPr>
          </a:p>
        </p:txBody>
      </p:sp>
      <p:pic>
        <p:nvPicPr>
          <p:cNvPr id="4099" name="Picture 3" descr="Figure 14.3 Determining the Communication Objectives.&#10;The given chart explains the Buyer-Readiness stage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670" y="2027497"/>
            <a:ext cx="11303875" cy="3944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534" y="2027497"/>
            <a:ext cx="7766652" cy="1734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204907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2"/>
          <p:cNvSpPr>
            <a:spLocks noGrp="1" noChangeArrowheads="1"/>
          </p:cNvSpPr>
          <p:nvPr>
            <p:ph type="title"/>
          </p:nvPr>
        </p:nvSpPr>
        <p:spPr>
          <a:xfrm>
            <a:off x="800175" y="592393"/>
            <a:ext cx="10308303" cy="685800"/>
          </a:xfrm>
        </p:spPr>
        <p:txBody>
          <a:bodyPr>
            <a:noAutofit/>
          </a:bodyPr>
          <a:lstStyle/>
          <a:p>
            <a:r>
              <a:rPr lang="en-US" sz="3400" b="1" dirty="0">
                <a:solidFill>
                  <a:srgbClr val="007FA3"/>
                </a:solidFill>
              </a:rPr>
              <a:t>Learning Objectives</a:t>
            </a:r>
          </a:p>
        </p:txBody>
      </p:sp>
      <p:sp>
        <p:nvSpPr>
          <p:cNvPr id="16385" name="Content Placeholder 3"/>
          <p:cNvSpPr>
            <a:spLocks noGrp="1" noChangeArrowheads="1"/>
          </p:cNvSpPr>
          <p:nvPr>
            <p:ph idx="1"/>
          </p:nvPr>
        </p:nvSpPr>
        <p:spPr>
          <a:xfrm>
            <a:off x="800175" y="1557867"/>
            <a:ext cx="10750755" cy="2912533"/>
          </a:xfrm>
        </p:spPr>
        <p:txBody>
          <a:bodyPr>
            <a:noAutofit/>
          </a:bodyPr>
          <a:lstStyle/>
          <a:p>
            <a:pPr marL="0" indent="0">
              <a:buNone/>
            </a:pPr>
            <a:r>
              <a:rPr lang="en-US" sz="2400" b="1" dirty="0">
                <a:solidFill>
                  <a:srgbClr val="007FA3"/>
                </a:solidFill>
                <a:cs typeface="Arial"/>
              </a:rPr>
              <a:t>14-1</a:t>
            </a:r>
            <a:r>
              <a:rPr lang="en-US" sz="2400" b="1" dirty="0">
                <a:solidFill>
                  <a:srgbClr val="4472C4"/>
                </a:solidFill>
                <a:cs typeface="Arial"/>
              </a:rPr>
              <a:t>  </a:t>
            </a:r>
            <a:r>
              <a:rPr lang="en-US" sz="2400" dirty="0"/>
              <a:t>Define the five promotion mix tools for communicating customer value.</a:t>
            </a:r>
          </a:p>
          <a:p>
            <a:pPr marL="800100" indent="-800100">
              <a:buNone/>
            </a:pPr>
            <a:r>
              <a:rPr lang="en-US" sz="2400" b="1" dirty="0">
                <a:solidFill>
                  <a:srgbClr val="007FA3"/>
                </a:solidFill>
                <a:cs typeface="Arial"/>
              </a:rPr>
              <a:t>14-2</a:t>
            </a:r>
            <a:r>
              <a:rPr lang="en-US" sz="2400" b="1" dirty="0">
                <a:solidFill>
                  <a:srgbClr val="4472C4"/>
                </a:solidFill>
                <a:cs typeface="Arial"/>
              </a:rPr>
              <a:t>  </a:t>
            </a:r>
            <a:r>
              <a:rPr lang="en-US" sz="2400" dirty="0"/>
              <a:t>Discuss the changing communications landscape and the need for integrated marketing communications.</a:t>
            </a:r>
          </a:p>
          <a:p>
            <a:pPr marL="800100" indent="-800100">
              <a:buNone/>
            </a:pPr>
            <a:r>
              <a:rPr lang="en-US" sz="2400" b="1" dirty="0">
                <a:solidFill>
                  <a:srgbClr val="007FA3"/>
                </a:solidFill>
                <a:cs typeface="Arial"/>
              </a:rPr>
              <a:t>14-3</a:t>
            </a:r>
            <a:r>
              <a:rPr lang="en-US" sz="2400" b="1" dirty="0">
                <a:solidFill>
                  <a:srgbClr val="4472C4"/>
                </a:solidFill>
                <a:cs typeface="Arial"/>
              </a:rPr>
              <a:t>  </a:t>
            </a:r>
            <a:r>
              <a:rPr lang="en-US" sz="2400" dirty="0"/>
              <a:t>Outline the communication process and the steps in developing effective marketing communications.</a:t>
            </a:r>
          </a:p>
          <a:p>
            <a:pPr marL="800100" indent="-800100">
              <a:buNone/>
            </a:pPr>
            <a:r>
              <a:rPr lang="en-US" sz="2400" b="1" dirty="0">
                <a:solidFill>
                  <a:srgbClr val="007FA3"/>
                </a:solidFill>
                <a:cs typeface="Arial"/>
              </a:rPr>
              <a:t>14-4 </a:t>
            </a:r>
            <a:r>
              <a:rPr lang="en-US" sz="2400" b="1" dirty="0">
                <a:solidFill>
                  <a:srgbClr val="007FA3"/>
                </a:solidFill>
              </a:rPr>
              <a:t> </a:t>
            </a:r>
            <a:r>
              <a:rPr lang="en-US" sz="2400" dirty="0"/>
              <a:t>Explain the methods for setting the promotion budget and factors that affect the design of the promotion mix.</a:t>
            </a:r>
          </a:p>
        </p:txBody>
      </p:sp>
    </p:spTree>
    <p:extLst>
      <p:ext uri="{BB962C8B-B14F-4D97-AF65-F5344CB8AC3E}">
        <p14:creationId xmlns:p14="http://schemas.microsoft.com/office/powerpoint/2010/main" val="21925179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noChangeArrowheads="1"/>
          </p:cNvSpPr>
          <p:nvPr>
            <p:ph type="title"/>
          </p:nvPr>
        </p:nvSpPr>
        <p:spPr>
          <a:xfrm>
            <a:off x="803032" y="624877"/>
            <a:ext cx="11154508" cy="676385"/>
          </a:xfrm>
        </p:spPr>
        <p:txBody>
          <a:bodyPr>
            <a:noAutofit/>
          </a:bodyPr>
          <a:lstStyle/>
          <a:p>
            <a:r>
              <a:rPr lang="en-US" sz="3200" dirty="0">
                <a:solidFill>
                  <a:srgbClr val="007FA3"/>
                </a:solidFill>
              </a:rPr>
              <a:t>Steps in Developing Effective Marketing Communication</a:t>
            </a:r>
            <a:endParaRPr lang="en-US" sz="3200" b="1" dirty="0">
              <a:solidFill>
                <a:srgbClr val="007FA3"/>
              </a:solidFill>
            </a:endParaRPr>
          </a:p>
        </p:txBody>
      </p:sp>
      <p:sp>
        <p:nvSpPr>
          <p:cNvPr id="2" name="Content Placeholder 1"/>
          <p:cNvSpPr>
            <a:spLocks noGrp="1"/>
          </p:cNvSpPr>
          <p:nvPr>
            <p:ph type="body" sz="quarter" idx="13"/>
          </p:nvPr>
        </p:nvSpPr>
        <p:spPr>
          <a:xfrm>
            <a:off x="4765430" y="2198077"/>
            <a:ext cx="2883877" cy="2708032"/>
          </a:xfrm>
        </p:spPr>
        <p:txBody>
          <a:bodyPr>
            <a:normAutofit/>
          </a:bodyPr>
          <a:lstStyle/>
          <a:p>
            <a:pPr algn="l"/>
            <a:r>
              <a:rPr lang="en-US" sz="2800" b="1" i="0" dirty="0">
                <a:solidFill>
                  <a:srgbClr val="000000"/>
                </a:solidFill>
              </a:rPr>
              <a:t>    </a:t>
            </a:r>
            <a:r>
              <a:rPr lang="en-US" sz="2400" b="1" i="0" dirty="0">
                <a:solidFill>
                  <a:srgbClr val="000000"/>
                </a:solidFill>
              </a:rPr>
              <a:t>AIDA Model</a:t>
            </a:r>
          </a:p>
          <a:p>
            <a:pPr marL="685800" indent="-280988" algn="l">
              <a:buClr>
                <a:srgbClr val="0085B4"/>
              </a:buClr>
              <a:buFont typeface="Arial"/>
              <a:buChar char="•"/>
            </a:pPr>
            <a:r>
              <a:rPr lang="en-US" sz="2400" i="0" dirty="0">
                <a:solidFill>
                  <a:srgbClr val="000000"/>
                </a:solidFill>
              </a:rPr>
              <a:t>Get </a:t>
            </a:r>
            <a:r>
              <a:rPr lang="en-US" sz="2400" b="1" i="0" dirty="0">
                <a:solidFill>
                  <a:srgbClr val="000000"/>
                </a:solidFill>
              </a:rPr>
              <a:t>A</a:t>
            </a:r>
            <a:r>
              <a:rPr lang="en-US" sz="2400" i="0" dirty="0">
                <a:solidFill>
                  <a:srgbClr val="000000"/>
                </a:solidFill>
              </a:rPr>
              <a:t>ttention</a:t>
            </a:r>
          </a:p>
          <a:p>
            <a:pPr marL="685800" indent="-280988" algn="l">
              <a:buClr>
                <a:srgbClr val="0085B4"/>
              </a:buClr>
              <a:buFont typeface="Arial"/>
              <a:buChar char="•"/>
            </a:pPr>
            <a:r>
              <a:rPr lang="en-US" sz="2400" i="0" dirty="0">
                <a:solidFill>
                  <a:srgbClr val="000000"/>
                </a:solidFill>
              </a:rPr>
              <a:t>Hold </a:t>
            </a:r>
            <a:r>
              <a:rPr lang="en-US" sz="2400" b="1" i="0" dirty="0">
                <a:solidFill>
                  <a:srgbClr val="000000"/>
                </a:solidFill>
              </a:rPr>
              <a:t>I</a:t>
            </a:r>
            <a:r>
              <a:rPr lang="en-US" sz="2400" i="0" dirty="0">
                <a:solidFill>
                  <a:srgbClr val="000000"/>
                </a:solidFill>
              </a:rPr>
              <a:t>nterest</a:t>
            </a:r>
          </a:p>
          <a:p>
            <a:pPr marL="685800" indent="-280988" algn="l">
              <a:buClr>
                <a:srgbClr val="0085B4"/>
              </a:buClr>
              <a:buFont typeface="Arial"/>
              <a:buChar char="•"/>
            </a:pPr>
            <a:r>
              <a:rPr lang="en-US" sz="2400" i="0" dirty="0">
                <a:solidFill>
                  <a:srgbClr val="000000"/>
                </a:solidFill>
              </a:rPr>
              <a:t>Arouse </a:t>
            </a:r>
            <a:r>
              <a:rPr lang="en-US" sz="2400" b="1" i="0" dirty="0">
                <a:solidFill>
                  <a:srgbClr val="000000"/>
                </a:solidFill>
              </a:rPr>
              <a:t>D</a:t>
            </a:r>
            <a:r>
              <a:rPr lang="en-US" sz="2400" i="0" dirty="0">
                <a:solidFill>
                  <a:srgbClr val="000000"/>
                </a:solidFill>
              </a:rPr>
              <a:t>esire</a:t>
            </a:r>
          </a:p>
          <a:p>
            <a:pPr marL="685800" indent="-280988" algn="l">
              <a:buClr>
                <a:srgbClr val="0085B4"/>
              </a:buClr>
              <a:buFont typeface="Arial"/>
              <a:buChar char="•"/>
            </a:pPr>
            <a:r>
              <a:rPr lang="en-US" sz="2400" i="0" dirty="0">
                <a:solidFill>
                  <a:srgbClr val="000000"/>
                </a:solidFill>
              </a:rPr>
              <a:t>Obtain </a:t>
            </a:r>
            <a:r>
              <a:rPr lang="en-US" sz="2400" b="1" i="0" dirty="0">
                <a:solidFill>
                  <a:srgbClr val="000000"/>
                </a:solidFill>
              </a:rPr>
              <a:t>A</a:t>
            </a:r>
            <a:r>
              <a:rPr lang="en-US" sz="2400" i="0" dirty="0">
                <a:solidFill>
                  <a:srgbClr val="000000"/>
                </a:solidFill>
              </a:rPr>
              <a:t>ction</a:t>
            </a:r>
          </a:p>
          <a:p>
            <a:pPr marL="0" indent="0" algn="l"/>
            <a:endParaRPr lang="en-US" altLang="en-US" sz="2800" i="0" dirty="0">
              <a:solidFill>
                <a:srgbClr val="000000"/>
              </a:solidFill>
            </a:endParaRPr>
          </a:p>
        </p:txBody>
      </p:sp>
      <p:sp>
        <p:nvSpPr>
          <p:cNvPr id="3" name="Content Placeholder 2"/>
          <p:cNvSpPr>
            <a:spLocks noGrp="1"/>
          </p:cNvSpPr>
          <p:nvPr>
            <p:ph idx="1"/>
          </p:nvPr>
        </p:nvSpPr>
        <p:spPr>
          <a:xfrm>
            <a:off x="3540370" y="1500694"/>
            <a:ext cx="5679831" cy="574291"/>
          </a:xfrm>
        </p:spPr>
        <p:txBody>
          <a:bodyPr>
            <a:normAutofit/>
          </a:bodyPr>
          <a:lstStyle/>
          <a:p>
            <a:pPr marL="0" indent="0" algn="ctr">
              <a:buNone/>
            </a:pPr>
            <a:r>
              <a:rPr lang="en-US" b="1" dirty="0"/>
              <a:t>Designing a Message</a:t>
            </a:r>
            <a:endParaRPr lang="en-US" dirty="0"/>
          </a:p>
        </p:txBody>
      </p:sp>
    </p:spTree>
    <p:extLst>
      <p:ext uri="{BB962C8B-B14F-4D97-AF65-F5344CB8AC3E}">
        <p14:creationId xmlns:p14="http://schemas.microsoft.com/office/powerpoint/2010/main" val="187161094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477064" y="466615"/>
            <a:ext cx="11119338" cy="789511"/>
          </a:xfrm>
        </p:spPr>
        <p:txBody>
          <a:bodyPr>
            <a:noAutofit/>
          </a:bodyPr>
          <a:lstStyle/>
          <a:p>
            <a:r>
              <a:rPr lang="en-US" sz="3200" dirty="0">
                <a:solidFill>
                  <a:srgbClr val="007FA3"/>
                </a:solidFill>
              </a:rPr>
              <a:t>Steps in Developing Effective Marketing Communication</a:t>
            </a:r>
            <a:endParaRPr lang="en-US" sz="3200" b="1" dirty="0">
              <a:solidFill>
                <a:srgbClr val="007FA3"/>
              </a:solidFill>
            </a:endParaRPr>
          </a:p>
        </p:txBody>
      </p:sp>
      <p:sp>
        <p:nvSpPr>
          <p:cNvPr id="2" name="Content Placeholder 1"/>
          <p:cNvSpPr>
            <a:spLocks noGrp="1"/>
          </p:cNvSpPr>
          <p:nvPr>
            <p:ph type="body" sz="quarter" idx="13"/>
          </p:nvPr>
        </p:nvSpPr>
        <p:spPr>
          <a:xfrm>
            <a:off x="477063" y="2308795"/>
            <a:ext cx="10812259" cy="2368713"/>
          </a:xfrm>
        </p:spPr>
        <p:txBody>
          <a:bodyPr>
            <a:noAutofit/>
          </a:bodyPr>
          <a:lstStyle/>
          <a:p>
            <a:pPr marL="533400" indent="-533400" algn="l"/>
            <a:r>
              <a:rPr lang="en-US" sz="2400" b="1" i="0" dirty="0">
                <a:solidFill>
                  <a:srgbClr val="000000"/>
                </a:solidFill>
              </a:rPr>
              <a:t>Rational appeal</a:t>
            </a:r>
            <a:r>
              <a:rPr lang="en-US" sz="2400" i="0" dirty="0">
                <a:solidFill>
                  <a:srgbClr val="000000"/>
                </a:solidFill>
              </a:rPr>
              <a:t> relates to the audience’s self-interest</a:t>
            </a:r>
            <a:r>
              <a:rPr lang="en-US" sz="2400" i="0" dirty="0" smtClean="0">
                <a:solidFill>
                  <a:srgbClr val="000000"/>
                </a:solidFill>
              </a:rPr>
              <a:t>.</a:t>
            </a:r>
            <a:r>
              <a:rPr lang="ar-SA" sz="2400" i="0" dirty="0" smtClean="0">
                <a:solidFill>
                  <a:srgbClr val="000000"/>
                </a:solidFill>
              </a:rPr>
              <a:t> مثل اعلان جامعة سعود عن الماجستير التنفيذي، بالتالي اتكلم عنك بشكل واقعي</a:t>
            </a:r>
            <a:endParaRPr lang="en-US" sz="2400" i="0" dirty="0">
              <a:solidFill>
                <a:srgbClr val="000000"/>
              </a:solidFill>
            </a:endParaRPr>
          </a:p>
          <a:p>
            <a:pPr marL="0" indent="0" algn="l"/>
            <a:r>
              <a:rPr lang="en-US" sz="2400" b="1" i="0" dirty="0">
                <a:solidFill>
                  <a:srgbClr val="000000"/>
                </a:solidFill>
              </a:rPr>
              <a:t>Emotional appeal</a:t>
            </a:r>
            <a:r>
              <a:rPr lang="en-US" sz="2400" i="0" dirty="0">
                <a:solidFill>
                  <a:srgbClr val="000000"/>
                </a:solidFill>
              </a:rPr>
              <a:t> is an attempt to stir up positive or negative emotions to motivate a </a:t>
            </a:r>
            <a:r>
              <a:rPr lang="en-US" sz="2400" i="0" dirty="0" smtClean="0">
                <a:solidFill>
                  <a:srgbClr val="000000"/>
                </a:solidFill>
              </a:rPr>
              <a:t>purchase.</a:t>
            </a:r>
            <a:r>
              <a:rPr lang="ar-SA" sz="2400" i="0" dirty="0" smtClean="0">
                <a:solidFill>
                  <a:srgbClr val="000000"/>
                </a:solidFill>
              </a:rPr>
              <a:t>سامبو دوف، الدعاية حقتها قبل كم سنه جابوا رسام عن الجمال داخلي، لعبت بالعواطف</a:t>
            </a:r>
            <a:endParaRPr lang="en-US" sz="2400" i="0" dirty="0">
              <a:solidFill>
                <a:srgbClr val="000000"/>
              </a:solidFill>
            </a:endParaRPr>
          </a:p>
          <a:p>
            <a:pPr marL="0" indent="0" algn="l"/>
            <a:r>
              <a:rPr lang="en-US" sz="2400" b="1" i="0" dirty="0">
                <a:solidFill>
                  <a:srgbClr val="000000"/>
                </a:solidFill>
              </a:rPr>
              <a:t>Moral appeal</a:t>
            </a:r>
            <a:r>
              <a:rPr lang="en-US" sz="2400" i="0" dirty="0">
                <a:solidFill>
                  <a:srgbClr val="000000"/>
                </a:solidFill>
              </a:rPr>
              <a:t> is directed to an audience’s sense of what is right and proper</a:t>
            </a:r>
            <a:r>
              <a:rPr lang="en-US" sz="2400" i="0" dirty="0" smtClean="0">
                <a:solidFill>
                  <a:srgbClr val="000000"/>
                </a:solidFill>
              </a:rPr>
              <a:t>.</a:t>
            </a:r>
            <a:r>
              <a:rPr lang="ar-SA" sz="2400" i="0" dirty="0" smtClean="0">
                <a:solidFill>
                  <a:srgbClr val="000000"/>
                </a:solidFill>
              </a:rPr>
              <a:t> مثل اعلانات الفايروس، يتكلمون وش الفعل الصحيح وعسان نكون مسؤولين لازم نغسل يدينا و و و . </a:t>
            </a:r>
            <a:endParaRPr lang="en-US" sz="2400" i="0" dirty="0">
              <a:solidFill>
                <a:srgbClr val="000000"/>
              </a:solidFill>
            </a:endParaRPr>
          </a:p>
        </p:txBody>
      </p:sp>
      <p:sp>
        <p:nvSpPr>
          <p:cNvPr id="3" name="Content Placeholder 2"/>
          <p:cNvSpPr>
            <a:spLocks noGrp="1"/>
          </p:cNvSpPr>
          <p:nvPr>
            <p:ph idx="1"/>
          </p:nvPr>
        </p:nvSpPr>
        <p:spPr>
          <a:xfrm>
            <a:off x="1933005" y="1433769"/>
            <a:ext cx="7703364" cy="521537"/>
          </a:xfrm>
        </p:spPr>
        <p:txBody>
          <a:bodyPr>
            <a:normAutofit/>
          </a:bodyPr>
          <a:lstStyle/>
          <a:p>
            <a:pPr marL="0" indent="0" algn="ctr">
              <a:buNone/>
            </a:pPr>
            <a:r>
              <a:rPr lang="en-US" b="1" dirty="0">
                <a:solidFill>
                  <a:srgbClr val="000000"/>
                </a:solidFill>
                <a:latin typeface="+mj-lt"/>
              </a:rPr>
              <a:t>Message Content – “What to Say”</a:t>
            </a:r>
          </a:p>
        </p:txBody>
      </p:sp>
    </p:spTree>
    <p:extLst>
      <p:ext uri="{BB962C8B-B14F-4D97-AF65-F5344CB8AC3E}">
        <p14:creationId xmlns:p14="http://schemas.microsoft.com/office/powerpoint/2010/main" val="196825535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887506" y="1102658"/>
            <a:ext cx="9939062" cy="587953"/>
          </a:xfrm>
        </p:spPr>
        <p:txBody>
          <a:bodyPr>
            <a:noAutofit/>
          </a:bodyPr>
          <a:lstStyle/>
          <a:p>
            <a:r>
              <a:rPr lang="en-US" sz="2800" dirty="0">
                <a:solidFill>
                  <a:srgbClr val="007FA3"/>
                </a:solidFill>
              </a:rPr>
              <a:t>Steps in Developing Effective Marketing Communication</a:t>
            </a:r>
            <a:endParaRPr lang="en-US" sz="2800" b="1" dirty="0">
              <a:solidFill>
                <a:srgbClr val="007FA3"/>
              </a:solidFill>
            </a:endParaRPr>
          </a:p>
        </p:txBody>
      </p:sp>
      <p:sp>
        <p:nvSpPr>
          <p:cNvPr id="3" name="Content Placeholder 2"/>
          <p:cNvSpPr>
            <a:spLocks noGrp="1"/>
          </p:cNvSpPr>
          <p:nvPr>
            <p:ph idx="1"/>
          </p:nvPr>
        </p:nvSpPr>
        <p:spPr>
          <a:xfrm>
            <a:off x="770965" y="2043770"/>
            <a:ext cx="4331677" cy="574291"/>
          </a:xfrm>
        </p:spPr>
        <p:txBody>
          <a:bodyPr>
            <a:normAutofit/>
          </a:bodyPr>
          <a:lstStyle/>
          <a:p>
            <a:pPr marL="0" indent="0" algn="ctr">
              <a:buNone/>
            </a:pPr>
            <a:r>
              <a:rPr lang="en-US" sz="3000" b="1" dirty="0"/>
              <a:t>Designing a Message</a:t>
            </a:r>
            <a:endParaRPr lang="en-US" sz="3000" dirty="0"/>
          </a:p>
        </p:txBody>
      </p:sp>
      <p:sp>
        <p:nvSpPr>
          <p:cNvPr id="2" name="Content Placeholder 1"/>
          <p:cNvSpPr>
            <a:spLocks noGrp="1"/>
          </p:cNvSpPr>
          <p:nvPr>
            <p:ph type="body" sz="quarter" idx="13"/>
          </p:nvPr>
        </p:nvSpPr>
        <p:spPr>
          <a:xfrm>
            <a:off x="887506" y="2728837"/>
            <a:ext cx="6410108" cy="1450402"/>
          </a:xfrm>
        </p:spPr>
        <p:txBody>
          <a:bodyPr>
            <a:normAutofit/>
          </a:bodyPr>
          <a:lstStyle/>
          <a:p>
            <a:pPr marL="533400" indent="-533400" algn="l"/>
            <a:r>
              <a:rPr lang="en-US" sz="2400" b="1" i="0" dirty="0">
                <a:solidFill>
                  <a:srgbClr val="000000"/>
                </a:solidFill>
              </a:rPr>
              <a:t>Message content</a:t>
            </a:r>
            <a:r>
              <a:rPr lang="en-US" sz="2400" i="0" dirty="0">
                <a:solidFill>
                  <a:srgbClr val="000000"/>
                </a:solidFill>
              </a:rPr>
              <a:t> is “what to say.”</a:t>
            </a:r>
          </a:p>
          <a:p>
            <a:pPr marL="0" indent="0" algn="l"/>
            <a:r>
              <a:rPr lang="en-US" sz="2400" b="1" i="0" dirty="0">
                <a:solidFill>
                  <a:srgbClr val="000000"/>
                </a:solidFill>
              </a:rPr>
              <a:t>Message structure and format </a:t>
            </a:r>
            <a:r>
              <a:rPr lang="en-US" sz="2400" i="0" dirty="0">
                <a:solidFill>
                  <a:srgbClr val="000000"/>
                </a:solidFill>
              </a:rPr>
              <a:t>is “how to say it.”</a:t>
            </a:r>
          </a:p>
          <a:p>
            <a:pPr marL="0" indent="0" algn="l"/>
            <a:endParaRPr lang="en-US" altLang="en-US" sz="2800" i="0" dirty="0">
              <a:solidFill>
                <a:srgbClr val="000000"/>
              </a:solidFill>
            </a:endParaRPr>
          </a:p>
        </p:txBody>
      </p:sp>
      <p:pic>
        <p:nvPicPr>
          <p:cNvPr id="5122" name="Picture 2" descr="Reese's advertisement shows a pair of cookies. One of them has been nibbled. A text on the advertisement reads &quot;Chocolate and Peanut butter walked into a bar. The rest is history.&quo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2645" y="1997056"/>
            <a:ext cx="3810321" cy="3357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987560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592668" y="633045"/>
            <a:ext cx="11382456" cy="677631"/>
          </a:xfrm>
        </p:spPr>
        <p:txBody>
          <a:bodyPr>
            <a:noAutofit/>
          </a:bodyPr>
          <a:lstStyle/>
          <a:p>
            <a:r>
              <a:rPr lang="en-US" sz="3200" dirty="0">
                <a:solidFill>
                  <a:srgbClr val="007FA3"/>
                </a:solidFill>
              </a:rPr>
              <a:t>Steps in Developing Effective Marketing Communication</a:t>
            </a:r>
            <a:endParaRPr lang="en-US" sz="3200" b="1" dirty="0">
              <a:solidFill>
                <a:srgbClr val="007FA3"/>
              </a:solidFill>
            </a:endParaRPr>
          </a:p>
        </p:txBody>
      </p:sp>
      <p:sp>
        <p:nvSpPr>
          <p:cNvPr id="3" name="Content Placeholder 2"/>
          <p:cNvSpPr>
            <a:spLocks noGrp="1"/>
          </p:cNvSpPr>
          <p:nvPr>
            <p:ph idx="1"/>
          </p:nvPr>
        </p:nvSpPr>
        <p:spPr>
          <a:xfrm>
            <a:off x="635000" y="1420082"/>
            <a:ext cx="10803466" cy="539122"/>
          </a:xfrm>
        </p:spPr>
        <p:txBody>
          <a:bodyPr>
            <a:normAutofit/>
          </a:bodyPr>
          <a:lstStyle/>
          <a:p>
            <a:pPr marL="0" indent="0">
              <a:buNone/>
            </a:pPr>
            <a:r>
              <a:rPr lang="en-US" b="1" dirty="0">
                <a:solidFill>
                  <a:srgbClr val="000000"/>
                </a:solidFill>
                <a:latin typeface="+mj-lt"/>
              </a:rPr>
              <a:t>Choosing Communication Channels and Media</a:t>
            </a:r>
          </a:p>
        </p:txBody>
      </p:sp>
      <p:sp>
        <p:nvSpPr>
          <p:cNvPr id="2" name="Content Placeholder 1"/>
          <p:cNvSpPr>
            <a:spLocks noGrp="1"/>
          </p:cNvSpPr>
          <p:nvPr>
            <p:ph type="body" sz="quarter" idx="13"/>
          </p:nvPr>
        </p:nvSpPr>
        <p:spPr>
          <a:xfrm>
            <a:off x="635000" y="2256041"/>
            <a:ext cx="11023600" cy="2827867"/>
          </a:xfrm>
        </p:spPr>
        <p:txBody>
          <a:bodyPr>
            <a:noAutofit/>
          </a:bodyPr>
          <a:lstStyle/>
          <a:p>
            <a:pPr marL="0" indent="0" algn="l"/>
            <a:r>
              <a:rPr lang="en-US" sz="2400" b="1" i="0" dirty="0">
                <a:solidFill>
                  <a:srgbClr val="000000"/>
                </a:solidFill>
              </a:rPr>
              <a:t>Personal communication</a:t>
            </a:r>
            <a:r>
              <a:rPr lang="en-US" sz="2400" i="0" dirty="0">
                <a:solidFill>
                  <a:srgbClr val="000000"/>
                </a:solidFill>
              </a:rPr>
              <a:t> involves two or more people communicating directly with each other.</a:t>
            </a:r>
          </a:p>
          <a:p>
            <a:pPr marL="280988" indent="-280988" algn="l">
              <a:buClr>
                <a:srgbClr val="0085B4"/>
              </a:buClr>
              <a:buFont typeface="Arial"/>
              <a:buChar char="•"/>
            </a:pPr>
            <a:r>
              <a:rPr lang="en-US" sz="2400" i="0" dirty="0">
                <a:solidFill>
                  <a:srgbClr val="000000"/>
                </a:solidFill>
              </a:rPr>
              <a:t>Face to face</a:t>
            </a:r>
          </a:p>
          <a:p>
            <a:pPr marL="280988" indent="-280988" algn="l">
              <a:buClr>
                <a:srgbClr val="0085B4"/>
              </a:buClr>
              <a:buFont typeface="Arial"/>
              <a:buChar char="•"/>
            </a:pPr>
            <a:r>
              <a:rPr lang="en-US" sz="2400" i="0" dirty="0">
                <a:solidFill>
                  <a:srgbClr val="000000"/>
                </a:solidFill>
              </a:rPr>
              <a:t>Phone</a:t>
            </a:r>
          </a:p>
          <a:p>
            <a:pPr marL="280988" indent="-280988" algn="l">
              <a:buClr>
                <a:srgbClr val="0085B4"/>
              </a:buClr>
              <a:buFont typeface="Arial"/>
              <a:buChar char="•"/>
            </a:pPr>
            <a:r>
              <a:rPr lang="en-US" sz="2400" i="0" dirty="0">
                <a:solidFill>
                  <a:srgbClr val="000000"/>
                </a:solidFill>
              </a:rPr>
              <a:t>Mail or e-mail</a:t>
            </a:r>
          </a:p>
          <a:p>
            <a:pPr marL="280988" indent="-280988" algn="l">
              <a:buClr>
                <a:srgbClr val="0085B4"/>
              </a:buClr>
              <a:buFont typeface="Arial"/>
              <a:buChar char="•"/>
            </a:pPr>
            <a:r>
              <a:rPr lang="en-US" sz="2400" i="0" dirty="0">
                <a:solidFill>
                  <a:srgbClr val="000000"/>
                </a:solidFill>
              </a:rPr>
              <a:t>Texting or Internet chat</a:t>
            </a:r>
          </a:p>
        </p:txBody>
      </p:sp>
    </p:spTree>
    <p:extLst>
      <p:ext uri="{BB962C8B-B14F-4D97-AF65-F5344CB8AC3E}">
        <p14:creationId xmlns:p14="http://schemas.microsoft.com/office/powerpoint/2010/main" val="44810567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813347" y="899650"/>
            <a:ext cx="11264217" cy="675362"/>
          </a:xfrm>
        </p:spPr>
        <p:txBody>
          <a:bodyPr>
            <a:noAutofit/>
          </a:bodyPr>
          <a:lstStyle/>
          <a:p>
            <a:r>
              <a:rPr lang="en-US" sz="3200" dirty="0">
                <a:solidFill>
                  <a:srgbClr val="007FA3"/>
                </a:solidFill>
              </a:rPr>
              <a:t>Steps in Developing Effective Marketing Communication</a:t>
            </a:r>
            <a:endParaRPr lang="en-US" sz="3200" b="1" dirty="0">
              <a:solidFill>
                <a:srgbClr val="007FA3"/>
              </a:solidFill>
            </a:endParaRPr>
          </a:p>
        </p:txBody>
      </p:sp>
      <p:sp>
        <p:nvSpPr>
          <p:cNvPr id="3" name="Content Placeholder 2"/>
          <p:cNvSpPr>
            <a:spLocks noGrp="1"/>
          </p:cNvSpPr>
          <p:nvPr>
            <p:ph idx="1"/>
          </p:nvPr>
        </p:nvSpPr>
        <p:spPr>
          <a:xfrm>
            <a:off x="813347" y="1785451"/>
            <a:ext cx="10613922" cy="471052"/>
          </a:xfrm>
        </p:spPr>
        <p:txBody>
          <a:bodyPr>
            <a:normAutofit lnSpcReduction="10000"/>
          </a:bodyPr>
          <a:lstStyle/>
          <a:p>
            <a:pPr marL="0" indent="0">
              <a:buNone/>
            </a:pPr>
            <a:r>
              <a:rPr lang="en-US" b="1" dirty="0">
                <a:solidFill>
                  <a:srgbClr val="000000"/>
                </a:solidFill>
                <a:latin typeface="+mj-lt"/>
              </a:rPr>
              <a:t>Choosing Communication Channels and Media</a:t>
            </a:r>
          </a:p>
        </p:txBody>
      </p:sp>
      <p:sp>
        <p:nvSpPr>
          <p:cNvPr id="2" name="Content Placeholder 1"/>
          <p:cNvSpPr>
            <a:spLocks noGrp="1"/>
          </p:cNvSpPr>
          <p:nvPr>
            <p:ph type="body" sz="quarter" idx="13"/>
          </p:nvPr>
        </p:nvSpPr>
        <p:spPr>
          <a:xfrm>
            <a:off x="813347" y="2466942"/>
            <a:ext cx="10896872" cy="1382387"/>
          </a:xfrm>
        </p:spPr>
        <p:txBody>
          <a:bodyPr>
            <a:noAutofit/>
          </a:bodyPr>
          <a:lstStyle/>
          <a:p>
            <a:pPr marL="533400" indent="-533400" algn="l"/>
            <a:r>
              <a:rPr lang="en-US" sz="2400" b="1" i="0" dirty="0">
                <a:solidFill>
                  <a:srgbClr val="000000"/>
                </a:solidFill>
              </a:rPr>
              <a:t>Opinion leaders</a:t>
            </a:r>
            <a:r>
              <a:rPr lang="en-US" sz="2400" i="0" dirty="0">
                <a:solidFill>
                  <a:srgbClr val="000000"/>
                </a:solidFill>
              </a:rPr>
              <a:t> are people whose opinions are sought by others</a:t>
            </a:r>
            <a:r>
              <a:rPr lang="en-US" sz="2400" i="0" dirty="0" smtClean="0">
                <a:solidFill>
                  <a:srgbClr val="000000"/>
                </a:solidFill>
              </a:rPr>
              <a:t>.</a:t>
            </a:r>
            <a:r>
              <a:rPr lang="ar-SA" sz="2400" i="0" dirty="0" smtClean="0">
                <a:solidFill>
                  <a:srgbClr val="000000"/>
                </a:solidFill>
              </a:rPr>
              <a:t> مثل عبالله السبع ي الثقنيه، القاسم في الطبخ، دايت نينجا في الدايت، يعني الناس يتاثرون برايهم لانهم خبرة بالموضوع</a:t>
            </a:r>
            <a:endParaRPr lang="en-US" sz="2400" i="0" dirty="0">
              <a:solidFill>
                <a:srgbClr val="000000"/>
              </a:solidFill>
            </a:endParaRPr>
          </a:p>
          <a:p>
            <a:pPr marL="0" indent="0" algn="l"/>
            <a:r>
              <a:rPr lang="en-US" sz="2400" b="1" i="0" dirty="0">
                <a:solidFill>
                  <a:srgbClr val="000000"/>
                </a:solidFill>
              </a:rPr>
              <a:t>Buzz marketing</a:t>
            </a:r>
            <a:r>
              <a:rPr lang="en-US" sz="2400" i="0" dirty="0">
                <a:solidFill>
                  <a:srgbClr val="000000"/>
                </a:solidFill>
              </a:rPr>
              <a:t> involves cultivating opinion leaders and getting them to spread information about a product or service to others in their communities.</a:t>
            </a:r>
          </a:p>
        </p:txBody>
      </p:sp>
    </p:spTree>
    <p:extLst>
      <p:ext uri="{BB962C8B-B14F-4D97-AF65-F5344CB8AC3E}">
        <p14:creationId xmlns:p14="http://schemas.microsoft.com/office/powerpoint/2010/main" val="110664543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948266" y="792029"/>
            <a:ext cx="10540727" cy="793349"/>
          </a:xfrm>
        </p:spPr>
        <p:txBody>
          <a:bodyPr>
            <a:noAutofit/>
          </a:bodyPr>
          <a:lstStyle/>
          <a:p>
            <a:r>
              <a:rPr lang="en-US" sz="3000" dirty="0">
                <a:solidFill>
                  <a:srgbClr val="007FA3"/>
                </a:solidFill>
              </a:rPr>
              <a:t>Steps in Developing Effective Marketing Communication</a:t>
            </a:r>
            <a:endParaRPr lang="en-US" sz="3000" b="1" dirty="0">
              <a:solidFill>
                <a:srgbClr val="007FA3"/>
              </a:solidFill>
            </a:endParaRPr>
          </a:p>
        </p:txBody>
      </p:sp>
      <p:sp>
        <p:nvSpPr>
          <p:cNvPr id="3" name="Content Placeholder 2"/>
          <p:cNvSpPr>
            <a:spLocks noGrp="1"/>
          </p:cNvSpPr>
          <p:nvPr>
            <p:ph idx="1"/>
          </p:nvPr>
        </p:nvSpPr>
        <p:spPr>
          <a:xfrm>
            <a:off x="948266" y="1860352"/>
            <a:ext cx="10803466" cy="490718"/>
          </a:xfrm>
        </p:spPr>
        <p:txBody>
          <a:bodyPr>
            <a:normAutofit/>
          </a:bodyPr>
          <a:lstStyle/>
          <a:p>
            <a:pPr marL="0" indent="0">
              <a:buNone/>
            </a:pPr>
            <a:r>
              <a:rPr lang="en-US" b="1" dirty="0">
                <a:solidFill>
                  <a:srgbClr val="000000"/>
                </a:solidFill>
                <a:latin typeface="+mj-lt"/>
              </a:rPr>
              <a:t>Choosing Communication Channels and Media</a:t>
            </a:r>
          </a:p>
        </p:txBody>
      </p:sp>
      <p:sp>
        <p:nvSpPr>
          <p:cNvPr id="2" name="Content Placeholder 1"/>
          <p:cNvSpPr>
            <a:spLocks noGrp="1"/>
          </p:cNvSpPr>
          <p:nvPr>
            <p:ph type="body" sz="quarter" idx="13"/>
          </p:nvPr>
        </p:nvSpPr>
        <p:spPr>
          <a:xfrm>
            <a:off x="948266" y="2490947"/>
            <a:ext cx="10540727" cy="1153105"/>
          </a:xfrm>
        </p:spPr>
        <p:txBody>
          <a:bodyPr>
            <a:noAutofit/>
          </a:bodyPr>
          <a:lstStyle/>
          <a:p>
            <a:pPr marL="0" indent="0" algn="l"/>
            <a:r>
              <a:rPr lang="en-US" sz="2400" b="1" i="0" dirty="0" err="1">
                <a:solidFill>
                  <a:srgbClr val="000000"/>
                </a:solidFill>
              </a:rPr>
              <a:t>Nonpersonal</a:t>
            </a:r>
            <a:r>
              <a:rPr lang="en-US" sz="2400" b="1" i="0" dirty="0">
                <a:solidFill>
                  <a:srgbClr val="000000"/>
                </a:solidFill>
              </a:rPr>
              <a:t> communication</a:t>
            </a:r>
            <a:r>
              <a:rPr lang="en-US" sz="2400" i="0" dirty="0">
                <a:solidFill>
                  <a:srgbClr val="000000"/>
                </a:solidFill>
              </a:rPr>
              <a:t> channels are media that carry messages without personal contact or feedback, including major media, atmospheres, and events.</a:t>
            </a:r>
          </a:p>
        </p:txBody>
      </p:sp>
    </p:spTree>
    <p:extLst>
      <p:ext uri="{BB962C8B-B14F-4D97-AF65-F5344CB8AC3E}">
        <p14:creationId xmlns:p14="http://schemas.microsoft.com/office/powerpoint/2010/main" val="109596893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680610" y="1002890"/>
            <a:ext cx="11071123" cy="527878"/>
          </a:xfrm>
        </p:spPr>
        <p:txBody>
          <a:bodyPr>
            <a:noAutofit/>
          </a:bodyPr>
          <a:lstStyle/>
          <a:p>
            <a:r>
              <a:rPr lang="en-US" sz="3000" dirty="0">
                <a:solidFill>
                  <a:srgbClr val="007FA3"/>
                </a:solidFill>
              </a:rPr>
              <a:t>Steps in Developing Effective Marketing Communication</a:t>
            </a:r>
            <a:endParaRPr lang="en-US" sz="3000" b="1" dirty="0">
              <a:solidFill>
                <a:srgbClr val="007FA3"/>
              </a:solidFill>
            </a:endParaRPr>
          </a:p>
        </p:txBody>
      </p:sp>
      <p:sp>
        <p:nvSpPr>
          <p:cNvPr id="3" name="Content Placeholder 2"/>
          <p:cNvSpPr>
            <a:spLocks noGrp="1"/>
          </p:cNvSpPr>
          <p:nvPr>
            <p:ph idx="1"/>
          </p:nvPr>
        </p:nvSpPr>
        <p:spPr>
          <a:xfrm>
            <a:off x="680610" y="1711709"/>
            <a:ext cx="10803466" cy="441556"/>
          </a:xfrm>
        </p:spPr>
        <p:txBody>
          <a:bodyPr>
            <a:normAutofit lnSpcReduction="10000"/>
          </a:bodyPr>
          <a:lstStyle/>
          <a:p>
            <a:pPr marL="0" indent="0">
              <a:buNone/>
            </a:pPr>
            <a:r>
              <a:rPr lang="en-US" b="1" dirty="0">
                <a:solidFill>
                  <a:srgbClr val="000000"/>
                </a:solidFill>
                <a:latin typeface="+mj-lt"/>
              </a:rPr>
              <a:t>Selecting the Message Source</a:t>
            </a:r>
          </a:p>
        </p:txBody>
      </p:sp>
      <p:sp>
        <p:nvSpPr>
          <p:cNvPr id="2" name="Content Placeholder 1"/>
          <p:cNvSpPr>
            <a:spLocks noGrp="1"/>
          </p:cNvSpPr>
          <p:nvPr>
            <p:ph type="body" sz="quarter" idx="13"/>
          </p:nvPr>
        </p:nvSpPr>
        <p:spPr>
          <a:xfrm>
            <a:off x="680610" y="2334206"/>
            <a:ext cx="9296399" cy="3063703"/>
          </a:xfrm>
        </p:spPr>
        <p:txBody>
          <a:bodyPr>
            <a:noAutofit/>
          </a:bodyPr>
          <a:lstStyle/>
          <a:p>
            <a:pPr marL="0" indent="0" algn="l"/>
            <a:r>
              <a:rPr lang="en-US" sz="2400" i="0" dirty="0">
                <a:solidFill>
                  <a:srgbClr val="000000"/>
                </a:solidFill>
              </a:rPr>
              <a:t>The message’s impact depends on how the target audience views the communicator.</a:t>
            </a:r>
          </a:p>
          <a:p>
            <a:pPr marL="280988" indent="-280988" algn="l">
              <a:buClr>
                <a:srgbClr val="0085B4"/>
              </a:buClr>
              <a:buFont typeface="Arial"/>
              <a:buChar char="•"/>
            </a:pPr>
            <a:r>
              <a:rPr lang="en-US" sz="2400" i="0" dirty="0">
                <a:solidFill>
                  <a:srgbClr val="000000"/>
                </a:solidFill>
              </a:rPr>
              <a:t>Celebrities</a:t>
            </a:r>
          </a:p>
          <a:p>
            <a:pPr lvl="1" indent="-404813">
              <a:buClr>
                <a:srgbClr val="0085B4"/>
              </a:buClr>
              <a:buFont typeface="Wingdings" charset="2"/>
              <a:buChar char="§"/>
            </a:pPr>
            <a:r>
              <a:rPr lang="en-US" dirty="0">
                <a:solidFill>
                  <a:srgbClr val="000000"/>
                </a:solidFill>
              </a:rPr>
              <a:t>Athletes</a:t>
            </a:r>
          </a:p>
          <a:p>
            <a:pPr lvl="1" indent="-404813">
              <a:buClr>
                <a:srgbClr val="0085B4"/>
              </a:buClr>
              <a:buFont typeface="Wingdings" charset="2"/>
              <a:buChar char="§"/>
            </a:pPr>
            <a:r>
              <a:rPr lang="en-US" dirty="0">
                <a:solidFill>
                  <a:srgbClr val="000000"/>
                </a:solidFill>
              </a:rPr>
              <a:t>Entertainers</a:t>
            </a:r>
          </a:p>
          <a:p>
            <a:pPr marL="339725" indent="-339725" algn="l">
              <a:buClr>
                <a:srgbClr val="0085B4"/>
              </a:buClr>
              <a:buFont typeface="Arial"/>
              <a:buChar char="•"/>
            </a:pPr>
            <a:r>
              <a:rPr lang="en-US" sz="2400" i="0" dirty="0">
                <a:solidFill>
                  <a:srgbClr val="000000"/>
                </a:solidFill>
              </a:rPr>
              <a:t>Professionals</a:t>
            </a:r>
          </a:p>
          <a:p>
            <a:pPr lvl="1" indent="-346075">
              <a:buClr>
                <a:srgbClr val="0085B4"/>
              </a:buClr>
              <a:buFont typeface="Wingdings" charset="2"/>
              <a:buChar char="§"/>
            </a:pPr>
            <a:r>
              <a:rPr lang="en-US" dirty="0">
                <a:solidFill>
                  <a:srgbClr val="000000"/>
                </a:solidFill>
              </a:rPr>
              <a:t>Health care providers</a:t>
            </a:r>
          </a:p>
        </p:txBody>
      </p:sp>
    </p:spTree>
    <p:extLst>
      <p:ext uri="{BB962C8B-B14F-4D97-AF65-F5344CB8AC3E}">
        <p14:creationId xmlns:p14="http://schemas.microsoft.com/office/powerpoint/2010/main" val="337072608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1135625" y="840659"/>
            <a:ext cx="10422194" cy="616368"/>
          </a:xfrm>
        </p:spPr>
        <p:txBody>
          <a:bodyPr>
            <a:noAutofit/>
          </a:bodyPr>
          <a:lstStyle/>
          <a:p>
            <a:r>
              <a:rPr lang="en-US" sz="3000" dirty="0">
                <a:solidFill>
                  <a:srgbClr val="007FA3"/>
                </a:solidFill>
              </a:rPr>
              <a:t>Steps in Developing Effective Marketing Communication</a:t>
            </a:r>
            <a:endParaRPr lang="en-US" sz="3000" b="1" dirty="0">
              <a:solidFill>
                <a:srgbClr val="007FA3"/>
              </a:solidFill>
            </a:endParaRPr>
          </a:p>
        </p:txBody>
      </p:sp>
      <p:sp>
        <p:nvSpPr>
          <p:cNvPr id="3" name="Content Placeholder 2"/>
          <p:cNvSpPr>
            <a:spLocks noGrp="1"/>
          </p:cNvSpPr>
          <p:nvPr>
            <p:ph idx="1"/>
          </p:nvPr>
        </p:nvSpPr>
        <p:spPr>
          <a:xfrm>
            <a:off x="1135625" y="1711709"/>
            <a:ext cx="10616107" cy="559543"/>
          </a:xfrm>
        </p:spPr>
        <p:txBody>
          <a:bodyPr>
            <a:normAutofit/>
          </a:bodyPr>
          <a:lstStyle/>
          <a:p>
            <a:pPr marL="0" indent="0">
              <a:buNone/>
            </a:pPr>
            <a:r>
              <a:rPr lang="en-US" sz="3000" b="1" dirty="0">
                <a:solidFill>
                  <a:srgbClr val="000000"/>
                </a:solidFill>
              </a:rPr>
              <a:t>Collecting Feedback</a:t>
            </a:r>
          </a:p>
        </p:txBody>
      </p:sp>
      <p:sp>
        <p:nvSpPr>
          <p:cNvPr id="2" name="Content Placeholder 1"/>
          <p:cNvSpPr>
            <a:spLocks noGrp="1"/>
          </p:cNvSpPr>
          <p:nvPr>
            <p:ph type="body" sz="quarter" idx="13"/>
          </p:nvPr>
        </p:nvSpPr>
        <p:spPr>
          <a:xfrm>
            <a:off x="1135625" y="2386508"/>
            <a:ext cx="10422194" cy="1610306"/>
          </a:xfrm>
        </p:spPr>
        <p:txBody>
          <a:bodyPr>
            <a:noAutofit/>
          </a:bodyPr>
          <a:lstStyle/>
          <a:p>
            <a:pPr marL="0" indent="0" algn="l"/>
            <a:r>
              <a:rPr lang="en-US" sz="2400" b="1" i="0" dirty="0">
                <a:solidFill>
                  <a:srgbClr val="000000"/>
                </a:solidFill>
              </a:rPr>
              <a:t>Collecting feedback </a:t>
            </a:r>
            <a:r>
              <a:rPr lang="en-US" sz="2400" i="0" dirty="0">
                <a:solidFill>
                  <a:srgbClr val="000000"/>
                </a:solidFill>
              </a:rPr>
              <a:t>involves the communicator understanding the effect on the target audience by measuring behavior resulting from the content.</a:t>
            </a:r>
          </a:p>
        </p:txBody>
      </p:sp>
    </p:spTree>
    <p:extLst>
      <p:ext uri="{BB962C8B-B14F-4D97-AF65-F5344CB8AC3E}">
        <p14:creationId xmlns:p14="http://schemas.microsoft.com/office/powerpoint/2010/main" val="286509236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853028" y="874275"/>
            <a:ext cx="9705950" cy="848684"/>
          </a:xfrm>
        </p:spPr>
        <p:txBody>
          <a:bodyPr>
            <a:noAutofit/>
          </a:bodyPr>
          <a:lstStyle/>
          <a:p>
            <a:r>
              <a:rPr lang="en-US" sz="3600" b="1" dirty="0">
                <a:solidFill>
                  <a:srgbClr val="007FA3"/>
                </a:solidFill>
              </a:rPr>
              <a:t>Learning Objective 4</a:t>
            </a:r>
          </a:p>
        </p:txBody>
      </p:sp>
      <p:sp>
        <p:nvSpPr>
          <p:cNvPr id="16385" name="Content Placeholder 3"/>
          <p:cNvSpPr>
            <a:spLocks noGrp="1" noChangeArrowheads="1"/>
          </p:cNvSpPr>
          <p:nvPr>
            <p:ph idx="1"/>
          </p:nvPr>
        </p:nvSpPr>
        <p:spPr>
          <a:xfrm>
            <a:off x="853028" y="2064495"/>
            <a:ext cx="10879014" cy="1109011"/>
          </a:xfrm>
        </p:spPr>
        <p:txBody>
          <a:bodyPr>
            <a:noAutofit/>
          </a:bodyPr>
          <a:lstStyle/>
          <a:p>
            <a:pPr marL="0" indent="0">
              <a:buNone/>
            </a:pPr>
            <a:r>
              <a:rPr lang="en-US" dirty="0"/>
              <a:t>Explain the methods for setting the promotion budget and factors that affect the design of the promotion mix.</a:t>
            </a:r>
          </a:p>
        </p:txBody>
      </p:sp>
    </p:spTree>
    <p:extLst>
      <p:ext uri="{BB962C8B-B14F-4D97-AF65-F5344CB8AC3E}">
        <p14:creationId xmlns:p14="http://schemas.microsoft.com/office/powerpoint/2010/main" val="226035560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899378" y="445221"/>
            <a:ext cx="10274710" cy="778895"/>
          </a:xfrm>
        </p:spPr>
        <p:txBody>
          <a:bodyPr>
            <a:noAutofit/>
          </a:bodyPr>
          <a:lstStyle/>
          <a:p>
            <a:r>
              <a:rPr lang="en-US" sz="3600" dirty="0">
                <a:solidFill>
                  <a:srgbClr val="007FA3"/>
                </a:solidFill>
              </a:rPr>
              <a:t>Setting the Total Promotion Budget and Mix</a:t>
            </a:r>
            <a:endParaRPr lang="en-US" sz="3600" b="1" dirty="0">
              <a:solidFill>
                <a:srgbClr val="007FA3"/>
              </a:solidFill>
            </a:endParaRPr>
          </a:p>
        </p:txBody>
      </p:sp>
      <p:sp>
        <p:nvSpPr>
          <p:cNvPr id="3" name="Content Placeholder 2"/>
          <p:cNvSpPr>
            <a:spLocks noGrp="1"/>
          </p:cNvSpPr>
          <p:nvPr>
            <p:ph idx="1"/>
          </p:nvPr>
        </p:nvSpPr>
        <p:spPr>
          <a:xfrm>
            <a:off x="899378" y="1328251"/>
            <a:ext cx="10803466" cy="530046"/>
          </a:xfrm>
        </p:spPr>
        <p:txBody>
          <a:bodyPr>
            <a:normAutofit/>
          </a:bodyPr>
          <a:lstStyle/>
          <a:p>
            <a:pPr marL="0" indent="0">
              <a:buNone/>
            </a:pPr>
            <a:r>
              <a:rPr lang="en-US" sz="3000" b="1" dirty="0">
                <a:solidFill>
                  <a:srgbClr val="000000"/>
                </a:solidFill>
                <a:latin typeface="+mj-lt"/>
              </a:rPr>
              <a:t>Setting the Promotional Budget</a:t>
            </a:r>
          </a:p>
        </p:txBody>
      </p:sp>
      <p:sp>
        <p:nvSpPr>
          <p:cNvPr id="2" name="Content Placeholder 1"/>
          <p:cNvSpPr>
            <a:spLocks noGrp="1"/>
          </p:cNvSpPr>
          <p:nvPr>
            <p:ph type="body" sz="quarter" idx="13"/>
          </p:nvPr>
        </p:nvSpPr>
        <p:spPr>
          <a:xfrm>
            <a:off x="899378" y="1962432"/>
            <a:ext cx="9881693" cy="2314600"/>
          </a:xfrm>
        </p:spPr>
        <p:txBody>
          <a:bodyPr>
            <a:noAutofit/>
          </a:bodyPr>
          <a:lstStyle/>
          <a:p>
            <a:pPr marL="280988" indent="-280988" algn="l">
              <a:buClr>
                <a:srgbClr val="0085B4"/>
              </a:buClr>
              <a:buFont typeface="Arial"/>
              <a:buChar char="•"/>
            </a:pPr>
            <a:r>
              <a:rPr lang="en-US" sz="2400" i="0" dirty="0">
                <a:solidFill>
                  <a:srgbClr val="000000"/>
                </a:solidFill>
              </a:rPr>
              <a:t>The </a:t>
            </a:r>
            <a:r>
              <a:rPr lang="en-US" sz="2400" b="1" i="0" dirty="0">
                <a:solidFill>
                  <a:srgbClr val="000000"/>
                </a:solidFill>
              </a:rPr>
              <a:t>affordable method </a:t>
            </a:r>
            <a:r>
              <a:rPr lang="en-US" sz="2400" i="0" dirty="0">
                <a:solidFill>
                  <a:srgbClr val="000000"/>
                </a:solidFill>
              </a:rPr>
              <a:t>sets the promotion budget at the level management thinks the company can afford.</a:t>
            </a:r>
          </a:p>
          <a:p>
            <a:pPr marL="280988" indent="-280988" algn="l">
              <a:buClr>
                <a:srgbClr val="0085B4"/>
              </a:buClr>
              <a:buFont typeface="Arial"/>
              <a:buChar char="•"/>
            </a:pPr>
            <a:r>
              <a:rPr lang="en-US" sz="2400" i="0" dirty="0">
                <a:solidFill>
                  <a:srgbClr val="000000"/>
                </a:solidFill>
              </a:rPr>
              <a:t>The</a:t>
            </a:r>
            <a:r>
              <a:rPr lang="en-US" sz="2400" b="1" i="0" dirty="0">
                <a:solidFill>
                  <a:srgbClr val="000000"/>
                </a:solidFill>
              </a:rPr>
              <a:t> percentage-of-sales method </a:t>
            </a:r>
            <a:r>
              <a:rPr lang="en-US" sz="2400" i="0" dirty="0">
                <a:solidFill>
                  <a:srgbClr val="000000"/>
                </a:solidFill>
              </a:rPr>
              <a:t>sets the promotion budget at a certain percentage of current or forecasted sales or as a percentage of the unit sales price.</a:t>
            </a:r>
          </a:p>
        </p:txBody>
      </p:sp>
    </p:spTree>
    <p:extLst>
      <p:ext uri="{BB962C8B-B14F-4D97-AF65-F5344CB8AC3E}">
        <p14:creationId xmlns:p14="http://schemas.microsoft.com/office/powerpoint/2010/main" val="44196958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934550" y="863600"/>
            <a:ext cx="10279953" cy="906784"/>
          </a:xfrm>
        </p:spPr>
        <p:txBody>
          <a:bodyPr>
            <a:noAutofit/>
          </a:bodyPr>
          <a:lstStyle/>
          <a:p>
            <a:r>
              <a:rPr lang="en-US" sz="3600" b="1" dirty="0">
                <a:solidFill>
                  <a:srgbClr val="007FA3"/>
                </a:solidFill>
              </a:rPr>
              <a:t>Learning Objective 1</a:t>
            </a:r>
          </a:p>
        </p:txBody>
      </p:sp>
      <p:sp>
        <p:nvSpPr>
          <p:cNvPr id="16385" name="Content Placeholder 3"/>
          <p:cNvSpPr>
            <a:spLocks noGrp="1" noChangeArrowheads="1"/>
          </p:cNvSpPr>
          <p:nvPr>
            <p:ph idx="1"/>
          </p:nvPr>
        </p:nvSpPr>
        <p:spPr>
          <a:xfrm>
            <a:off x="934550" y="2018723"/>
            <a:ext cx="8896837" cy="1034039"/>
          </a:xfrm>
        </p:spPr>
        <p:txBody>
          <a:bodyPr>
            <a:noAutofit/>
          </a:bodyPr>
          <a:lstStyle/>
          <a:p>
            <a:pPr marL="0" indent="0">
              <a:buNone/>
            </a:pPr>
            <a:r>
              <a:rPr lang="en-US" dirty="0"/>
              <a:t>Define the five promotion mix tools for communicating customer value. </a:t>
            </a:r>
          </a:p>
        </p:txBody>
      </p:sp>
    </p:spTree>
    <p:extLst>
      <p:ext uri="{BB962C8B-B14F-4D97-AF65-F5344CB8AC3E}">
        <p14:creationId xmlns:p14="http://schemas.microsoft.com/office/powerpoint/2010/main" val="116482529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1066254" y="1099751"/>
            <a:ext cx="10289458" cy="409891"/>
          </a:xfrm>
        </p:spPr>
        <p:txBody>
          <a:bodyPr>
            <a:noAutofit/>
          </a:bodyPr>
          <a:lstStyle/>
          <a:p>
            <a:r>
              <a:rPr lang="en-US" sz="3600" dirty="0">
                <a:solidFill>
                  <a:srgbClr val="007FA3"/>
                </a:solidFill>
              </a:rPr>
              <a:t>Setting the Total Promotion Budget and Mix</a:t>
            </a:r>
            <a:endParaRPr lang="en-US" sz="3600" b="1" dirty="0">
              <a:solidFill>
                <a:srgbClr val="007FA3"/>
              </a:solidFill>
            </a:endParaRPr>
          </a:p>
        </p:txBody>
      </p:sp>
      <p:sp>
        <p:nvSpPr>
          <p:cNvPr id="3" name="Content Placeholder 2"/>
          <p:cNvSpPr>
            <a:spLocks noGrp="1"/>
          </p:cNvSpPr>
          <p:nvPr>
            <p:ph idx="1"/>
          </p:nvPr>
        </p:nvSpPr>
        <p:spPr>
          <a:xfrm>
            <a:off x="1066254" y="1774665"/>
            <a:ext cx="10803466" cy="530046"/>
          </a:xfrm>
        </p:spPr>
        <p:txBody>
          <a:bodyPr>
            <a:normAutofit/>
          </a:bodyPr>
          <a:lstStyle/>
          <a:p>
            <a:pPr marL="0" indent="0">
              <a:buNone/>
            </a:pPr>
            <a:r>
              <a:rPr lang="en-US" sz="3000" b="1" dirty="0">
                <a:solidFill>
                  <a:srgbClr val="000000"/>
                </a:solidFill>
              </a:rPr>
              <a:t>Setting the Promotional Budget</a:t>
            </a:r>
          </a:p>
        </p:txBody>
      </p:sp>
      <p:sp>
        <p:nvSpPr>
          <p:cNvPr id="2" name="Content Placeholder 1"/>
          <p:cNvSpPr>
            <a:spLocks noGrp="1"/>
          </p:cNvSpPr>
          <p:nvPr>
            <p:ph type="body" sz="quarter" idx="13"/>
          </p:nvPr>
        </p:nvSpPr>
        <p:spPr>
          <a:xfrm>
            <a:off x="1066254" y="2363763"/>
            <a:ext cx="9936043" cy="2341031"/>
          </a:xfrm>
        </p:spPr>
        <p:txBody>
          <a:bodyPr>
            <a:noAutofit/>
          </a:bodyPr>
          <a:lstStyle/>
          <a:p>
            <a:pPr marL="236538" indent="-236538" algn="l">
              <a:buClr>
                <a:srgbClr val="0085B4"/>
              </a:buClr>
              <a:buFont typeface="Arial"/>
              <a:buChar char="•"/>
            </a:pPr>
            <a:r>
              <a:rPr lang="en-US" sz="2400" i="0" dirty="0">
                <a:solidFill>
                  <a:srgbClr val="000000"/>
                </a:solidFill>
              </a:rPr>
              <a:t>The</a:t>
            </a:r>
            <a:r>
              <a:rPr lang="en-US" sz="2400" b="1" i="0" dirty="0">
                <a:solidFill>
                  <a:srgbClr val="000000"/>
                </a:solidFill>
              </a:rPr>
              <a:t> competitive-parity method </a:t>
            </a:r>
            <a:r>
              <a:rPr lang="en-US" sz="2400" i="0" dirty="0">
                <a:solidFill>
                  <a:srgbClr val="000000"/>
                </a:solidFill>
              </a:rPr>
              <a:t>sets the promotion budget to match competitors’ outlays.</a:t>
            </a:r>
          </a:p>
          <a:p>
            <a:pPr marL="236538" indent="-236538" algn="l">
              <a:buClr>
                <a:srgbClr val="0085B4"/>
              </a:buClr>
              <a:buFont typeface="Arial"/>
              <a:buChar char="•"/>
            </a:pPr>
            <a:r>
              <a:rPr lang="en-US" sz="2400" i="0" dirty="0">
                <a:solidFill>
                  <a:srgbClr val="000000"/>
                </a:solidFill>
              </a:rPr>
              <a:t>The</a:t>
            </a:r>
            <a:r>
              <a:rPr lang="en-US" sz="2400" b="1" i="0" dirty="0">
                <a:solidFill>
                  <a:srgbClr val="000000"/>
                </a:solidFill>
              </a:rPr>
              <a:t> objective-and-task method </a:t>
            </a:r>
            <a:r>
              <a:rPr lang="en-US" sz="2400" i="0" dirty="0">
                <a:solidFill>
                  <a:srgbClr val="000000"/>
                </a:solidFill>
              </a:rPr>
              <a:t>develops the promotion budget by specific promotion objectives and the costs of tasks needed to achieve these objectives.</a:t>
            </a:r>
          </a:p>
        </p:txBody>
      </p:sp>
    </p:spTree>
    <p:extLst>
      <p:ext uri="{BB962C8B-B14F-4D97-AF65-F5344CB8AC3E}">
        <p14:creationId xmlns:p14="http://schemas.microsoft.com/office/powerpoint/2010/main" val="386559854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797360" y="888252"/>
            <a:ext cx="10308389" cy="584823"/>
          </a:xfrm>
        </p:spPr>
        <p:txBody>
          <a:bodyPr>
            <a:noAutofit/>
          </a:bodyPr>
          <a:lstStyle/>
          <a:p>
            <a:r>
              <a:rPr lang="en-US" sz="3600" dirty="0">
                <a:solidFill>
                  <a:srgbClr val="007FA3"/>
                </a:solidFill>
              </a:rPr>
              <a:t>The Promotional Mix</a:t>
            </a:r>
            <a:endParaRPr lang="en-US" sz="3600" b="1" dirty="0">
              <a:solidFill>
                <a:srgbClr val="007FA3"/>
              </a:solidFill>
            </a:endParaRPr>
          </a:p>
        </p:txBody>
      </p:sp>
      <p:sp>
        <p:nvSpPr>
          <p:cNvPr id="2" name="Content Placeholder 1"/>
          <p:cNvSpPr>
            <a:spLocks noGrp="1"/>
          </p:cNvSpPr>
          <p:nvPr>
            <p:ph type="body" sz="quarter" idx="13"/>
          </p:nvPr>
        </p:nvSpPr>
        <p:spPr>
          <a:xfrm>
            <a:off x="797360" y="1849719"/>
            <a:ext cx="10926233" cy="2755899"/>
          </a:xfrm>
        </p:spPr>
        <p:txBody>
          <a:bodyPr>
            <a:noAutofit/>
          </a:bodyPr>
          <a:lstStyle/>
          <a:p>
            <a:pPr marL="0" indent="0" algn="l"/>
            <a:r>
              <a:rPr lang="en-US" sz="2400" b="1" i="0" dirty="0">
                <a:solidFill>
                  <a:schemeClr val="tx1"/>
                </a:solidFill>
              </a:rPr>
              <a:t>The promotion mix </a:t>
            </a:r>
            <a:r>
              <a:rPr lang="en-US" sz="2400" i="0" dirty="0">
                <a:solidFill>
                  <a:schemeClr val="tx1"/>
                </a:solidFill>
              </a:rPr>
              <a:t>is the  specific blend of promotion tools that the company uses to persuasively communicate customer value and build customer relationships.</a:t>
            </a:r>
          </a:p>
        </p:txBody>
      </p:sp>
    </p:spTree>
    <p:extLst>
      <p:ext uri="{BB962C8B-B14F-4D97-AF65-F5344CB8AC3E}">
        <p14:creationId xmlns:p14="http://schemas.microsoft.com/office/powerpoint/2010/main" val="325140527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723678" y="724523"/>
            <a:ext cx="9914689" cy="697877"/>
          </a:xfrm>
        </p:spPr>
        <p:txBody>
          <a:bodyPr>
            <a:noAutofit/>
          </a:bodyPr>
          <a:lstStyle/>
          <a:p>
            <a:r>
              <a:rPr lang="en-US" sz="3600" dirty="0">
                <a:solidFill>
                  <a:srgbClr val="007FA3"/>
                </a:solidFill>
              </a:rPr>
              <a:t>The Promotional Mix</a:t>
            </a:r>
            <a:endParaRPr lang="en-US" sz="3600" b="1" dirty="0">
              <a:solidFill>
                <a:srgbClr val="007FA3"/>
              </a:solidFill>
            </a:endParaRPr>
          </a:p>
        </p:txBody>
      </p:sp>
      <p:sp>
        <p:nvSpPr>
          <p:cNvPr id="2" name="Content Placeholder 1"/>
          <p:cNvSpPr>
            <a:spLocks noGrp="1"/>
          </p:cNvSpPr>
          <p:nvPr>
            <p:ph type="body" sz="quarter" idx="13"/>
          </p:nvPr>
        </p:nvSpPr>
        <p:spPr>
          <a:xfrm>
            <a:off x="816922" y="1752601"/>
            <a:ext cx="10232078" cy="3683000"/>
          </a:xfrm>
        </p:spPr>
        <p:txBody>
          <a:bodyPr>
            <a:noAutofit/>
          </a:bodyPr>
          <a:lstStyle/>
          <a:p>
            <a:pPr marL="0" indent="0" algn="l"/>
            <a:r>
              <a:rPr lang="en-US" sz="2400" b="1" i="0" dirty="0">
                <a:solidFill>
                  <a:srgbClr val="000000"/>
                </a:solidFill>
              </a:rPr>
              <a:t>Advertising</a:t>
            </a:r>
            <a:r>
              <a:rPr lang="en-US" sz="2400" i="0" dirty="0">
                <a:solidFill>
                  <a:srgbClr val="000000"/>
                </a:solidFill>
              </a:rPr>
              <a:t> is any paid form of </a:t>
            </a:r>
            <a:r>
              <a:rPr lang="en-US" sz="2400" i="0" dirty="0" err="1">
                <a:solidFill>
                  <a:srgbClr val="000000"/>
                </a:solidFill>
              </a:rPr>
              <a:t>nonpersonal</a:t>
            </a:r>
            <a:r>
              <a:rPr lang="en-US" sz="2400" i="0" dirty="0">
                <a:solidFill>
                  <a:srgbClr val="000000"/>
                </a:solidFill>
              </a:rPr>
              <a:t> presentation and promotion of ideas, goods, or services by an identified sponsor.</a:t>
            </a:r>
          </a:p>
          <a:p>
            <a:pPr marL="292100" lvl="1" indent="-292100">
              <a:buClr>
                <a:srgbClr val="0085B4"/>
              </a:buClr>
            </a:pPr>
            <a:r>
              <a:rPr lang="en-US" dirty="0"/>
              <a:t>Broadcast</a:t>
            </a:r>
          </a:p>
          <a:p>
            <a:pPr marL="292100" lvl="1" indent="-292100">
              <a:buClr>
                <a:srgbClr val="0085B4"/>
              </a:buClr>
            </a:pPr>
            <a:r>
              <a:rPr lang="en-US" dirty="0"/>
              <a:t>Print</a:t>
            </a:r>
          </a:p>
          <a:p>
            <a:pPr marL="292100" lvl="1" indent="-292100">
              <a:buClr>
                <a:srgbClr val="0085B4"/>
              </a:buClr>
            </a:pPr>
            <a:r>
              <a:rPr lang="en-US" dirty="0"/>
              <a:t>Online</a:t>
            </a:r>
          </a:p>
          <a:p>
            <a:pPr marL="292100" lvl="1" indent="-292100">
              <a:buClr>
                <a:srgbClr val="0085B4"/>
              </a:buClr>
            </a:pPr>
            <a:r>
              <a:rPr lang="en-US" dirty="0"/>
              <a:t>Mobile</a:t>
            </a:r>
          </a:p>
          <a:p>
            <a:pPr marL="292100" lvl="1" indent="-292100">
              <a:buClr>
                <a:srgbClr val="0085B4"/>
              </a:buClr>
            </a:pPr>
            <a:r>
              <a:rPr lang="en-US" dirty="0"/>
              <a:t>Outdoor</a:t>
            </a:r>
          </a:p>
        </p:txBody>
      </p:sp>
    </p:spTree>
    <p:extLst>
      <p:ext uri="{BB962C8B-B14F-4D97-AF65-F5344CB8AC3E}">
        <p14:creationId xmlns:p14="http://schemas.microsoft.com/office/powerpoint/2010/main" val="118116484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791411" y="977899"/>
            <a:ext cx="10100956" cy="749923"/>
          </a:xfrm>
        </p:spPr>
        <p:txBody>
          <a:bodyPr>
            <a:noAutofit/>
          </a:bodyPr>
          <a:lstStyle/>
          <a:p>
            <a:r>
              <a:rPr lang="en-US" sz="3600" dirty="0">
                <a:solidFill>
                  <a:srgbClr val="007FA3"/>
                </a:solidFill>
              </a:rPr>
              <a:t>The Promotional Mix</a:t>
            </a:r>
            <a:endParaRPr lang="en-US" sz="3600" b="1" dirty="0">
              <a:solidFill>
                <a:srgbClr val="007FA3"/>
              </a:solidFill>
            </a:endParaRPr>
          </a:p>
        </p:txBody>
      </p:sp>
      <p:sp>
        <p:nvSpPr>
          <p:cNvPr id="2" name="Content Placeholder 1"/>
          <p:cNvSpPr>
            <a:spLocks noGrp="1"/>
          </p:cNvSpPr>
          <p:nvPr>
            <p:ph type="body" sz="quarter" idx="13"/>
          </p:nvPr>
        </p:nvSpPr>
        <p:spPr>
          <a:xfrm>
            <a:off x="884767" y="1981201"/>
            <a:ext cx="9550400" cy="3318932"/>
          </a:xfrm>
        </p:spPr>
        <p:txBody>
          <a:bodyPr>
            <a:noAutofit/>
          </a:bodyPr>
          <a:lstStyle/>
          <a:p>
            <a:pPr marL="0" indent="0" algn="l"/>
            <a:r>
              <a:rPr lang="en-US" sz="2400" b="1" i="0" dirty="0">
                <a:solidFill>
                  <a:srgbClr val="000000"/>
                </a:solidFill>
              </a:rPr>
              <a:t>Sales promotion</a:t>
            </a:r>
            <a:r>
              <a:rPr lang="en-US" sz="2400" i="0" dirty="0">
                <a:solidFill>
                  <a:srgbClr val="000000"/>
                </a:solidFill>
              </a:rPr>
              <a:t> is a short-term incentive to encourage the purchase or sale of a product or service.</a:t>
            </a:r>
          </a:p>
          <a:p>
            <a:pPr marL="228600" lvl="1">
              <a:buClr>
                <a:srgbClr val="0085B4"/>
              </a:buClr>
            </a:pPr>
            <a:r>
              <a:rPr lang="en-US" dirty="0"/>
              <a:t>Discounts</a:t>
            </a:r>
          </a:p>
          <a:p>
            <a:pPr marL="228600" lvl="1">
              <a:buClr>
                <a:srgbClr val="0085B4"/>
              </a:buClr>
            </a:pPr>
            <a:r>
              <a:rPr lang="en-US" dirty="0"/>
              <a:t>Coupons</a:t>
            </a:r>
          </a:p>
          <a:p>
            <a:pPr marL="228600" lvl="1">
              <a:buClr>
                <a:srgbClr val="0085B4"/>
              </a:buClr>
            </a:pPr>
            <a:r>
              <a:rPr lang="en-US" dirty="0"/>
              <a:t>Displays</a:t>
            </a:r>
          </a:p>
          <a:p>
            <a:pPr marL="228600" lvl="1">
              <a:buClr>
                <a:srgbClr val="0085B4"/>
              </a:buClr>
            </a:pPr>
            <a:r>
              <a:rPr lang="en-US" dirty="0"/>
              <a:t>Demonstrations</a:t>
            </a:r>
          </a:p>
        </p:txBody>
      </p:sp>
    </p:spTree>
    <p:extLst>
      <p:ext uri="{BB962C8B-B14F-4D97-AF65-F5344CB8AC3E}">
        <p14:creationId xmlns:p14="http://schemas.microsoft.com/office/powerpoint/2010/main" val="418708877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774478" y="749299"/>
            <a:ext cx="9774989" cy="597523"/>
          </a:xfrm>
        </p:spPr>
        <p:txBody>
          <a:bodyPr>
            <a:noAutofit/>
          </a:bodyPr>
          <a:lstStyle/>
          <a:p>
            <a:r>
              <a:rPr lang="en-US" sz="3600" dirty="0">
                <a:solidFill>
                  <a:srgbClr val="007FA3"/>
                </a:solidFill>
              </a:rPr>
              <a:t>The Promotional Mix</a:t>
            </a:r>
            <a:endParaRPr lang="en-US" sz="3600" b="1" dirty="0">
              <a:solidFill>
                <a:srgbClr val="007FA3"/>
              </a:solidFill>
            </a:endParaRPr>
          </a:p>
        </p:txBody>
      </p:sp>
      <p:sp>
        <p:nvSpPr>
          <p:cNvPr id="2" name="Content Placeholder 1"/>
          <p:cNvSpPr>
            <a:spLocks noGrp="1"/>
          </p:cNvSpPr>
          <p:nvPr>
            <p:ph type="body" sz="quarter" idx="13"/>
          </p:nvPr>
        </p:nvSpPr>
        <p:spPr>
          <a:xfrm>
            <a:off x="886772" y="1765301"/>
            <a:ext cx="9550400" cy="1765299"/>
          </a:xfrm>
        </p:spPr>
        <p:txBody>
          <a:bodyPr>
            <a:noAutofit/>
          </a:bodyPr>
          <a:lstStyle/>
          <a:p>
            <a:pPr marL="0" indent="0" algn="l"/>
            <a:r>
              <a:rPr lang="en-US" sz="2400" b="1" i="0" dirty="0">
                <a:solidFill>
                  <a:srgbClr val="000000"/>
                </a:solidFill>
              </a:rPr>
              <a:t>Personal selling</a:t>
            </a:r>
            <a:r>
              <a:rPr lang="en-US" sz="2400" i="0" dirty="0">
                <a:solidFill>
                  <a:srgbClr val="000000"/>
                </a:solidFill>
              </a:rPr>
              <a:t> is the personal interaction by the firm’s sales force for the purpose of engaging customers, making sales, and building customer relationships</a:t>
            </a:r>
            <a:r>
              <a:rPr lang="en-US" sz="2400" dirty="0">
                <a:solidFill>
                  <a:schemeClr val="tx1"/>
                </a:solidFill>
              </a:rPr>
              <a:t>.</a:t>
            </a:r>
          </a:p>
        </p:txBody>
      </p:sp>
    </p:spTree>
    <p:extLst>
      <p:ext uri="{BB962C8B-B14F-4D97-AF65-F5344CB8AC3E}">
        <p14:creationId xmlns:p14="http://schemas.microsoft.com/office/powerpoint/2010/main" val="159414880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999067" y="918881"/>
            <a:ext cx="10409989" cy="648323"/>
          </a:xfrm>
        </p:spPr>
        <p:txBody>
          <a:bodyPr>
            <a:noAutofit/>
          </a:bodyPr>
          <a:lstStyle/>
          <a:p>
            <a:r>
              <a:rPr lang="en-US" sz="3600" dirty="0">
                <a:solidFill>
                  <a:srgbClr val="007FA3"/>
                </a:solidFill>
              </a:rPr>
              <a:t>The Promotional Mix</a:t>
            </a:r>
            <a:endParaRPr lang="en-US" sz="3600" b="1" dirty="0">
              <a:solidFill>
                <a:srgbClr val="007FA3"/>
              </a:solidFill>
            </a:endParaRPr>
          </a:p>
        </p:txBody>
      </p:sp>
      <p:sp>
        <p:nvSpPr>
          <p:cNvPr id="2" name="Content Placeholder 1"/>
          <p:cNvSpPr>
            <a:spLocks noGrp="1"/>
          </p:cNvSpPr>
          <p:nvPr>
            <p:ph type="body" sz="quarter" idx="13"/>
          </p:nvPr>
        </p:nvSpPr>
        <p:spPr>
          <a:xfrm>
            <a:off x="999067" y="1879601"/>
            <a:ext cx="9550400" cy="1930399"/>
          </a:xfrm>
        </p:spPr>
        <p:txBody>
          <a:bodyPr>
            <a:noAutofit/>
          </a:bodyPr>
          <a:lstStyle/>
          <a:p>
            <a:pPr marL="0" indent="0" algn="l">
              <a:lnSpc>
                <a:spcPct val="100000"/>
              </a:lnSpc>
            </a:pPr>
            <a:r>
              <a:rPr lang="en-US" sz="2400" b="1" i="0" dirty="0">
                <a:solidFill>
                  <a:srgbClr val="000000"/>
                </a:solidFill>
              </a:rPr>
              <a:t>Public relations</a:t>
            </a:r>
            <a:r>
              <a:rPr lang="en-US" sz="2400" i="0" dirty="0">
                <a:solidFill>
                  <a:srgbClr val="000000"/>
                </a:solidFill>
              </a:rPr>
              <a:t> involves building good relations with the company’s various publics by obtaining favorable publicity, building up a good corporate image, and handling or heading off unfavorable rumors, stories, and events.</a:t>
            </a:r>
          </a:p>
        </p:txBody>
      </p:sp>
    </p:spTree>
    <p:extLst>
      <p:ext uri="{BB962C8B-B14F-4D97-AF65-F5344CB8AC3E}">
        <p14:creationId xmlns:p14="http://schemas.microsoft.com/office/powerpoint/2010/main" val="188174857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842211" y="939799"/>
            <a:ext cx="10359189" cy="572123"/>
          </a:xfrm>
        </p:spPr>
        <p:txBody>
          <a:bodyPr>
            <a:noAutofit/>
          </a:bodyPr>
          <a:lstStyle/>
          <a:p>
            <a:r>
              <a:rPr lang="en-US" sz="3600" dirty="0">
                <a:solidFill>
                  <a:srgbClr val="007FA3"/>
                </a:solidFill>
              </a:rPr>
              <a:t>The Promotional Mix</a:t>
            </a:r>
            <a:endParaRPr lang="en-US" sz="3600" b="1" dirty="0">
              <a:solidFill>
                <a:srgbClr val="007FA3"/>
              </a:solidFill>
            </a:endParaRPr>
          </a:p>
        </p:txBody>
      </p:sp>
      <p:sp>
        <p:nvSpPr>
          <p:cNvPr id="2" name="Content Placeholder 1"/>
          <p:cNvSpPr>
            <a:spLocks noGrp="1"/>
          </p:cNvSpPr>
          <p:nvPr>
            <p:ph type="body" sz="quarter" idx="13"/>
          </p:nvPr>
        </p:nvSpPr>
        <p:spPr>
          <a:xfrm>
            <a:off x="973666" y="1968501"/>
            <a:ext cx="10227733" cy="3318932"/>
          </a:xfrm>
        </p:spPr>
        <p:txBody>
          <a:bodyPr>
            <a:noAutofit/>
          </a:bodyPr>
          <a:lstStyle/>
          <a:p>
            <a:pPr marL="0" indent="0" algn="l">
              <a:lnSpc>
                <a:spcPct val="100000"/>
              </a:lnSpc>
            </a:pPr>
            <a:r>
              <a:rPr lang="en-US" sz="2400" b="1" i="0" dirty="0">
                <a:solidFill>
                  <a:srgbClr val="000000"/>
                </a:solidFill>
              </a:rPr>
              <a:t>Direct and digital marketing </a:t>
            </a:r>
            <a:r>
              <a:rPr lang="en-US" sz="2400" i="0" dirty="0">
                <a:solidFill>
                  <a:srgbClr val="000000"/>
                </a:solidFill>
              </a:rPr>
              <a:t>involves engaging directly with carefully targeted individual consumers and customer communities to both obtain an immediate response and build lasting customer relationships.</a:t>
            </a:r>
          </a:p>
        </p:txBody>
      </p:sp>
    </p:spTree>
    <p:extLst>
      <p:ext uri="{BB962C8B-B14F-4D97-AF65-F5344CB8AC3E}">
        <p14:creationId xmlns:p14="http://schemas.microsoft.com/office/powerpoint/2010/main" val="1269397865"/>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10165</TotalTime>
  <Words>4147</Words>
  <Application>Microsoft Office PowerPoint</Application>
  <PresentationFormat>Widescreen</PresentationFormat>
  <Paragraphs>282</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ＭＳ Ｐゴシック</vt:lpstr>
      <vt:lpstr>Arial</vt:lpstr>
      <vt:lpstr>Calibri</vt:lpstr>
      <vt:lpstr>Times New Roman</vt:lpstr>
      <vt:lpstr>Verdana</vt:lpstr>
      <vt:lpstr>Wingdings</vt:lpstr>
      <vt:lpstr>ヒラギノ角ゴ Pro W3</vt:lpstr>
      <vt:lpstr>Office Theme</vt:lpstr>
      <vt:lpstr>Principles of Marketing Seventeenth Edition</vt:lpstr>
      <vt:lpstr>Learning Objectives</vt:lpstr>
      <vt:lpstr>Learning Objective 1</vt:lpstr>
      <vt:lpstr>The Promotional Mix</vt:lpstr>
      <vt:lpstr>The Promotional Mix</vt:lpstr>
      <vt:lpstr>The Promotional Mix</vt:lpstr>
      <vt:lpstr>The Promotional Mix</vt:lpstr>
      <vt:lpstr>The Promotional Mix</vt:lpstr>
      <vt:lpstr>The Promotional Mix</vt:lpstr>
      <vt:lpstr>Learning Objective 2</vt:lpstr>
      <vt:lpstr>Integrated Marketing Communications</vt:lpstr>
      <vt:lpstr>Integrated Marketing Communications</vt:lpstr>
      <vt:lpstr>Integrated Marketing Communications</vt:lpstr>
      <vt:lpstr>Integrated Marketing Communications</vt:lpstr>
      <vt:lpstr>Learning Objective 3</vt:lpstr>
      <vt:lpstr>A View of the Communication Process</vt:lpstr>
      <vt:lpstr>Steps in Developing Effective Marketing Communication</vt:lpstr>
      <vt:lpstr>Steps in Developing Effective Marketing Communication</vt:lpstr>
      <vt:lpstr>Steps In Developing Effective Marketing Communication</vt:lpstr>
      <vt:lpstr>Steps in Developing Effective Marketing Communication</vt:lpstr>
      <vt:lpstr>Steps in Developing Effective Marketing Communication</vt:lpstr>
      <vt:lpstr>Steps in Developing Effective Marketing Communication</vt:lpstr>
      <vt:lpstr>Steps in Developing Effective Marketing Communication</vt:lpstr>
      <vt:lpstr>Steps in Developing Effective Marketing Communication</vt:lpstr>
      <vt:lpstr>Steps in Developing Effective Marketing Communication</vt:lpstr>
      <vt:lpstr>Steps in Developing Effective Marketing Communication</vt:lpstr>
      <vt:lpstr>Steps in Developing Effective Marketing Communication</vt:lpstr>
      <vt:lpstr>Learning Objective 4</vt:lpstr>
      <vt:lpstr>Setting the Total Promotion Budget and Mix</vt:lpstr>
      <vt:lpstr>Setting the Total Promotion Budget and Mix</vt:lpstr>
    </vt:vector>
  </TitlesOfParts>
  <Manager>Karin Williams</Manager>
  <Company>Integra Software Services Pvt.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Marketing, Seventeenth Edition</dc:title>
  <dc:subject>Business</dc:subject>
  <dc:creator>Kotler</dc:creator>
  <cp:keywords>Marketing</cp:keywords>
  <dc:description/>
  <cp:lastModifiedBy>Reema A</cp:lastModifiedBy>
  <cp:revision>1403</cp:revision>
  <dcterms:created xsi:type="dcterms:W3CDTF">2014-08-17T17:56:33Z</dcterms:created>
  <dcterms:modified xsi:type="dcterms:W3CDTF">2020-03-28T23:44:06Z</dcterms:modified>
  <cp:category/>
</cp:coreProperties>
</file>