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15" r:id="rId2"/>
    <p:sldId id="258" r:id="rId3"/>
    <p:sldId id="356" r:id="rId4"/>
    <p:sldId id="259" r:id="rId5"/>
    <p:sldId id="387" r:id="rId6"/>
    <p:sldId id="389" r:id="rId7"/>
    <p:sldId id="359" r:id="rId8"/>
    <p:sldId id="390" r:id="rId9"/>
    <p:sldId id="391" r:id="rId10"/>
    <p:sldId id="392" r:id="rId11"/>
    <p:sldId id="393" r:id="rId12"/>
    <p:sldId id="394" r:id="rId13"/>
    <p:sldId id="395" r:id="rId14"/>
    <p:sldId id="333" r:id="rId15"/>
    <p:sldId id="396" r:id="rId16"/>
    <p:sldId id="397" r:id="rId17"/>
    <p:sldId id="404" r:id="rId18"/>
    <p:sldId id="405" r:id="rId19"/>
    <p:sldId id="406" r:id="rId20"/>
    <p:sldId id="330" r:id="rId21"/>
    <p:sldId id="370" r:id="rId22"/>
    <p:sldId id="407" r:id="rId23"/>
    <p:sldId id="408" r:id="rId24"/>
    <p:sldId id="409" r:id="rId25"/>
    <p:sldId id="331" r:id="rId26"/>
    <p:sldId id="410" r:id="rId27"/>
    <p:sldId id="411" r:id="rId28"/>
    <p:sldId id="412" r:id="rId29"/>
    <p:sldId id="413" r:id="rId30"/>
    <p:sldId id="332" r:id="rId31"/>
    <p:sldId id="3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3" clrIdx="0"/>
  <p:cmAuthor id="1" name="Douglas Martin" initials="DM"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078A2"/>
    <a:srgbClr val="007CA8"/>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6" autoAdjust="0"/>
    <p:restoredTop sz="86410" autoAdjust="0"/>
  </p:normalViewPr>
  <p:slideViewPr>
    <p:cSldViewPr snapToGrid="0">
      <p:cViewPr varScale="1">
        <p:scale>
          <a:sx n="88" d="100"/>
          <a:sy n="88" d="100"/>
        </p:scale>
        <p:origin x="87" y="111"/>
      </p:cViewPr>
      <p:guideLst>
        <p:guide orient="horz" pos="2160"/>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4682"/>
    </p:cViewPr>
  </p:sorterViewPr>
  <p:notesViewPr>
    <p:cSldViewPr snapToGrid="0" showGuides="1">
      <p:cViewPr>
        <p:scale>
          <a:sx n="160" d="100"/>
          <a:sy n="160" d="100"/>
        </p:scale>
        <p:origin x="-1400" y="24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DAC0FB-B081-4173-BF0A-FC73F34EA3A1}" type="doc">
      <dgm:prSet loTypeId="urn:microsoft.com/office/officeart/2005/8/layout/default#2" loCatId="list" qsTypeId="urn:microsoft.com/office/officeart/2005/8/quickstyle/simple1#11" qsCatId="simple" csTypeId="urn:microsoft.com/office/officeart/2005/8/colors/colorful2" csCatId="colorful"/>
      <dgm:spPr/>
      <dgm:t>
        <a:bodyPr/>
        <a:lstStyle/>
        <a:p>
          <a:endParaRPr lang="en-US"/>
        </a:p>
      </dgm:t>
    </dgm:pt>
    <dgm:pt modelId="{5668902E-25D6-41E1-A845-6B72345E84AC}">
      <dgm:prSet/>
      <dgm:spPr/>
      <dgm:t>
        <a:bodyPr/>
        <a:lstStyle/>
        <a:p>
          <a:pPr rtl="0"/>
          <a:r>
            <a:rPr lang="en-US" b="0" dirty="0"/>
            <a:t>Resellers</a:t>
          </a:r>
          <a:endParaRPr lang="en-US" dirty="0"/>
        </a:p>
      </dgm:t>
    </dgm:pt>
    <dgm:pt modelId="{607A5560-08BA-4E5D-8960-FE8CA4B4D614}" type="parTrans" cxnId="{8E061B82-9E8A-41A1-B7BB-4252BEED12F6}">
      <dgm:prSet/>
      <dgm:spPr/>
      <dgm:t>
        <a:bodyPr/>
        <a:lstStyle/>
        <a:p>
          <a:endParaRPr lang="en-US">
            <a:solidFill>
              <a:schemeClr val="tx1"/>
            </a:solidFill>
          </a:endParaRPr>
        </a:p>
      </dgm:t>
    </dgm:pt>
    <dgm:pt modelId="{9CB6E2DC-7A5C-43DC-AD74-01840EFF8662}" type="sibTrans" cxnId="{8E061B82-9E8A-41A1-B7BB-4252BEED12F6}">
      <dgm:prSet/>
      <dgm:spPr/>
      <dgm:t>
        <a:bodyPr/>
        <a:lstStyle/>
        <a:p>
          <a:endParaRPr lang="en-US">
            <a:solidFill>
              <a:schemeClr val="tx1"/>
            </a:solidFill>
          </a:endParaRPr>
        </a:p>
      </dgm:t>
    </dgm:pt>
    <dgm:pt modelId="{A860F2B6-5562-48A7-94EA-E3F3144B9E50}">
      <dgm:prSet/>
      <dgm:spPr/>
      <dgm:t>
        <a:bodyPr/>
        <a:lstStyle/>
        <a:p>
          <a:pPr rtl="0"/>
          <a:r>
            <a:rPr lang="en-US" b="0" dirty="0"/>
            <a:t>Physical distribution firms</a:t>
          </a:r>
          <a:endParaRPr lang="en-US" dirty="0"/>
        </a:p>
      </dgm:t>
    </dgm:pt>
    <dgm:pt modelId="{F0BDE409-1F68-435C-8FCA-F0814779C670}" type="parTrans" cxnId="{6FAB20BF-DC69-4547-976E-5FD9D81604D7}">
      <dgm:prSet/>
      <dgm:spPr/>
      <dgm:t>
        <a:bodyPr/>
        <a:lstStyle/>
        <a:p>
          <a:endParaRPr lang="en-US">
            <a:solidFill>
              <a:schemeClr val="tx1"/>
            </a:solidFill>
          </a:endParaRPr>
        </a:p>
      </dgm:t>
    </dgm:pt>
    <dgm:pt modelId="{8357BC31-DACD-4B53-91E1-1B3A05899892}" type="sibTrans" cxnId="{6FAB20BF-DC69-4547-976E-5FD9D81604D7}">
      <dgm:prSet/>
      <dgm:spPr/>
      <dgm:t>
        <a:bodyPr/>
        <a:lstStyle/>
        <a:p>
          <a:endParaRPr lang="en-US">
            <a:solidFill>
              <a:schemeClr val="tx1"/>
            </a:solidFill>
          </a:endParaRPr>
        </a:p>
      </dgm:t>
    </dgm:pt>
    <dgm:pt modelId="{8F4EFB49-F95A-4FBE-A41A-88C266A4BD8A}">
      <dgm:prSet/>
      <dgm:spPr/>
      <dgm:t>
        <a:bodyPr/>
        <a:lstStyle/>
        <a:p>
          <a:pPr rtl="0"/>
          <a:r>
            <a:rPr lang="en-US" b="0"/>
            <a:t>Marketing services agencies</a:t>
          </a:r>
          <a:endParaRPr lang="en-US" dirty="0"/>
        </a:p>
      </dgm:t>
    </dgm:pt>
    <dgm:pt modelId="{89A7246D-10E4-4DED-AF6F-D762A3B93118}" type="parTrans" cxnId="{E566B6AA-A15E-4CBB-B780-DB2D2FE33DAF}">
      <dgm:prSet/>
      <dgm:spPr/>
      <dgm:t>
        <a:bodyPr/>
        <a:lstStyle/>
        <a:p>
          <a:endParaRPr lang="en-US">
            <a:solidFill>
              <a:schemeClr val="tx1"/>
            </a:solidFill>
          </a:endParaRPr>
        </a:p>
      </dgm:t>
    </dgm:pt>
    <dgm:pt modelId="{4F69CC07-4037-4F59-8B71-215B94E23200}" type="sibTrans" cxnId="{E566B6AA-A15E-4CBB-B780-DB2D2FE33DAF}">
      <dgm:prSet/>
      <dgm:spPr/>
      <dgm:t>
        <a:bodyPr/>
        <a:lstStyle/>
        <a:p>
          <a:endParaRPr lang="en-US">
            <a:solidFill>
              <a:schemeClr val="tx1"/>
            </a:solidFill>
          </a:endParaRPr>
        </a:p>
      </dgm:t>
    </dgm:pt>
    <dgm:pt modelId="{51E28EDD-E0C3-44C8-8625-5C1719876AC3}">
      <dgm:prSet/>
      <dgm:spPr/>
      <dgm:t>
        <a:bodyPr/>
        <a:lstStyle/>
        <a:p>
          <a:pPr rtl="0"/>
          <a:r>
            <a:rPr lang="en-US" b="0"/>
            <a:t>Financial intermediaries</a:t>
          </a:r>
          <a:endParaRPr lang="en-US" b="0" dirty="0"/>
        </a:p>
      </dgm:t>
    </dgm:pt>
    <dgm:pt modelId="{6443A111-6715-4CCC-80E2-E0BA533153FA}" type="parTrans" cxnId="{717B1784-A75A-4DC0-AF9F-A94CCF0E4856}">
      <dgm:prSet/>
      <dgm:spPr/>
      <dgm:t>
        <a:bodyPr/>
        <a:lstStyle/>
        <a:p>
          <a:endParaRPr lang="en-US">
            <a:solidFill>
              <a:schemeClr val="tx1"/>
            </a:solidFill>
          </a:endParaRPr>
        </a:p>
      </dgm:t>
    </dgm:pt>
    <dgm:pt modelId="{D8559311-4218-409F-B79A-BC28F1382DE1}" type="sibTrans" cxnId="{717B1784-A75A-4DC0-AF9F-A94CCF0E4856}">
      <dgm:prSet/>
      <dgm:spPr/>
      <dgm:t>
        <a:bodyPr/>
        <a:lstStyle/>
        <a:p>
          <a:endParaRPr lang="en-US">
            <a:solidFill>
              <a:schemeClr val="tx1"/>
            </a:solidFill>
          </a:endParaRPr>
        </a:p>
      </dgm:t>
    </dgm:pt>
    <dgm:pt modelId="{1B8E94BB-9D98-4437-8ECC-34814865DAC6}" type="pres">
      <dgm:prSet presAssocID="{BBDAC0FB-B081-4173-BF0A-FC73F34EA3A1}" presName="diagram" presStyleCnt="0">
        <dgm:presLayoutVars>
          <dgm:dir/>
          <dgm:resizeHandles val="exact"/>
        </dgm:presLayoutVars>
      </dgm:prSet>
      <dgm:spPr/>
      <dgm:t>
        <a:bodyPr/>
        <a:lstStyle/>
        <a:p>
          <a:endParaRPr lang="en-US"/>
        </a:p>
      </dgm:t>
    </dgm:pt>
    <dgm:pt modelId="{AC6025E5-5EFB-4C5B-8EFA-82669079CF1F}" type="pres">
      <dgm:prSet presAssocID="{5668902E-25D6-41E1-A845-6B72345E84AC}" presName="node" presStyleLbl="node1" presStyleIdx="0" presStyleCnt="4">
        <dgm:presLayoutVars>
          <dgm:bulletEnabled val="1"/>
        </dgm:presLayoutVars>
      </dgm:prSet>
      <dgm:spPr/>
      <dgm:t>
        <a:bodyPr/>
        <a:lstStyle/>
        <a:p>
          <a:endParaRPr lang="en-US"/>
        </a:p>
      </dgm:t>
    </dgm:pt>
    <dgm:pt modelId="{1261A159-9564-4700-BA4C-633217CD6EA6}" type="pres">
      <dgm:prSet presAssocID="{9CB6E2DC-7A5C-43DC-AD74-01840EFF8662}" presName="sibTrans" presStyleCnt="0"/>
      <dgm:spPr/>
    </dgm:pt>
    <dgm:pt modelId="{FA902E41-D71C-4435-AB4D-FB7F21B7C759}" type="pres">
      <dgm:prSet presAssocID="{A860F2B6-5562-48A7-94EA-E3F3144B9E50}" presName="node" presStyleLbl="node1" presStyleIdx="1" presStyleCnt="4">
        <dgm:presLayoutVars>
          <dgm:bulletEnabled val="1"/>
        </dgm:presLayoutVars>
      </dgm:prSet>
      <dgm:spPr/>
      <dgm:t>
        <a:bodyPr/>
        <a:lstStyle/>
        <a:p>
          <a:endParaRPr lang="en-US"/>
        </a:p>
      </dgm:t>
    </dgm:pt>
    <dgm:pt modelId="{01369AE3-5486-4D2C-BBE9-B29DBE7F61FA}" type="pres">
      <dgm:prSet presAssocID="{8357BC31-DACD-4B53-91E1-1B3A05899892}" presName="sibTrans" presStyleCnt="0"/>
      <dgm:spPr/>
    </dgm:pt>
    <dgm:pt modelId="{39C744D1-9A23-430D-98BC-88F24615D17F}" type="pres">
      <dgm:prSet presAssocID="{8F4EFB49-F95A-4FBE-A41A-88C266A4BD8A}" presName="node" presStyleLbl="node1" presStyleIdx="2" presStyleCnt="4">
        <dgm:presLayoutVars>
          <dgm:bulletEnabled val="1"/>
        </dgm:presLayoutVars>
      </dgm:prSet>
      <dgm:spPr/>
      <dgm:t>
        <a:bodyPr/>
        <a:lstStyle/>
        <a:p>
          <a:endParaRPr lang="en-US"/>
        </a:p>
      </dgm:t>
    </dgm:pt>
    <dgm:pt modelId="{BF57B9B9-5884-491D-B5B2-E9EE7E9A5D68}" type="pres">
      <dgm:prSet presAssocID="{4F69CC07-4037-4F59-8B71-215B94E23200}" presName="sibTrans" presStyleCnt="0"/>
      <dgm:spPr/>
    </dgm:pt>
    <dgm:pt modelId="{58625619-1163-4221-B0C9-9CEF0085154F}" type="pres">
      <dgm:prSet presAssocID="{51E28EDD-E0C3-44C8-8625-5C1719876AC3}" presName="node" presStyleLbl="node1" presStyleIdx="3" presStyleCnt="4">
        <dgm:presLayoutVars>
          <dgm:bulletEnabled val="1"/>
        </dgm:presLayoutVars>
      </dgm:prSet>
      <dgm:spPr/>
      <dgm:t>
        <a:bodyPr/>
        <a:lstStyle/>
        <a:p>
          <a:endParaRPr lang="en-US"/>
        </a:p>
      </dgm:t>
    </dgm:pt>
  </dgm:ptLst>
  <dgm:cxnLst>
    <dgm:cxn modelId="{6FAB20BF-DC69-4547-976E-5FD9D81604D7}" srcId="{BBDAC0FB-B081-4173-BF0A-FC73F34EA3A1}" destId="{A860F2B6-5562-48A7-94EA-E3F3144B9E50}" srcOrd="1" destOrd="0" parTransId="{F0BDE409-1F68-435C-8FCA-F0814779C670}" sibTransId="{8357BC31-DACD-4B53-91E1-1B3A05899892}"/>
    <dgm:cxn modelId="{83AABAD4-21F1-3E41-9DC2-A996CF66AE06}" type="presOf" srcId="{BBDAC0FB-B081-4173-BF0A-FC73F34EA3A1}" destId="{1B8E94BB-9D98-4437-8ECC-34814865DAC6}" srcOrd="0" destOrd="0" presId="urn:microsoft.com/office/officeart/2005/8/layout/default#2"/>
    <dgm:cxn modelId="{E566B6AA-A15E-4CBB-B780-DB2D2FE33DAF}" srcId="{BBDAC0FB-B081-4173-BF0A-FC73F34EA3A1}" destId="{8F4EFB49-F95A-4FBE-A41A-88C266A4BD8A}" srcOrd="2" destOrd="0" parTransId="{89A7246D-10E4-4DED-AF6F-D762A3B93118}" sibTransId="{4F69CC07-4037-4F59-8B71-215B94E23200}"/>
    <dgm:cxn modelId="{717B1784-A75A-4DC0-AF9F-A94CCF0E4856}" srcId="{BBDAC0FB-B081-4173-BF0A-FC73F34EA3A1}" destId="{51E28EDD-E0C3-44C8-8625-5C1719876AC3}" srcOrd="3" destOrd="0" parTransId="{6443A111-6715-4CCC-80E2-E0BA533153FA}" sibTransId="{D8559311-4218-409F-B79A-BC28F1382DE1}"/>
    <dgm:cxn modelId="{89FF9AC5-D4B4-F643-A275-89FD20253888}" type="presOf" srcId="{5668902E-25D6-41E1-A845-6B72345E84AC}" destId="{AC6025E5-5EFB-4C5B-8EFA-82669079CF1F}" srcOrd="0" destOrd="0" presId="urn:microsoft.com/office/officeart/2005/8/layout/default#2"/>
    <dgm:cxn modelId="{4E4AF187-151C-5D4F-B3F3-4EDBADE20AC7}" type="presOf" srcId="{A860F2B6-5562-48A7-94EA-E3F3144B9E50}" destId="{FA902E41-D71C-4435-AB4D-FB7F21B7C759}" srcOrd="0" destOrd="0" presId="urn:microsoft.com/office/officeart/2005/8/layout/default#2"/>
    <dgm:cxn modelId="{8B1E52B2-6600-9845-A6FA-24AC93D2C0D1}" type="presOf" srcId="{51E28EDD-E0C3-44C8-8625-5C1719876AC3}" destId="{58625619-1163-4221-B0C9-9CEF0085154F}" srcOrd="0" destOrd="0" presId="urn:microsoft.com/office/officeart/2005/8/layout/default#2"/>
    <dgm:cxn modelId="{8E061B82-9E8A-41A1-B7BB-4252BEED12F6}" srcId="{BBDAC0FB-B081-4173-BF0A-FC73F34EA3A1}" destId="{5668902E-25D6-41E1-A845-6B72345E84AC}" srcOrd="0" destOrd="0" parTransId="{607A5560-08BA-4E5D-8960-FE8CA4B4D614}" sibTransId="{9CB6E2DC-7A5C-43DC-AD74-01840EFF8662}"/>
    <dgm:cxn modelId="{ADF0B094-D977-9E41-BFE6-C78C5B4BB64E}" type="presOf" srcId="{8F4EFB49-F95A-4FBE-A41A-88C266A4BD8A}" destId="{39C744D1-9A23-430D-98BC-88F24615D17F}" srcOrd="0" destOrd="0" presId="urn:microsoft.com/office/officeart/2005/8/layout/default#2"/>
    <dgm:cxn modelId="{38EF0E61-F1A7-2844-B8AF-60A5D5E069EB}" type="presParOf" srcId="{1B8E94BB-9D98-4437-8ECC-34814865DAC6}" destId="{AC6025E5-5EFB-4C5B-8EFA-82669079CF1F}" srcOrd="0" destOrd="0" presId="urn:microsoft.com/office/officeart/2005/8/layout/default#2"/>
    <dgm:cxn modelId="{B911A0F8-E35C-C542-9F13-EBA7ECF7BEFF}" type="presParOf" srcId="{1B8E94BB-9D98-4437-8ECC-34814865DAC6}" destId="{1261A159-9564-4700-BA4C-633217CD6EA6}" srcOrd="1" destOrd="0" presId="urn:microsoft.com/office/officeart/2005/8/layout/default#2"/>
    <dgm:cxn modelId="{A3EC9FE5-1B20-874F-B8A8-A378435F4353}" type="presParOf" srcId="{1B8E94BB-9D98-4437-8ECC-34814865DAC6}" destId="{FA902E41-D71C-4435-AB4D-FB7F21B7C759}" srcOrd="2" destOrd="0" presId="urn:microsoft.com/office/officeart/2005/8/layout/default#2"/>
    <dgm:cxn modelId="{921E534C-7306-314E-827E-1C2D59277930}" type="presParOf" srcId="{1B8E94BB-9D98-4437-8ECC-34814865DAC6}" destId="{01369AE3-5486-4D2C-BBE9-B29DBE7F61FA}" srcOrd="3" destOrd="0" presId="urn:microsoft.com/office/officeart/2005/8/layout/default#2"/>
    <dgm:cxn modelId="{32C104A5-A217-554A-86F5-6AA448F59840}" type="presParOf" srcId="{1B8E94BB-9D98-4437-8ECC-34814865DAC6}" destId="{39C744D1-9A23-430D-98BC-88F24615D17F}" srcOrd="4" destOrd="0" presId="urn:microsoft.com/office/officeart/2005/8/layout/default#2"/>
    <dgm:cxn modelId="{BE7A71A2-AC29-444D-A9D2-8B00C531D119}" type="presParOf" srcId="{1B8E94BB-9D98-4437-8ECC-34814865DAC6}" destId="{BF57B9B9-5884-491D-B5B2-E9EE7E9A5D68}" srcOrd="5" destOrd="0" presId="urn:microsoft.com/office/officeart/2005/8/layout/default#2"/>
    <dgm:cxn modelId="{9F57EB1C-2CC5-7C43-9C24-0A344CBACCBD}" type="presParOf" srcId="{1B8E94BB-9D98-4437-8ECC-34814865DAC6}" destId="{58625619-1163-4221-B0C9-9CEF0085154F}" srcOrd="6"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DF6198-C0B1-463C-A40F-D7962371B336}" type="doc">
      <dgm:prSet loTypeId="urn:microsoft.com/office/officeart/2005/8/layout/hList1" loCatId="list" qsTypeId="urn:microsoft.com/office/officeart/2005/8/quickstyle/simple1#12" qsCatId="simple" csTypeId="urn:microsoft.com/office/officeart/2005/8/colors/colorful2" csCatId="colorful" phldr="1"/>
      <dgm:spPr/>
      <dgm:t>
        <a:bodyPr/>
        <a:lstStyle/>
        <a:p>
          <a:endParaRPr lang="en-US"/>
        </a:p>
      </dgm:t>
    </dgm:pt>
    <dgm:pt modelId="{4BF41CFE-D004-4975-A46F-ED44B1AF8A4E}">
      <dgm:prSet/>
      <dgm:spPr/>
      <dgm:t>
        <a:bodyPr/>
        <a:lstStyle/>
        <a:p>
          <a:pPr rtl="0"/>
          <a:r>
            <a:rPr lang="en-US" b="0" dirty="0"/>
            <a:t>Uncontrollable</a:t>
          </a:r>
          <a:endParaRPr lang="en-US" dirty="0"/>
        </a:p>
      </dgm:t>
    </dgm:pt>
    <dgm:pt modelId="{E24EADD1-21ED-4361-8DA0-75EBC5353FF4}" type="parTrans" cxnId="{ED8B3398-8709-4FB7-98A0-2F5E6FDE86F5}">
      <dgm:prSet/>
      <dgm:spPr/>
      <dgm:t>
        <a:bodyPr/>
        <a:lstStyle/>
        <a:p>
          <a:endParaRPr lang="en-US"/>
        </a:p>
      </dgm:t>
    </dgm:pt>
    <dgm:pt modelId="{1A628166-C881-4443-BF76-DD9CBFA81A2D}" type="sibTrans" cxnId="{ED8B3398-8709-4FB7-98A0-2F5E6FDE86F5}">
      <dgm:prSet/>
      <dgm:spPr/>
      <dgm:t>
        <a:bodyPr/>
        <a:lstStyle/>
        <a:p>
          <a:endParaRPr lang="en-US"/>
        </a:p>
      </dgm:t>
    </dgm:pt>
    <dgm:pt modelId="{319EDD9A-202C-44DB-939A-335AFC4764F4}">
      <dgm:prSet/>
      <dgm:spPr/>
      <dgm:t>
        <a:bodyPr/>
        <a:lstStyle/>
        <a:p>
          <a:pPr rtl="0"/>
          <a:r>
            <a:rPr lang="en-US" b="0" dirty="0"/>
            <a:t>React and adapt to forces in the environment</a:t>
          </a:r>
          <a:endParaRPr lang="en-US" dirty="0"/>
        </a:p>
      </dgm:t>
    </dgm:pt>
    <dgm:pt modelId="{F2C674E1-1DEA-452B-98CC-98C887C5B05F}" type="parTrans" cxnId="{7AAEF3B6-846D-4C3F-87B3-B74F6CA3B33E}">
      <dgm:prSet/>
      <dgm:spPr/>
      <dgm:t>
        <a:bodyPr/>
        <a:lstStyle/>
        <a:p>
          <a:endParaRPr lang="en-US"/>
        </a:p>
      </dgm:t>
    </dgm:pt>
    <dgm:pt modelId="{8135E6E2-DA50-46D2-912B-BD95529AF549}" type="sibTrans" cxnId="{7AAEF3B6-846D-4C3F-87B3-B74F6CA3B33E}">
      <dgm:prSet/>
      <dgm:spPr/>
      <dgm:t>
        <a:bodyPr/>
        <a:lstStyle/>
        <a:p>
          <a:endParaRPr lang="en-US"/>
        </a:p>
      </dgm:t>
    </dgm:pt>
    <dgm:pt modelId="{E6B89D38-354D-4E90-BCA4-B7A3CA6271AD}">
      <dgm:prSet/>
      <dgm:spPr/>
      <dgm:t>
        <a:bodyPr/>
        <a:lstStyle/>
        <a:p>
          <a:pPr rtl="0"/>
          <a:r>
            <a:rPr lang="en-US" b="0" dirty="0"/>
            <a:t>Proactive</a:t>
          </a:r>
          <a:endParaRPr lang="en-US" dirty="0"/>
        </a:p>
      </dgm:t>
    </dgm:pt>
    <dgm:pt modelId="{C72FB13C-6AF8-4B28-9020-487BD34A1BEC}" type="parTrans" cxnId="{8AE71208-2C4D-4469-B48D-F387AF6A6765}">
      <dgm:prSet/>
      <dgm:spPr/>
      <dgm:t>
        <a:bodyPr/>
        <a:lstStyle/>
        <a:p>
          <a:endParaRPr lang="en-US"/>
        </a:p>
      </dgm:t>
    </dgm:pt>
    <dgm:pt modelId="{14FE7BB9-55B6-464C-98E2-AB45A9325AE1}" type="sibTrans" cxnId="{8AE71208-2C4D-4469-B48D-F387AF6A6765}">
      <dgm:prSet/>
      <dgm:spPr/>
      <dgm:t>
        <a:bodyPr/>
        <a:lstStyle/>
        <a:p>
          <a:endParaRPr lang="en-US"/>
        </a:p>
      </dgm:t>
    </dgm:pt>
    <dgm:pt modelId="{F6E8A35B-8A87-4766-AC86-D46D6B09F63B}">
      <dgm:prSet/>
      <dgm:spPr/>
      <dgm:t>
        <a:bodyPr/>
        <a:lstStyle/>
        <a:p>
          <a:pPr rtl="0"/>
          <a:r>
            <a:rPr lang="en-US" b="0" dirty="0"/>
            <a:t>Take aggressive actions to affect forces in the environment</a:t>
          </a:r>
          <a:endParaRPr lang="en-US" dirty="0"/>
        </a:p>
      </dgm:t>
    </dgm:pt>
    <dgm:pt modelId="{A22A3120-6AF3-4DFD-8151-9E36647B6B3E}" type="parTrans" cxnId="{C88586DF-798D-4E5D-BE35-1880A092E709}">
      <dgm:prSet/>
      <dgm:spPr/>
      <dgm:t>
        <a:bodyPr/>
        <a:lstStyle/>
        <a:p>
          <a:endParaRPr lang="en-US"/>
        </a:p>
      </dgm:t>
    </dgm:pt>
    <dgm:pt modelId="{54C7FF1A-8187-4522-A390-C8BC39EAB2E7}" type="sibTrans" cxnId="{C88586DF-798D-4E5D-BE35-1880A092E709}">
      <dgm:prSet/>
      <dgm:spPr/>
      <dgm:t>
        <a:bodyPr/>
        <a:lstStyle/>
        <a:p>
          <a:endParaRPr lang="en-US"/>
        </a:p>
      </dgm:t>
    </dgm:pt>
    <dgm:pt modelId="{C3E8B31B-17D4-4810-BFCC-F9CAE76A5E08}">
      <dgm:prSet/>
      <dgm:spPr/>
      <dgm:t>
        <a:bodyPr/>
        <a:lstStyle/>
        <a:p>
          <a:pPr rtl="0"/>
          <a:r>
            <a:rPr lang="en-US" b="0"/>
            <a:t>Reactive</a:t>
          </a:r>
          <a:endParaRPr lang="en-US" dirty="0"/>
        </a:p>
      </dgm:t>
    </dgm:pt>
    <dgm:pt modelId="{E20B6996-4BD4-42BC-A7BA-5BE9A1F36252}" type="parTrans" cxnId="{906EE83B-90AE-4D6A-80BE-41C4D4AC463B}">
      <dgm:prSet/>
      <dgm:spPr/>
      <dgm:t>
        <a:bodyPr/>
        <a:lstStyle/>
        <a:p>
          <a:endParaRPr lang="en-US"/>
        </a:p>
      </dgm:t>
    </dgm:pt>
    <dgm:pt modelId="{7B953621-FE50-420A-A9AD-D8CBCE094D30}" type="sibTrans" cxnId="{906EE83B-90AE-4D6A-80BE-41C4D4AC463B}">
      <dgm:prSet/>
      <dgm:spPr/>
      <dgm:t>
        <a:bodyPr/>
        <a:lstStyle/>
        <a:p>
          <a:endParaRPr lang="en-US"/>
        </a:p>
      </dgm:t>
    </dgm:pt>
    <dgm:pt modelId="{0D1CEACA-FFCA-42AF-B349-5A1D7AE73C66}">
      <dgm:prSet/>
      <dgm:spPr/>
      <dgm:t>
        <a:bodyPr/>
        <a:lstStyle/>
        <a:p>
          <a:pPr rtl="0"/>
          <a:r>
            <a:rPr lang="en-US" b="0" dirty="0"/>
            <a:t>Watch and react to forces in the environment</a:t>
          </a:r>
          <a:endParaRPr lang="en-US" dirty="0"/>
        </a:p>
      </dgm:t>
    </dgm:pt>
    <dgm:pt modelId="{9A6F5E95-A7E4-4761-9F5D-4804317D25BD}" type="parTrans" cxnId="{6296A225-B5B6-4B8E-962D-E62DC5725030}">
      <dgm:prSet/>
      <dgm:spPr/>
      <dgm:t>
        <a:bodyPr/>
        <a:lstStyle/>
        <a:p>
          <a:endParaRPr lang="en-US"/>
        </a:p>
      </dgm:t>
    </dgm:pt>
    <dgm:pt modelId="{B638AE5E-9868-4E5A-8C6B-FC918E908407}" type="sibTrans" cxnId="{6296A225-B5B6-4B8E-962D-E62DC5725030}">
      <dgm:prSet/>
      <dgm:spPr/>
      <dgm:t>
        <a:bodyPr/>
        <a:lstStyle/>
        <a:p>
          <a:endParaRPr lang="en-US"/>
        </a:p>
      </dgm:t>
    </dgm:pt>
    <dgm:pt modelId="{F1724E38-1B4C-436B-A3EA-F7961DC6E058}" type="pres">
      <dgm:prSet presAssocID="{B7DF6198-C0B1-463C-A40F-D7962371B336}" presName="Name0" presStyleCnt="0">
        <dgm:presLayoutVars>
          <dgm:dir/>
          <dgm:animLvl val="lvl"/>
          <dgm:resizeHandles val="exact"/>
        </dgm:presLayoutVars>
      </dgm:prSet>
      <dgm:spPr/>
      <dgm:t>
        <a:bodyPr/>
        <a:lstStyle/>
        <a:p>
          <a:endParaRPr lang="en-US"/>
        </a:p>
      </dgm:t>
    </dgm:pt>
    <dgm:pt modelId="{48C8C043-A221-4BD4-A327-18A65ABC4DD5}" type="pres">
      <dgm:prSet presAssocID="{4BF41CFE-D004-4975-A46F-ED44B1AF8A4E}" presName="composite" presStyleCnt="0"/>
      <dgm:spPr/>
    </dgm:pt>
    <dgm:pt modelId="{E7FEC4CD-6D6A-46D9-826D-284E7060B736}" type="pres">
      <dgm:prSet presAssocID="{4BF41CFE-D004-4975-A46F-ED44B1AF8A4E}" presName="parTx" presStyleLbl="alignNode1" presStyleIdx="0" presStyleCnt="3">
        <dgm:presLayoutVars>
          <dgm:chMax val="0"/>
          <dgm:chPref val="0"/>
          <dgm:bulletEnabled val="1"/>
        </dgm:presLayoutVars>
      </dgm:prSet>
      <dgm:spPr/>
      <dgm:t>
        <a:bodyPr/>
        <a:lstStyle/>
        <a:p>
          <a:endParaRPr lang="en-US"/>
        </a:p>
      </dgm:t>
    </dgm:pt>
    <dgm:pt modelId="{52307BE1-08FC-421D-BF5E-AB009BD8B595}" type="pres">
      <dgm:prSet presAssocID="{4BF41CFE-D004-4975-A46F-ED44B1AF8A4E}" presName="desTx" presStyleLbl="alignAccFollowNode1" presStyleIdx="0" presStyleCnt="3">
        <dgm:presLayoutVars>
          <dgm:bulletEnabled val="1"/>
        </dgm:presLayoutVars>
      </dgm:prSet>
      <dgm:spPr/>
      <dgm:t>
        <a:bodyPr/>
        <a:lstStyle/>
        <a:p>
          <a:endParaRPr lang="en-US"/>
        </a:p>
      </dgm:t>
    </dgm:pt>
    <dgm:pt modelId="{A27D5367-DD89-40C0-896C-7C5F55D65189}" type="pres">
      <dgm:prSet presAssocID="{1A628166-C881-4443-BF76-DD9CBFA81A2D}" presName="space" presStyleCnt="0"/>
      <dgm:spPr/>
    </dgm:pt>
    <dgm:pt modelId="{385C5F71-764F-487E-91D9-88043EB0465B}" type="pres">
      <dgm:prSet presAssocID="{E6B89D38-354D-4E90-BCA4-B7A3CA6271AD}" presName="composite" presStyleCnt="0"/>
      <dgm:spPr/>
    </dgm:pt>
    <dgm:pt modelId="{A639388A-0441-4811-9880-215A7F97393F}" type="pres">
      <dgm:prSet presAssocID="{E6B89D38-354D-4E90-BCA4-B7A3CA6271AD}" presName="parTx" presStyleLbl="alignNode1" presStyleIdx="1" presStyleCnt="3">
        <dgm:presLayoutVars>
          <dgm:chMax val="0"/>
          <dgm:chPref val="0"/>
          <dgm:bulletEnabled val="1"/>
        </dgm:presLayoutVars>
      </dgm:prSet>
      <dgm:spPr/>
      <dgm:t>
        <a:bodyPr/>
        <a:lstStyle/>
        <a:p>
          <a:endParaRPr lang="en-US"/>
        </a:p>
      </dgm:t>
    </dgm:pt>
    <dgm:pt modelId="{6659C763-E8A1-4D3F-8352-33D7ADBDE6A2}" type="pres">
      <dgm:prSet presAssocID="{E6B89D38-354D-4E90-BCA4-B7A3CA6271AD}" presName="desTx" presStyleLbl="alignAccFollowNode1" presStyleIdx="1" presStyleCnt="3">
        <dgm:presLayoutVars>
          <dgm:bulletEnabled val="1"/>
        </dgm:presLayoutVars>
      </dgm:prSet>
      <dgm:spPr/>
      <dgm:t>
        <a:bodyPr/>
        <a:lstStyle/>
        <a:p>
          <a:endParaRPr lang="en-US"/>
        </a:p>
      </dgm:t>
    </dgm:pt>
    <dgm:pt modelId="{0AEE16EF-A83A-43AC-A4BA-2504EDB0EFC9}" type="pres">
      <dgm:prSet presAssocID="{14FE7BB9-55B6-464C-98E2-AB45A9325AE1}" presName="space" presStyleCnt="0"/>
      <dgm:spPr/>
    </dgm:pt>
    <dgm:pt modelId="{CB5DC880-8B24-4054-B146-F4C5057CBE8C}" type="pres">
      <dgm:prSet presAssocID="{C3E8B31B-17D4-4810-BFCC-F9CAE76A5E08}" presName="composite" presStyleCnt="0"/>
      <dgm:spPr/>
    </dgm:pt>
    <dgm:pt modelId="{ABB995A1-AAF1-4942-958C-97FEECF4E4A2}" type="pres">
      <dgm:prSet presAssocID="{C3E8B31B-17D4-4810-BFCC-F9CAE76A5E08}" presName="parTx" presStyleLbl="alignNode1" presStyleIdx="2" presStyleCnt="3" custLinFactNeighborX="1948" custLinFactNeighborY="1853">
        <dgm:presLayoutVars>
          <dgm:chMax val="0"/>
          <dgm:chPref val="0"/>
          <dgm:bulletEnabled val="1"/>
        </dgm:presLayoutVars>
      </dgm:prSet>
      <dgm:spPr/>
      <dgm:t>
        <a:bodyPr/>
        <a:lstStyle/>
        <a:p>
          <a:endParaRPr lang="en-US"/>
        </a:p>
      </dgm:t>
    </dgm:pt>
    <dgm:pt modelId="{19D5C01A-14EE-40AC-9CA4-9EA41841C236}" type="pres">
      <dgm:prSet presAssocID="{C3E8B31B-17D4-4810-BFCC-F9CAE76A5E08}" presName="desTx" presStyleLbl="alignAccFollowNode1" presStyleIdx="2" presStyleCnt="3">
        <dgm:presLayoutVars>
          <dgm:bulletEnabled val="1"/>
        </dgm:presLayoutVars>
      </dgm:prSet>
      <dgm:spPr/>
      <dgm:t>
        <a:bodyPr/>
        <a:lstStyle/>
        <a:p>
          <a:endParaRPr lang="en-US"/>
        </a:p>
      </dgm:t>
    </dgm:pt>
  </dgm:ptLst>
  <dgm:cxnLst>
    <dgm:cxn modelId="{ED8B3398-8709-4FB7-98A0-2F5E6FDE86F5}" srcId="{B7DF6198-C0B1-463C-A40F-D7962371B336}" destId="{4BF41CFE-D004-4975-A46F-ED44B1AF8A4E}" srcOrd="0" destOrd="0" parTransId="{E24EADD1-21ED-4361-8DA0-75EBC5353FF4}" sibTransId="{1A628166-C881-4443-BF76-DD9CBFA81A2D}"/>
    <dgm:cxn modelId="{906EE83B-90AE-4D6A-80BE-41C4D4AC463B}" srcId="{B7DF6198-C0B1-463C-A40F-D7962371B336}" destId="{C3E8B31B-17D4-4810-BFCC-F9CAE76A5E08}" srcOrd="2" destOrd="0" parTransId="{E20B6996-4BD4-42BC-A7BA-5BE9A1F36252}" sibTransId="{7B953621-FE50-420A-A9AD-D8CBCE094D30}"/>
    <dgm:cxn modelId="{6296A225-B5B6-4B8E-962D-E62DC5725030}" srcId="{C3E8B31B-17D4-4810-BFCC-F9CAE76A5E08}" destId="{0D1CEACA-FFCA-42AF-B349-5A1D7AE73C66}" srcOrd="0" destOrd="0" parTransId="{9A6F5E95-A7E4-4761-9F5D-4804317D25BD}" sibTransId="{B638AE5E-9868-4E5A-8C6B-FC918E908407}"/>
    <dgm:cxn modelId="{C88586DF-798D-4E5D-BE35-1880A092E709}" srcId="{E6B89D38-354D-4E90-BCA4-B7A3CA6271AD}" destId="{F6E8A35B-8A87-4766-AC86-D46D6B09F63B}" srcOrd="0" destOrd="0" parTransId="{A22A3120-6AF3-4DFD-8151-9E36647B6B3E}" sibTransId="{54C7FF1A-8187-4522-A390-C8BC39EAB2E7}"/>
    <dgm:cxn modelId="{EEAEA9DB-A4C1-0745-87A5-5603462D995A}" type="presOf" srcId="{B7DF6198-C0B1-463C-A40F-D7962371B336}" destId="{F1724E38-1B4C-436B-A3EA-F7961DC6E058}" srcOrd="0" destOrd="0" presId="urn:microsoft.com/office/officeart/2005/8/layout/hList1"/>
    <dgm:cxn modelId="{8AE71208-2C4D-4469-B48D-F387AF6A6765}" srcId="{B7DF6198-C0B1-463C-A40F-D7962371B336}" destId="{E6B89D38-354D-4E90-BCA4-B7A3CA6271AD}" srcOrd="1" destOrd="0" parTransId="{C72FB13C-6AF8-4B28-9020-487BD34A1BEC}" sibTransId="{14FE7BB9-55B6-464C-98E2-AB45A9325AE1}"/>
    <dgm:cxn modelId="{7AAEF3B6-846D-4C3F-87B3-B74F6CA3B33E}" srcId="{4BF41CFE-D004-4975-A46F-ED44B1AF8A4E}" destId="{319EDD9A-202C-44DB-939A-335AFC4764F4}" srcOrd="0" destOrd="0" parTransId="{F2C674E1-1DEA-452B-98CC-98C887C5B05F}" sibTransId="{8135E6E2-DA50-46D2-912B-BD95529AF549}"/>
    <dgm:cxn modelId="{C95030CD-0E7D-F344-B3B0-4CABA7966E4B}" type="presOf" srcId="{F6E8A35B-8A87-4766-AC86-D46D6B09F63B}" destId="{6659C763-E8A1-4D3F-8352-33D7ADBDE6A2}" srcOrd="0" destOrd="0" presId="urn:microsoft.com/office/officeart/2005/8/layout/hList1"/>
    <dgm:cxn modelId="{088A8CA1-C88C-784D-95AE-F2A48F09BCB1}" type="presOf" srcId="{4BF41CFE-D004-4975-A46F-ED44B1AF8A4E}" destId="{E7FEC4CD-6D6A-46D9-826D-284E7060B736}" srcOrd="0" destOrd="0" presId="urn:microsoft.com/office/officeart/2005/8/layout/hList1"/>
    <dgm:cxn modelId="{6410DAA7-1A84-B048-9D36-8624E3FE13F4}" type="presOf" srcId="{E6B89D38-354D-4E90-BCA4-B7A3CA6271AD}" destId="{A639388A-0441-4811-9880-215A7F97393F}" srcOrd="0" destOrd="0" presId="urn:microsoft.com/office/officeart/2005/8/layout/hList1"/>
    <dgm:cxn modelId="{CC3EEB4D-8E1D-3749-8748-EC006AB2C691}" type="presOf" srcId="{319EDD9A-202C-44DB-939A-335AFC4764F4}" destId="{52307BE1-08FC-421D-BF5E-AB009BD8B595}" srcOrd="0" destOrd="0" presId="urn:microsoft.com/office/officeart/2005/8/layout/hList1"/>
    <dgm:cxn modelId="{BBEC6488-1BF8-4049-A263-CCDCD2EAE08C}" type="presOf" srcId="{0D1CEACA-FFCA-42AF-B349-5A1D7AE73C66}" destId="{19D5C01A-14EE-40AC-9CA4-9EA41841C236}" srcOrd="0" destOrd="0" presId="urn:microsoft.com/office/officeart/2005/8/layout/hList1"/>
    <dgm:cxn modelId="{6025FCD8-846E-4F41-B4A7-7959F2A68EB7}" type="presOf" srcId="{C3E8B31B-17D4-4810-BFCC-F9CAE76A5E08}" destId="{ABB995A1-AAF1-4942-958C-97FEECF4E4A2}" srcOrd="0" destOrd="0" presId="urn:microsoft.com/office/officeart/2005/8/layout/hList1"/>
    <dgm:cxn modelId="{643165C3-C698-FB4A-984F-4A0C009EC98E}" type="presParOf" srcId="{F1724E38-1B4C-436B-A3EA-F7961DC6E058}" destId="{48C8C043-A221-4BD4-A327-18A65ABC4DD5}" srcOrd="0" destOrd="0" presId="urn:microsoft.com/office/officeart/2005/8/layout/hList1"/>
    <dgm:cxn modelId="{F8CEFF0B-B366-AC45-8D54-CA7C0C867175}" type="presParOf" srcId="{48C8C043-A221-4BD4-A327-18A65ABC4DD5}" destId="{E7FEC4CD-6D6A-46D9-826D-284E7060B736}" srcOrd="0" destOrd="0" presId="urn:microsoft.com/office/officeart/2005/8/layout/hList1"/>
    <dgm:cxn modelId="{61B9C158-7449-FF4E-9CFF-9C3DEC0C1D38}" type="presParOf" srcId="{48C8C043-A221-4BD4-A327-18A65ABC4DD5}" destId="{52307BE1-08FC-421D-BF5E-AB009BD8B595}" srcOrd="1" destOrd="0" presId="urn:microsoft.com/office/officeart/2005/8/layout/hList1"/>
    <dgm:cxn modelId="{200382F8-54E0-E740-A64A-D51C62051D28}" type="presParOf" srcId="{F1724E38-1B4C-436B-A3EA-F7961DC6E058}" destId="{A27D5367-DD89-40C0-896C-7C5F55D65189}" srcOrd="1" destOrd="0" presId="urn:microsoft.com/office/officeart/2005/8/layout/hList1"/>
    <dgm:cxn modelId="{DAF2EA20-0C08-2346-ADCA-DD6F83D5800A}" type="presParOf" srcId="{F1724E38-1B4C-436B-A3EA-F7961DC6E058}" destId="{385C5F71-764F-487E-91D9-88043EB0465B}" srcOrd="2" destOrd="0" presId="urn:microsoft.com/office/officeart/2005/8/layout/hList1"/>
    <dgm:cxn modelId="{F45559C6-3D6F-674E-84A7-1DB4FB4A362F}" type="presParOf" srcId="{385C5F71-764F-487E-91D9-88043EB0465B}" destId="{A639388A-0441-4811-9880-215A7F97393F}" srcOrd="0" destOrd="0" presId="urn:microsoft.com/office/officeart/2005/8/layout/hList1"/>
    <dgm:cxn modelId="{F1A75D4C-A5B0-E24C-B392-3CF2E6D176DD}" type="presParOf" srcId="{385C5F71-764F-487E-91D9-88043EB0465B}" destId="{6659C763-E8A1-4D3F-8352-33D7ADBDE6A2}" srcOrd="1" destOrd="0" presId="urn:microsoft.com/office/officeart/2005/8/layout/hList1"/>
    <dgm:cxn modelId="{A67FF705-217C-CC46-9DD7-76FF6DAEF290}" type="presParOf" srcId="{F1724E38-1B4C-436B-A3EA-F7961DC6E058}" destId="{0AEE16EF-A83A-43AC-A4BA-2504EDB0EFC9}" srcOrd="3" destOrd="0" presId="urn:microsoft.com/office/officeart/2005/8/layout/hList1"/>
    <dgm:cxn modelId="{C62095E7-EC31-6D4B-8324-D71EE30D45D1}" type="presParOf" srcId="{F1724E38-1B4C-436B-A3EA-F7961DC6E058}" destId="{CB5DC880-8B24-4054-B146-F4C5057CBE8C}" srcOrd="4" destOrd="0" presId="urn:microsoft.com/office/officeart/2005/8/layout/hList1"/>
    <dgm:cxn modelId="{9F39A173-69F4-F74C-B048-21211E09ABC4}" type="presParOf" srcId="{CB5DC880-8B24-4054-B146-F4C5057CBE8C}" destId="{ABB995A1-AAF1-4942-958C-97FEECF4E4A2}" srcOrd="0" destOrd="0" presId="urn:microsoft.com/office/officeart/2005/8/layout/hList1"/>
    <dgm:cxn modelId="{F69F2373-A713-8B4A-9B39-1545E89B90C5}" type="presParOf" srcId="{CB5DC880-8B24-4054-B146-F4C5057CBE8C}" destId="{19D5C01A-14EE-40AC-9CA4-9EA41841C23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025E5-5EFB-4C5B-8EFA-82669079CF1F}">
      <dsp:nvSpPr>
        <dsp:cNvPr id="0" name=""/>
        <dsp:cNvSpPr/>
      </dsp:nvSpPr>
      <dsp:spPr>
        <a:xfrm>
          <a:off x="379947" y="155"/>
          <a:ext cx="2839351" cy="17036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b="0" kern="1200" dirty="0"/>
            <a:t>Resellers</a:t>
          </a:r>
          <a:endParaRPr lang="en-US" sz="3200" kern="1200" dirty="0"/>
        </a:p>
      </dsp:txBody>
      <dsp:txXfrm>
        <a:off x="379947" y="155"/>
        <a:ext cx="2839351" cy="1703610"/>
      </dsp:txXfrm>
    </dsp:sp>
    <dsp:sp modelId="{FA902E41-D71C-4435-AB4D-FB7F21B7C759}">
      <dsp:nvSpPr>
        <dsp:cNvPr id="0" name=""/>
        <dsp:cNvSpPr/>
      </dsp:nvSpPr>
      <dsp:spPr>
        <a:xfrm>
          <a:off x="3503234" y="155"/>
          <a:ext cx="2839351" cy="1703610"/>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b="0" kern="1200" dirty="0"/>
            <a:t>Physical distribution firms</a:t>
          </a:r>
          <a:endParaRPr lang="en-US" sz="3200" kern="1200" dirty="0"/>
        </a:p>
      </dsp:txBody>
      <dsp:txXfrm>
        <a:off x="3503234" y="155"/>
        <a:ext cx="2839351" cy="1703610"/>
      </dsp:txXfrm>
    </dsp:sp>
    <dsp:sp modelId="{39C744D1-9A23-430D-98BC-88F24615D17F}">
      <dsp:nvSpPr>
        <dsp:cNvPr id="0" name=""/>
        <dsp:cNvSpPr/>
      </dsp:nvSpPr>
      <dsp:spPr>
        <a:xfrm>
          <a:off x="379947" y="1987701"/>
          <a:ext cx="2839351" cy="1703610"/>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b="0" kern="1200"/>
            <a:t>Marketing services agencies</a:t>
          </a:r>
          <a:endParaRPr lang="en-US" sz="3200" kern="1200" dirty="0"/>
        </a:p>
      </dsp:txBody>
      <dsp:txXfrm>
        <a:off x="379947" y="1987701"/>
        <a:ext cx="2839351" cy="1703610"/>
      </dsp:txXfrm>
    </dsp:sp>
    <dsp:sp modelId="{58625619-1163-4221-B0C9-9CEF0085154F}">
      <dsp:nvSpPr>
        <dsp:cNvPr id="0" name=""/>
        <dsp:cNvSpPr/>
      </dsp:nvSpPr>
      <dsp:spPr>
        <a:xfrm>
          <a:off x="3503234" y="1987701"/>
          <a:ext cx="2839351" cy="1703610"/>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b="0" kern="1200"/>
            <a:t>Financial intermediaries</a:t>
          </a:r>
          <a:endParaRPr lang="en-US" sz="3200" b="0" kern="1200" dirty="0"/>
        </a:p>
      </dsp:txBody>
      <dsp:txXfrm>
        <a:off x="3503234" y="1987701"/>
        <a:ext cx="2839351" cy="1703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EC4CD-6D6A-46D9-826D-284E7060B736}">
      <dsp:nvSpPr>
        <dsp:cNvPr id="0" name=""/>
        <dsp:cNvSpPr/>
      </dsp:nvSpPr>
      <dsp:spPr>
        <a:xfrm>
          <a:off x="2547" y="99861"/>
          <a:ext cx="2484239" cy="748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en-US" sz="2600" b="0" kern="1200" dirty="0"/>
            <a:t>Uncontrollable</a:t>
          </a:r>
          <a:endParaRPr lang="en-US" sz="2600" kern="1200" dirty="0"/>
        </a:p>
      </dsp:txBody>
      <dsp:txXfrm>
        <a:off x="2547" y="99861"/>
        <a:ext cx="2484239" cy="748800"/>
      </dsp:txXfrm>
    </dsp:sp>
    <dsp:sp modelId="{52307BE1-08FC-421D-BF5E-AB009BD8B595}">
      <dsp:nvSpPr>
        <dsp:cNvPr id="0" name=""/>
        <dsp:cNvSpPr/>
      </dsp:nvSpPr>
      <dsp:spPr>
        <a:xfrm>
          <a:off x="2547" y="848661"/>
          <a:ext cx="2484239" cy="240427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b="0" kern="1200" dirty="0"/>
            <a:t>React and adapt to forces in the environment</a:t>
          </a:r>
          <a:endParaRPr lang="en-US" sz="2600" kern="1200" dirty="0"/>
        </a:p>
      </dsp:txBody>
      <dsp:txXfrm>
        <a:off x="2547" y="848661"/>
        <a:ext cx="2484239" cy="2404276"/>
      </dsp:txXfrm>
    </dsp:sp>
    <dsp:sp modelId="{A639388A-0441-4811-9880-215A7F97393F}">
      <dsp:nvSpPr>
        <dsp:cNvPr id="0" name=""/>
        <dsp:cNvSpPr/>
      </dsp:nvSpPr>
      <dsp:spPr>
        <a:xfrm>
          <a:off x="2834580" y="99861"/>
          <a:ext cx="2484239" cy="74880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en-US" sz="2600" b="0" kern="1200" dirty="0"/>
            <a:t>Proactive</a:t>
          </a:r>
          <a:endParaRPr lang="en-US" sz="2600" kern="1200" dirty="0"/>
        </a:p>
      </dsp:txBody>
      <dsp:txXfrm>
        <a:off x="2834580" y="99861"/>
        <a:ext cx="2484239" cy="748800"/>
      </dsp:txXfrm>
    </dsp:sp>
    <dsp:sp modelId="{6659C763-E8A1-4D3F-8352-33D7ADBDE6A2}">
      <dsp:nvSpPr>
        <dsp:cNvPr id="0" name=""/>
        <dsp:cNvSpPr/>
      </dsp:nvSpPr>
      <dsp:spPr>
        <a:xfrm>
          <a:off x="2834580" y="848661"/>
          <a:ext cx="2484239" cy="2404276"/>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b="0" kern="1200" dirty="0"/>
            <a:t>Take aggressive actions to affect forces in the environment</a:t>
          </a:r>
          <a:endParaRPr lang="en-US" sz="2600" kern="1200" dirty="0"/>
        </a:p>
      </dsp:txBody>
      <dsp:txXfrm>
        <a:off x="2834580" y="848661"/>
        <a:ext cx="2484239" cy="2404276"/>
      </dsp:txXfrm>
    </dsp:sp>
    <dsp:sp modelId="{ABB995A1-AAF1-4942-958C-97FEECF4E4A2}">
      <dsp:nvSpPr>
        <dsp:cNvPr id="0" name=""/>
        <dsp:cNvSpPr/>
      </dsp:nvSpPr>
      <dsp:spPr>
        <a:xfrm>
          <a:off x="5669160" y="113736"/>
          <a:ext cx="2484239" cy="7488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en-US" sz="2600" b="0" kern="1200"/>
            <a:t>Reactive</a:t>
          </a:r>
          <a:endParaRPr lang="en-US" sz="2600" kern="1200" dirty="0"/>
        </a:p>
      </dsp:txBody>
      <dsp:txXfrm>
        <a:off x="5669160" y="113736"/>
        <a:ext cx="2484239" cy="748800"/>
      </dsp:txXfrm>
    </dsp:sp>
    <dsp:sp modelId="{19D5C01A-14EE-40AC-9CA4-9EA41841C236}">
      <dsp:nvSpPr>
        <dsp:cNvPr id="0" name=""/>
        <dsp:cNvSpPr/>
      </dsp:nvSpPr>
      <dsp:spPr>
        <a:xfrm>
          <a:off x="5666612" y="848661"/>
          <a:ext cx="2484239" cy="2404276"/>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b="0" kern="1200" dirty="0"/>
            <a:t>Watch and react to forces in the environment</a:t>
          </a:r>
          <a:endParaRPr lang="en-US" sz="2600" kern="1200" dirty="0"/>
        </a:p>
      </dsp:txBody>
      <dsp:txXfrm>
        <a:off x="5666612" y="848661"/>
        <a:ext cx="2484239" cy="2404276"/>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E5A47-5EF7-41C3-AE15-CC3EBBE7979D}" type="datetimeFigureOut">
              <a:rPr lang="en-US" smtClean="0"/>
              <a:t>2/25/2020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A0A23-7F20-4B04-A006-693C5986EE1E}" type="slidenum">
              <a:rPr lang="en-US" smtClean="0"/>
              <a:t>‹#›</a:t>
            </a:fld>
            <a:endParaRPr lang="en-US" dirty="0"/>
          </a:p>
        </p:txBody>
      </p:sp>
    </p:spTree>
    <p:extLst>
      <p:ext uri="{BB962C8B-B14F-4D97-AF65-F5344CB8AC3E}">
        <p14:creationId xmlns:p14="http://schemas.microsoft.com/office/powerpoint/2010/main" val="27334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p:txBody>
      </p:sp>
      <p:sp>
        <p:nvSpPr>
          <p:cNvPr id="245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l">
              <a:spcBef>
                <a:spcPct val="0"/>
              </a:spcBef>
              <a:buSzTx/>
            </a:pPr>
            <a:fld id="{B6AA7723-1386-4A38-B045-2C418B1CBE64}" type="slidenum">
              <a:rPr lang="en-US" altLang="en-US" sz="1400">
                <a:solidFill>
                  <a:srgbClr val="000000"/>
                </a:solidFill>
              </a:rPr>
              <a:pPr algn="l">
                <a:spcBef>
                  <a:spcPct val="0"/>
                </a:spcBef>
                <a:buSzTx/>
              </a:pPr>
              <a:t>1</a:t>
            </a:fld>
            <a:endParaRPr lang="en-US" altLang="en-US" sz="1400">
              <a:solidFill>
                <a:srgbClr val="000000"/>
              </a:solidFill>
            </a:endParaRPr>
          </a:p>
        </p:txBody>
      </p:sp>
    </p:spTree>
    <p:extLst>
      <p:ext uri="{BB962C8B-B14F-4D97-AF65-F5344CB8AC3E}">
        <p14:creationId xmlns:p14="http://schemas.microsoft.com/office/powerpoint/2010/main" val="46267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i="0" dirty="0"/>
              <a:t>Types</a:t>
            </a:r>
            <a:r>
              <a:rPr lang="en-US" altLang="en-US" b="1" i="0" baseline="0" dirty="0"/>
              <a:t> of Marketing Intermediaries</a:t>
            </a:r>
          </a:p>
          <a:p>
            <a:endParaRPr lang="en-US" altLang="en-US" b="1" i="0" baseline="0" dirty="0"/>
          </a:p>
          <a:p>
            <a:r>
              <a:rPr lang="en-US" altLang="en-US" i="1" dirty="0"/>
              <a:t>Resellers</a:t>
            </a:r>
            <a:r>
              <a:rPr lang="en-US" altLang="en-US" dirty="0"/>
              <a:t> are distribution channel firms that help the company find customers or make sales to them.  Large and growing reseller organizations, such as </a:t>
            </a:r>
            <a:r>
              <a:rPr lang="en-US" altLang="en-US" dirty="0" err="1"/>
              <a:t>Walmart</a:t>
            </a:r>
            <a:r>
              <a:rPr lang="en-US" altLang="en-US" dirty="0"/>
              <a:t> and Costco, frequently have enough power to dictate terms or even shut smaller manufacturers out of large markets.</a:t>
            </a:r>
          </a:p>
          <a:p>
            <a:endParaRPr lang="en-US" altLang="en-US" dirty="0"/>
          </a:p>
          <a:p>
            <a:r>
              <a:rPr lang="en-US" altLang="en-US" i="1" dirty="0"/>
              <a:t>Physical distribution firms</a:t>
            </a:r>
            <a:r>
              <a:rPr lang="en-US" altLang="en-US" dirty="0"/>
              <a:t> help the company stock and move goods from their points of origin to their destinations.</a:t>
            </a:r>
          </a:p>
          <a:p>
            <a:endParaRPr lang="en-US" altLang="en-US" dirty="0"/>
          </a:p>
          <a:p>
            <a:r>
              <a:rPr lang="en-US" altLang="en-US" i="1" dirty="0"/>
              <a:t>Marketing services agencies</a:t>
            </a:r>
            <a:r>
              <a:rPr lang="en-US" altLang="en-US" dirty="0"/>
              <a:t> are the marketing research firms, advertising agencies, media firms, and marketing consulting firms that help the company target and promote its products to the right markets. </a:t>
            </a:r>
          </a:p>
          <a:p>
            <a:endParaRPr lang="en-US" altLang="en-US" i="1" dirty="0"/>
          </a:p>
          <a:p>
            <a:r>
              <a:rPr lang="en-US" altLang="en-US" i="1" dirty="0"/>
              <a:t>Financial intermediaries</a:t>
            </a:r>
            <a:r>
              <a:rPr lang="en-US" altLang="en-US" dirty="0"/>
              <a:t> include banks, credit companies, insurance companies, and other businesses that help finance transactions or insure against the risks associated with the buying and selling of goods.</a:t>
            </a:r>
          </a:p>
          <a:p>
            <a:endParaRPr lang="en-US" altLang="en-US" dirty="0"/>
          </a:p>
          <a:p>
            <a:r>
              <a:rPr lang="en-US" altLang="en-US" dirty="0"/>
              <a:t>Like suppliers, marketing intermediaries form an important component of the company’s overall value delivery network, and</a:t>
            </a:r>
            <a:r>
              <a:rPr lang="en-US" altLang="en-US" baseline="0" dirty="0"/>
              <a:t> </a:t>
            </a:r>
            <a:r>
              <a:rPr lang="en-US" altLang="en-US" dirty="0"/>
              <a:t>marketers recognize the importance of working with their intermediaries as partners rather than simply as channels through which they sell their products.</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Students should note that the competition is just a click away with online purchasing. </a:t>
            </a:r>
          </a:p>
          <a:p>
            <a:endParaRPr lang="en-US" altLang="en-US" dirty="0"/>
          </a:p>
          <a:p>
            <a:r>
              <a:rPr lang="en-US" altLang="en-US" dirty="0"/>
              <a:t>The marketing concept states that, to be successful, a company must provide greater customer value and satisfaction than its competitors do. </a:t>
            </a:r>
          </a:p>
          <a:p>
            <a:endParaRPr lang="en-US" altLang="en-US" dirty="0"/>
          </a:p>
          <a:p>
            <a:r>
              <a:rPr lang="en-US" altLang="en-US" dirty="0"/>
              <a:t>Marketers must gain strategic advantage by positioning their offerings strongly against competitors’ offerings in the minds of consumers.</a:t>
            </a:r>
          </a:p>
          <a:p>
            <a:endParaRPr lang="en-US" altLang="en-US" dirty="0"/>
          </a:p>
          <a:p>
            <a:r>
              <a:rPr lang="en-US" altLang="en-US" dirty="0"/>
              <a:t>No single competitive marketing strategy is best for all companies. Each firm should consider its own size and industry position compared to those of its competitors.</a:t>
            </a:r>
          </a:p>
        </p:txBody>
      </p:sp>
    </p:spTree>
    <p:extLst>
      <p:ext uri="{BB962C8B-B14F-4D97-AF65-F5344CB8AC3E}">
        <p14:creationId xmlns:p14="http://schemas.microsoft.com/office/powerpoint/2010/main" val="306143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171450" indent="-171450">
              <a:buFont typeface="Arial" panose="020B0604020202020204" pitchFamily="34" charset="0"/>
              <a:buChar char="•"/>
            </a:pPr>
            <a:r>
              <a:rPr lang="en-US" altLang="en-US" i="1" dirty="0"/>
              <a:t>Financial publics.</a:t>
            </a:r>
            <a:r>
              <a:rPr lang="en-US" altLang="en-US" dirty="0"/>
              <a:t> This group influences the company’s ability to obtain funds.</a:t>
            </a:r>
          </a:p>
          <a:p>
            <a:pPr marL="171450" indent="-171450">
              <a:buFont typeface="Arial" panose="020B0604020202020204" pitchFamily="34" charset="0"/>
              <a:buChar char="•"/>
            </a:pPr>
            <a:r>
              <a:rPr lang="en-US" altLang="en-US" i="1" dirty="0"/>
              <a:t>Media publics.</a:t>
            </a:r>
            <a:r>
              <a:rPr lang="en-US" altLang="en-US" dirty="0"/>
              <a:t> This group carries news, features, and editorial opinion. </a:t>
            </a:r>
          </a:p>
          <a:p>
            <a:pPr marL="171450" indent="-171450">
              <a:buFont typeface="Arial" panose="020B0604020202020204" pitchFamily="34" charset="0"/>
              <a:buChar char="•"/>
            </a:pPr>
            <a:r>
              <a:rPr lang="en-US" altLang="en-US" i="1" dirty="0"/>
              <a:t>Government publics</a:t>
            </a:r>
            <a:r>
              <a:rPr lang="en-US" altLang="en-US" dirty="0"/>
              <a:t>. Management must take government developments into account. </a:t>
            </a:r>
          </a:p>
          <a:p>
            <a:pPr marL="171450" indent="-171450">
              <a:buFont typeface="Arial" panose="020B0604020202020204" pitchFamily="34" charset="0"/>
              <a:buChar char="•"/>
            </a:pPr>
            <a:r>
              <a:rPr lang="en-US" altLang="en-US" i="1" dirty="0"/>
              <a:t>Citizen-action publics</a:t>
            </a:r>
            <a:r>
              <a:rPr lang="en-US" altLang="en-US" dirty="0"/>
              <a:t>. A company’s marketing decisions may be questioned by consumer organizations, environmental groups, minority groups, and others. </a:t>
            </a:r>
          </a:p>
          <a:p>
            <a:pPr marL="171450" indent="-171450">
              <a:buFont typeface="Arial" panose="020B0604020202020204" pitchFamily="34" charset="0"/>
              <a:buChar char="•"/>
            </a:pPr>
            <a:r>
              <a:rPr lang="en-US" altLang="en-US" i="1" dirty="0"/>
              <a:t>Local publics</a:t>
            </a:r>
            <a:r>
              <a:rPr lang="en-US" altLang="en-US" dirty="0"/>
              <a:t>. This group includes neighborhood residents and community organizations. </a:t>
            </a:r>
          </a:p>
          <a:p>
            <a:pPr marL="171450" indent="-171450">
              <a:buFont typeface="Arial" panose="020B0604020202020204" pitchFamily="34" charset="0"/>
              <a:buChar char="•"/>
            </a:pPr>
            <a:r>
              <a:rPr lang="en-US" altLang="en-US" i="1" dirty="0"/>
              <a:t>General public</a:t>
            </a:r>
            <a:r>
              <a:rPr lang="en-US" altLang="en-US" dirty="0"/>
              <a:t>. A company needs to be concerned about the general public’s attitude toward its products and activities. </a:t>
            </a:r>
          </a:p>
          <a:p>
            <a:pPr marL="171450" indent="-171450">
              <a:buFont typeface="Arial" panose="020B0604020202020204" pitchFamily="34" charset="0"/>
              <a:buChar char="•"/>
            </a:pPr>
            <a:r>
              <a:rPr lang="en-US" altLang="en-US" i="1" dirty="0"/>
              <a:t>Internal publics.</a:t>
            </a:r>
            <a:r>
              <a:rPr lang="en-US" altLang="en-US" dirty="0"/>
              <a:t> This group includes workers, managers, volunteers, and the board of directors. </a:t>
            </a:r>
          </a:p>
          <a:p>
            <a:endParaRPr lang="en-US" altLang="en-US" dirty="0"/>
          </a:p>
          <a:p>
            <a:r>
              <a:rPr lang="en-US" altLang="en-US" dirty="0"/>
              <a:t>A company can prepare marketing plans for these major publics as well as for its customer markets. The company would have to design offers to these publics that are attractive enough to produce the desired response.</a:t>
            </a:r>
          </a:p>
          <a:p>
            <a:endParaRPr lang="en-US" altLang="en-US" b="1" dirty="0"/>
          </a:p>
        </p:txBody>
      </p:sp>
    </p:spTree>
    <p:extLst>
      <p:ext uri="{BB962C8B-B14F-4D97-AF65-F5344CB8AC3E}">
        <p14:creationId xmlns:p14="http://schemas.microsoft.com/office/powerpoint/2010/main" val="306143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0" indent="0">
              <a:buFont typeface="Arial" panose="020B0604020202020204" pitchFamily="34" charset="0"/>
              <a:buNone/>
            </a:pPr>
            <a:r>
              <a:rPr lang="en-US" altLang="en-US" i="1" dirty="0"/>
              <a:t>Consumer markets </a:t>
            </a:r>
            <a:r>
              <a:rPr lang="en-US" altLang="en-US" i="0" dirty="0"/>
              <a:t>consist of individuals.</a:t>
            </a:r>
          </a:p>
          <a:p>
            <a:pPr marL="0" indent="0">
              <a:buFont typeface="Arial" panose="020B0604020202020204" pitchFamily="34" charset="0"/>
              <a:buNone/>
            </a:pPr>
            <a:endParaRPr lang="en-US" altLang="en-US" i="0" dirty="0"/>
          </a:p>
          <a:p>
            <a:pPr marL="0" indent="0">
              <a:buFont typeface="Arial" panose="020B0604020202020204" pitchFamily="34" charset="0"/>
              <a:buNone/>
            </a:pPr>
            <a:r>
              <a:rPr lang="en-US" altLang="en-US" i="1" dirty="0"/>
              <a:t>Business markets </a:t>
            </a:r>
            <a:r>
              <a:rPr lang="en-US" altLang="en-US" i="0" dirty="0"/>
              <a:t>buy goods and services for further processing or use in their production processes.</a:t>
            </a:r>
          </a:p>
          <a:p>
            <a:pPr marL="0" indent="0">
              <a:buFont typeface="Arial" panose="020B0604020202020204" pitchFamily="34" charset="0"/>
              <a:buNone/>
            </a:pPr>
            <a:endParaRPr lang="en-US" altLang="en-US" i="0" dirty="0"/>
          </a:p>
          <a:p>
            <a:pPr marL="0" indent="0">
              <a:buFont typeface="Arial" panose="020B0604020202020204" pitchFamily="34" charset="0"/>
              <a:buNone/>
            </a:pPr>
            <a:r>
              <a:rPr lang="en-US" altLang="en-US" i="1" dirty="0"/>
              <a:t>Reseller markets </a:t>
            </a:r>
            <a:r>
              <a:rPr lang="en-US" altLang="en-US" i="0" dirty="0"/>
              <a:t>buy goods and services to resell at a profit. </a:t>
            </a:r>
          </a:p>
          <a:p>
            <a:pPr marL="0" indent="0">
              <a:buFont typeface="Arial" panose="020B0604020202020204" pitchFamily="34" charset="0"/>
              <a:buNone/>
            </a:pPr>
            <a:endParaRPr lang="en-US" altLang="en-US" i="0" dirty="0"/>
          </a:p>
          <a:p>
            <a:pPr marL="0" indent="0">
              <a:buFont typeface="Arial" panose="020B0604020202020204" pitchFamily="34" charset="0"/>
              <a:buNone/>
            </a:pPr>
            <a:r>
              <a:rPr lang="en-US" altLang="en-US" i="1" dirty="0"/>
              <a:t>Government markets </a:t>
            </a:r>
            <a:r>
              <a:rPr lang="en-US" altLang="en-US" i="0" dirty="0"/>
              <a:t>consist of government agencies that buy goods and services to produce public services or transfer the goods and services to others who need them. </a:t>
            </a:r>
          </a:p>
          <a:p>
            <a:pPr marL="0" indent="0">
              <a:buFont typeface="Arial" panose="020B0604020202020204" pitchFamily="34" charset="0"/>
              <a:buNone/>
            </a:pPr>
            <a:endParaRPr lang="en-US" altLang="en-US" i="0" dirty="0"/>
          </a:p>
          <a:p>
            <a:pPr marL="0" indent="0">
              <a:buFont typeface="Arial" panose="020B0604020202020204" pitchFamily="34" charset="0"/>
              <a:buNone/>
            </a:pPr>
            <a:r>
              <a:rPr lang="en-US" altLang="en-US" i="1" dirty="0"/>
              <a:t>International markets </a:t>
            </a:r>
            <a:r>
              <a:rPr lang="en-US" altLang="en-US" i="0" dirty="0"/>
              <a:t>consist of various</a:t>
            </a:r>
            <a:r>
              <a:rPr lang="en-US" altLang="en-US" i="0" baseline="0" dirty="0"/>
              <a:t> </a:t>
            </a:r>
            <a:r>
              <a:rPr lang="en-US" altLang="en-US" i="0" dirty="0"/>
              <a:t>buyers in other countries, including consumers, producers, resellers, and governments. </a:t>
            </a:r>
          </a:p>
          <a:p>
            <a:pPr marL="0" indent="0">
              <a:buFont typeface="Arial" panose="020B0604020202020204" pitchFamily="34" charset="0"/>
              <a:buNone/>
            </a:pPr>
            <a:endParaRPr lang="en-US" altLang="en-US" i="0" dirty="0"/>
          </a:p>
          <a:p>
            <a:r>
              <a:rPr lang="en-US" altLang="en-US" dirty="0"/>
              <a:t>Each market type has special characteristics that call for careful study by the seller.</a:t>
            </a:r>
            <a:endParaRPr lang="en-US" altLang="en-US" b="1" dirty="0"/>
          </a:p>
          <a:p>
            <a:endParaRPr lang="en-US" altLang="en-US" b="1" dirty="0"/>
          </a:p>
        </p:txBody>
      </p:sp>
    </p:spTree>
    <p:extLst>
      <p:ext uri="{BB962C8B-B14F-4D97-AF65-F5344CB8AC3E}">
        <p14:creationId xmlns:p14="http://schemas.microsoft.com/office/powerpoint/2010/main" val="306143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14</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As shown in Figure 3.2, the company and all of the other actors operate in a larger </a:t>
            </a:r>
            <a:r>
              <a:rPr lang="en-US" altLang="en-US" dirty="0" err="1"/>
              <a:t>macroenvironment</a:t>
            </a:r>
            <a:r>
              <a:rPr lang="en-US" altLang="en-US" dirty="0"/>
              <a:t> of forces that shape opportunities and pose threats to the company. </a:t>
            </a:r>
          </a:p>
          <a:p>
            <a:endParaRPr lang="en-US" altLang="en-US" dirty="0"/>
          </a:p>
          <a:p>
            <a:r>
              <a:rPr lang="en-US" altLang="en-US" dirty="0"/>
              <a:t>Even the most dominant companies can be vulnerable to the often turbulent and changing forces in the marketing environment. Some of these forces are unforeseeable and uncontrollable. Others can be predicted and handled through skillful management.</a:t>
            </a:r>
          </a:p>
          <a:p>
            <a:endParaRPr lang="en-US" altLang="en-US" dirty="0"/>
          </a:p>
          <a:p>
            <a:r>
              <a:rPr lang="en-US" altLang="en-US" dirty="0"/>
              <a:t>Companies that understand and adapt well to their environments can thrive. Those that don’t can face difficult times. </a:t>
            </a:r>
          </a:p>
        </p:txBody>
      </p:sp>
    </p:spTree>
    <p:extLst>
      <p:ext uri="{BB962C8B-B14F-4D97-AF65-F5344CB8AC3E}">
        <p14:creationId xmlns:p14="http://schemas.microsoft.com/office/powerpoint/2010/main" val="306143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sz="1200" dirty="0"/>
              <a:t>The </a:t>
            </a:r>
            <a:r>
              <a:rPr lang="en-US" altLang="en-US" sz="1200" b="1" dirty="0"/>
              <a:t>demographic environment </a:t>
            </a:r>
            <a:r>
              <a:rPr lang="en-US" altLang="en-US" sz="1200" dirty="0"/>
              <a:t>is of major interest to marketers because it involves people, and people make up markets. </a:t>
            </a:r>
          </a:p>
          <a:p>
            <a:endParaRPr lang="en-US" altLang="en-US" sz="1200" dirty="0"/>
          </a:p>
          <a:p>
            <a:r>
              <a:rPr lang="en-US" altLang="en-US" sz="1200" dirty="0"/>
              <a:t>Marketers keep a close eye on </a:t>
            </a:r>
            <a:r>
              <a:rPr lang="en-US" altLang="en-US" sz="1200" b="1" dirty="0"/>
              <a:t>demographic trends </a:t>
            </a:r>
            <a:r>
              <a:rPr lang="en-US" altLang="en-US" sz="1200" dirty="0"/>
              <a:t>and developments in their markets and analyze changing age and family structures, geographic population shifts, educational characteristics, and population diversity.</a:t>
            </a:r>
          </a:p>
        </p:txBody>
      </p:sp>
    </p:spTree>
    <p:extLst>
      <p:ext uri="{BB962C8B-B14F-4D97-AF65-F5344CB8AC3E}">
        <p14:creationId xmlns:p14="http://schemas.microsoft.com/office/powerpoint/2010/main" val="3061430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You’d expect value pitches from the sellers of</a:t>
            </a:r>
          </a:p>
          <a:p>
            <a:r>
              <a:rPr lang="en-US" sz="1200" b="0" i="0" u="none" strike="noStrike" kern="1200" baseline="0" dirty="0">
                <a:solidFill>
                  <a:schemeClr val="tx1"/>
                </a:solidFill>
                <a:latin typeface="+mn-lt"/>
                <a:ea typeface="+mn-ea"/>
                <a:cs typeface="+mn-cs"/>
              </a:rPr>
              <a:t>everyday products. For example, as Target has</a:t>
            </a:r>
          </a:p>
          <a:p>
            <a:r>
              <a:rPr lang="en-US" sz="1200" b="0" i="0" u="none" strike="noStrike" kern="1200" baseline="0" dirty="0">
                <a:solidFill>
                  <a:schemeClr val="tx1"/>
                </a:solidFill>
                <a:latin typeface="+mn-lt"/>
                <a:ea typeface="+mn-ea"/>
                <a:cs typeface="+mn-cs"/>
              </a:rPr>
              <a:t>shifted emphasis toward the “Pay Less” side of its</a:t>
            </a:r>
          </a:p>
          <a:p>
            <a:r>
              <a:rPr lang="en-US" sz="1200" b="0" i="0" u="none" strike="noStrike" kern="1200" baseline="0" dirty="0">
                <a:solidFill>
                  <a:schemeClr val="tx1"/>
                </a:solidFill>
                <a:latin typeface="+mn-lt"/>
                <a:ea typeface="+mn-ea"/>
                <a:cs typeface="+mn-cs"/>
              </a:rPr>
              <a:t>“Expect More. Pay Less.” slogan, the once-chic headlines</a:t>
            </a:r>
          </a:p>
          <a:p>
            <a:r>
              <a:rPr lang="en-US" sz="1200" b="0" i="0" u="none" strike="noStrike" kern="1200" baseline="0" dirty="0">
                <a:solidFill>
                  <a:schemeClr val="tx1"/>
                </a:solidFill>
                <a:latin typeface="+mn-lt"/>
                <a:ea typeface="+mn-ea"/>
                <a:cs typeface="+mn-cs"/>
              </a:rPr>
              <a:t>at the </a:t>
            </a:r>
            <a:r>
              <a:rPr lang="en-US" sz="1200" b="0" i="0" u="none" strike="noStrike" kern="1200" baseline="0" dirty="0" err="1">
                <a:solidFill>
                  <a:schemeClr val="tx1"/>
                </a:solidFill>
                <a:latin typeface="+mn-lt"/>
                <a:ea typeface="+mn-ea"/>
                <a:cs typeface="+mn-cs"/>
              </a:rPr>
              <a:t>Target.com</a:t>
            </a:r>
            <a:r>
              <a:rPr lang="en-US" sz="1200" b="0" i="0" u="none" strike="noStrike" kern="1200" baseline="0" dirty="0">
                <a:solidFill>
                  <a:schemeClr val="tx1"/>
                </a:solidFill>
                <a:latin typeface="+mn-lt"/>
                <a:ea typeface="+mn-ea"/>
                <a:cs typeface="+mn-cs"/>
              </a:rPr>
              <a:t> website have been replaced by</a:t>
            </a:r>
          </a:p>
          <a:p>
            <a:r>
              <a:rPr lang="en-US" sz="1200" b="0" i="0" u="none" strike="noStrike" kern="1200" baseline="0" dirty="0">
                <a:solidFill>
                  <a:schemeClr val="tx1"/>
                </a:solidFill>
                <a:latin typeface="+mn-lt"/>
                <a:ea typeface="+mn-ea"/>
                <a:cs typeface="+mn-cs"/>
              </a:rPr>
              <a:t>more practical appeals such as “Our lowest prices of</a:t>
            </a:r>
          </a:p>
          <a:p>
            <a:r>
              <a:rPr lang="en-US" sz="1200" b="0" i="0" u="none" strike="noStrike" kern="1200" baseline="0" dirty="0">
                <a:solidFill>
                  <a:schemeClr val="tx1"/>
                </a:solidFill>
                <a:latin typeface="+mn-lt"/>
                <a:ea typeface="+mn-ea"/>
                <a:cs typeface="+mn-cs"/>
              </a:rPr>
              <a:t>the season,” “Slam dunk deals,” and “Free shipping,</a:t>
            </a:r>
          </a:p>
          <a:p>
            <a:r>
              <a:rPr lang="en-US" sz="1200" b="0" i="0" u="none" strike="noStrike" kern="1200" baseline="0" dirty="0">
                <a:solidFill>
                  <a:schemeClr val="tx1"/>
                </a:solidFill>
                <a:latin typeface="+mn-lt"/>
                <a:ea typeface="+mn-ea"/>
                <a:cs typeface="+mn-cs"/>
              </a:rPr>
              <a:t>every day.”</a:t>
            </a:r>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r>
              <a:rPr lang="en-US" b="1" dirty="0">
                <a:ea typeface="ＭＳ Ｐゴシック" charset="-128"/>
              </a:rPr>
              <a:t>Discussion Questions</a:t>
            </a:r>
          </a:p>
          <a:p>
            <a:pPr>
              <a:defRPr/>
            </a:pPr>
            <a:r>
              <a:rPr lang="en-US" i="1" dirty="0">
                <a:ea typeface="ＭＳ Ｐゴシック" charset="-128"/>
              </a:rPr>
              <a:t>What changes might there be in U.S. income over the next year? </a:t>
            </a:r>
          </a:p>
          <a:p>
            <a:pPr>
              <a:defRPr/>
            </a:pPr>
            <a:r>
              <a:rPr lang="en-US" i="1" dirty="0">
                <a:ea typeface="ＭＳ Ｐゴシック" charset="-128"/>
              </a:rPr>
              <a:t>What are positioned as “value cars”?</a:t>
            </a:r>
          </a:p>
          <a:p>
            <a:pPr>
              <a:defRPr/>
            </a:pPr>
            <a:endParaRPr lang="en-US" i="1" dirty="0">
              <a:ea typeface="ＭＳ Ｐゴシック" charset="-128"/>
            </a:endParaRPr>
          </a:p>
          <a:p>
            <a:pPr>
              <a:defRPr/>
            </a:pPr>
            <a:r>
              <a:rPr lang="en-US" dirty="0">
                <a:ea typeface="ＭＳ Ｐゴシック" charset="-128"/>
              </a:rPr>
              <a:t>The students might quote current economic declines or rises. The “value cars”  will probably include some of the smaller cars by Kia, Ford, Honda, and Toyota.</a:t>
            </a:r>
          </a:p>
          <a:p>
            <a:pPr>
              <a:defRPr/>
            </a:pPr>
            <a:endParaRPr lang="en-US" dirty="0">
              <a:ea typeface="ＭＳ Ｐゴシック" charset="-128"/>
            </a:endParaRPr>
          </a:p>
          <a:p>
            <a:pPr>
              <a:defRPr/>
            </a:pPr>
            <a:r>
              <a:rPr lang="en-US" dirty="0">
                <a:ea typeface="ＭＳ Ｐゴシック" charset="-128"/>
              </a:rPr>
              <a:t>Economic factors can have a dramatic effect on consumer spending and buying behavior. For example, until fairly recently, American consumers spent freely, fueled by income growth, a boom in the stock market, rapid increases in housing values, and other economic good fortunes. They bought and bought, seemingly without caution, amassing record levels of debt. However, the free spending and high expectations of those days were dashed by the Great Recession of 2008/2009.</a:t>
            </a:r>
          </a:p>
          <a:p>
            <a:pPr>
              <a:defRPr/>
            </a:pPr>
            <a:endParaRPr lang="en-US" dirty="0">
              <a:ea typeface="ＭＳ Ｐゴシック" charset="-128"/>
            </a:endParaRPr>
          </a:p>
          <a:p>
            <a:pPr>
              <a:defRPr/>
            </a:pPr>
            <a:endParaRPr lang="en-US" dirty="0">
              <a:ea typeface="ＭＳ Ｐゴシック" charset="-128"/>
            </a:endParaRPr>
          </a:p>
          <a:p>
            <a:pPr>
              <a:defRPr/>
            </a:pPr>
            <a:r>
              <a:rPr lang="en-US" dirty="0">
                <a:ea typeface="ＭＳ Ｐゴシック" charset="-128"/>
              </a:rPr>
              <a:t> </a:t>
            </a:r>
          </a:p>
        </p:txBody>
      </p:sp>
    </p:spTree>
    <p:extLst>
      <p:ext uri="{BB962C8B-B14F-4D97-AF65-F5344CB8AC3E}">
        <p14:creationId xmlns:p14="http://schemas.microsoft.com/office/powerpoint/2010/main" val="3061430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r>
              <a:rPr lang="en-US" dirty="0">
                <a:ea typeface="ＭＳ Ｐゴシック" charset="-128"/>
              </a:rPr>
              <a:t>Marketers should pay attention to </a:t>
            </a:r>
            <a:r>
              <a:rPr lang="en-US" i="1" dirty="0">
                <a:ea typeface="ＭＳ Ｐゴシック" charset="-128"/>
              </a:rPr>
              <a:t>income distribution</a:t>
            </a:r>
            <a:r>
              <a:rPr lang="en-US" dirty="0">
                <a:ea typeface="ＭＳ Ｐゴシック" charset="-128"/>
              </a:rPr>
              <a:t> as well as income levels. </a:t>
            </a:r>
          </a:p>
          <a:p>
            <a:pPr>
              <a:defRPr/>
            </a:pPr>
            <a:endParaRPr lang="en-US" dirty="0">
              <a:ea typeface="ＭＳ Ｐゴシック" charset="-128"/>
            </a:endParaRPr>
          </a:p>
          <a:p>
            <a:pPr>
              <a:defRPr/>
            </a:pPr>
            <a:r>
              <a:rPr lang="en-US" dirty="0">
                <a:ea typeface="ＭＳ Ｐゴシック" charset="-128"/>
              </a:rPr>
              <a:t>This distribution of income has created a tiered market. Many companies—such as Nordstrom and Neiman Marcus—aggressively target the affluent. Others—such as Dollar General and Family Dollar—target those with more modest means. </a:t>
            </a:r>
          </a:p>
          <a:p>
            <a:pPr>
              <a:defRPr/>
            </a:pPr>
            <a:endParaRPr lang="en-US" dirty="0">
              <a:ea typeface="ＭＳ Ｐゴシック" charset="-128"/>
            </a:endParaRPr>
          </a:p>
          <a:p>
            <a:pPr>
              <a:defRPr/>
            </a:pPr>
            <a:r>
              <a:rPr lang="en-US" dirty="0">
                <a:ea typeface="ＭＳ Ｐゴシック" charset="-128"/>
              </a:rPr>
              <a:t>Some companies tailor their market offerings across a range of markets, from the affluent to the less affluent. For example, Ford offers cars ranging from the low-priced Ford Fiesta, starting at $13,200, to the luxury Lincoln Navigator SUV, starting at $57,775. </a:t>
            </a:r>
          </a:p>
          <a:p>
            <a:pPr>
              <a:defRPr/>
            </a:pPr>
            <a:endParaRPr lang="en-US" dirty="0">
              <a:ea typeface="ＭＳ Ｐゴシック" charset="-128"/>
            </a:endParaRPr>
          </a:p>
          <a:p>
            <a:pPr>
              <a:defRPr/>
            </a:pPr>
            <a:r>
              <a:rPr lang="en-US" dirty="0">
                <a:ea typeface="ＭＳ Ｐゴシック" charset="-128"/>
              </a:rPr>
              <a:t>Changes in major economic variables, such as income, cost of living, interest rates, and savings and borrowing patterns, have a large impact on the marketplace. Companies watch these variables by using economic forecasting so they do not have to be wiped out by an economic downturn or caught short in a boom. </a:t>
            </a:r>
          </a:p>
        </p:txBody>
      </p:sp>
    </p:spTree>
    <p:extLst>
      <p:ext uri="{BB962C8B-B14F-4D97-AF65-F5344CB8AC3E}">
        <p14:creationId xmlns:p14="http://schemas.microsoft.com/office/powerpoint/2010/main" val="306143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771527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20</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lnSpc>
                <a:spcPct val="80000"/>
              </a:lnSpc>
            </a:pPr>
            <a:r>
              <a:rPr lang="en-US" altLang="en-US" sz="800" dirty="0"/>
              <a:t>Marketers should be aware of several trends in the natural environment. </a:t>
            </a:r>
          </a:p>
          <a:p>
            <a:pPr>
              <a:lnSpc>
                <a:spcPct val="80000"/>
              </a:lnSpc>
            </a:pPr>
            <a:endParaRPr lang="en-US" altLang="en-US" sz="800" dirty="0"/>
          </a:p>
          <a:p>
            <a:pPr>
              <a:lnSpc>
                <a:spcPct val="80000"/>
              </a:lnSpc>
            </a:pPr>
            <a:r>
              <a:rPr lang="en-US" altLang="en-US" sz="800" dirty="0"/>
              <a:t>First,</a:t>
            </a:r>
            <a:r>
              <a:rPr lang="en-US" altLang="en-US" sz="800" baseline="0" dirty="0"/>
              <a:t> there are growing shortages of raw materials.  </a:t>
            </a:r>
            <a:r>
              <a:rPr lang="en-US" altLang="en-US" sz="800" dirty="0"/>
              <a:t>Air and water may seem to be infinite resources, but some groups see long-run dangers. Renewable resources, such as forests and food, also have to be used wisely. Nonrenewable resources, such as oil, coal, and various minerals, pose a serious problem. Firms making products that require these scarce resources face large cost increases, even if the materials remain available.</a:t>
            </a:r>
          </a:p>
          <a:p>
            <a:pPr>
              <a:lnSpc>
                <a:spcPct val="80000"/>
              </a:lnSpc>
            </a:pPr>
            <a:endParaRPr lang="en-US" altLang="en-US" sz="800" dirty="0"/>
          </a:p>
          <a:p>
            <a:pPr marL="0" marR="0" indent="0" algn="l" defTabSz="914400" rtl="0" eaLnBrk="0" fontAlgn="base" latinLnBrk="0" hangingPunct="0">
              <a:lnSpc>
                <a:spcPct val="80000"/>
              </a:lnSpc>
              <a:spcBef>
                <a:spcPct val="0"/>
              </a:spcBef>
              <a:spcAft>
                <a:spcPct val="0"/>
              </a:spcAft>
              <a:buClrTx/>
              <a:buSzTx/>
              <a:buFontTx/>
              <a:buNone/>
              <a:tabLst/>
              <a:defRPr/>
            </a:pPr>
            <a:r>
              <a:rPr lang="en-US" altLang="en-US" sz="800" dirty="0"/>
              <a:t>A second environmental trend is </a:t>
            </a:r>
            <a:r>
              <a:rPr lang="en-US" altLang="en-US" sz="800" i="1" dirty="0"/>
              <a:t>increased pollution</a:t>
            </a:r>
            <a:r>
              <a:rPr lang="en-US" altLang="en-US" sz="800" dirty="0"/>
              <a:t>. Industry will almost always damage the quality of the natural environment. Consider the disposal of chemical and nuclear wastes; chemical pollutants in the soil and food supply; and the littering of the environment with non-biodegradable packaging materials.</a:t>
            </a:r>
          </a:p>
          <a:p>
            <a:pPr>
              <a:lnSpc>
                <a:spcPct val="80000"/>
              </a:lnSpc>
            </a:pPr>
            <a:endParaRPr lang="en-US" altLang="en-US" sz="800" dirty="0"/>
          </a:p>
          <a:p>
            <a:pPr>
              <a:lnSpc>
                <a:spcPct val="80000"/>
              </a:lnSpc>
            </a:pPr>
            <a:r>
              <a:rPr lang="en-US" altLang="en-US" sz="800" dirty="0"/>
              <a:t>A third trend is </a:t>
            </a:r>
            <a:r>
              <a:rPr lang="en-US" altLang="en-US" sz="800" i="1" dirty="0"/>
              <a:t>increased government intervention</a:t>
            </a:r>
            <a:r>
              <a:rPr lang="en-US" altLang="en-US" sz="800" dirty="0"/>
              <a:t> in natural resource management. The governments of different countries vary in their concern and efforts to promote a clean environment. The Environmental Protection Agency (EPA) was created in 1970 to create and enforce pollution standards and conduct pollution research.</a:t>
            </a:r>
          </a:p>
          <a:p>
            <a:pPr>
              <a:lnSpc>
                <a:spcPct val="80000"/>
              </a:lnSpc>
            </a:pPr>
            <a:endParaRPr lang="en-US" altLang="en-US" sz="800" dirty="0"/>
          </a:p>
          <a:p>
            <a:pPr>
              <a:lnSpc>
                <a:spcPct val="80000"/>
              </a:lnSpc>
            </a:pPr>
            <a:r>
              <a:rPr lang="en-US" altLang="en-US" sz="800" dirty="0"/>
              <a:t>Many companies are d</a:t>
            </a:r>
            <a:r>
              <a:rPr lang="en-US" altLang="en-US" sz="1200" dirty="0"/>
              <a:t>eveloping strategies that support environmental sustainability.</a:t>
            </a:r>
          </a:p>
          <a:p>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lnSpc>
                <a:spcPct val="80000"/>
              </a:lnSpc>
            </a:pPr>
            <a:r>
              <a:rPr lang="en-US" altLang="en-US" sz="800" dirty="0"/>
              <a:t>Concern for the natural environment has spawned the so-called green movement and the development of strategies and practices that </a:t>
            </a:r>
            <a:r>
              <a:rPr lang="en-US" altLang="en-US" sz="800" b="0" dirty="0"/>
              <a:t>support </a:t>
            </a:r>
            <a:r>
              <a:rPr lang="en-US" altLang="en-US" sz="800" b="1" dirty="0"/>
              <a:t>environmental sustainability. </a:t>
            </a:r>
          </a:p>
          <a:p>
            <a:pPr>
              <a:lnSpc>
                <a:spcPct val="80000"/>
              </a:lnSpc>
            </a:pPr>
            <a:endParaRPr lang="en-US" altLang="en-US" sz="800" b="0" dirty="0"/>
          </a:p>
          <a:p>
            <a:pPr>
              <a:lnSpc>
                <a:spcPct val="80000"/>
              </a:lnSpc>
            </a:pPr>
            <a:r>
              <a:rPr lang="en-US" altLang="en-US" sz="800" dirty="0"/>
              <a:t>Environmental sustainability means meeting present needs without compromising the ability of future generations to meet their needs.</a:t>
            </a:r>
          </a:p>
          <a:p>
            <a:pPr>
              <a:lnSpc>
                <a:spcPct val="80000"/>
              </a:lnSpc>
            </a:pPr>
            <a:endParaRPr lang="en-US" altLang="en-US" sz="800" dirty="0"/>
          </a:p>
          <a:p>
            <a:pPr>
              <a:lnSpc>
                <a:spcPct val="80000"/>
              </a:lnSpc>
            </a:pPr>
            <a:r>
              <a:rPr lang="en-US" altLang="en-US" sz="800" dirty="0"/>
              <a:t>Many companies are responding to consumer demands with more environmentally responsible products. Others are developing recyclable or biodegradable packaging, recycled materials and components, better pollution controls, and more energy-efficient operations. </a:t>
            </a:r>
          </a:p>
          <a:p>
            <a:pPr marL="0" marR="0" indent="0" algn="l" defTabSz="914400" rtl="0" eaLnBrk="0" fontAlgn="base" latinLnBrk="0" hangingPunct="0">
              <a:lnSpc>
                <a:spcPct val="80000"/>
              </a:lnSpc>
              <a:spcBef>
                <a:spcPct val="0"/>
              </a:spcBef>
              <a:spcAft>
                <a:spcPct val="0"/>
              </a:spcAft>
              <a:buClrTx/>
              <a:buSzTx/>
              <a:buFontTx/>
              <a:buNone/>
              <a:tabLst/>
              <a:defRPr/>
            </a:pPr>
            <a:endParaRPr lang="en-US" altLang="en-US" sz="800" dirty="0"/>
          </a:p>
          <a:p>
            <a:pPr marL="0" marR="0" indent="0" algn="l" defTabSz="914400" rtl="0" eaLnBrk="0" fontAlgn="base" latinLnBrk="0" hangingPunct="0">
              <a:lnSpc>
                <a:spcPct val="80000"/>
              </a:lnSpc>
              <a:spcBef>
                <a:spcPct val="0"/>
              </a:spcBef>
              <a:spcAft>
                <a:spcPct val="0"/>
              </a:spcAft>
              <a:buClrTx/>
              <a:buSzTx/>
              <a:buFontTx/>
              <a:buNone/>
              <a:tabLst/>
              <a:defRPr/>
            </a:pPr>
            <a:r>
              <a:rPr lang="en-US" altLang="en-US" sz="800" dirty="0"/>
              <a:t>Companies today are looking to do more than just good deeds. More and more, they are recognizing the link between a healthy ecology and a healthy economy. They are learning that environmentally responsible actions can also be good business.</a:t>
            </a:r>
          </a:p>
          <a:p>
            <a:pPr>
              <a:lnSpc>
                <a:spcPct val="80000"/>
              </a:lnSpc>
            </a:pPr>
            <a:endParaRPr lang="en-US" altLang="en-US" sz="800" dirty="0"/>
          </a:p>
        </p:txBody>
      </p:sp>
    </p:spTree>
    <p:extLst>
      <p:ext uri="{BB962C8B-B14F-4D97-AF65-F5344CB8AC3E}">
        <p14:creationId xmlns:p14="http://schemas.microsoft.com/office/powerpoint/2010/main" val="3061430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sz="800" b="1" dirty="0"/>
              <a:t>Discussion Question</a:t>
            </a:r>
          </a:p>
          <a:p>
            <a:r>
              <a:rPr lang="en-US" altLang="en-US" sz="800" i="1" dirty="0"/>
              <a:t>Ask students what changes they have seen in technology in the past four years including medical products, communications, and media.</a:t>
            </a:r>
          </a:p>
          <a:p>
            <a:endParaRPr lang="en-US" altLang="en-US" sz="800" i="1" dirty="0"/>
          </a:p>
          <a:p>
            <a:r>
              <a:rPr lang="en-US" altLang="en-US" sz="800" dirty="0"/>
              <a:t>New technologies can offer exciting opportunities for marketers. Many firms are already using RFID technology  radio-frequency identification to track products through various points in the distribution channel.</a:t>
            </a:r>
          </a:p>
          <a:p>
            <a:endParaRPr lang="en-US" altLang="en-US" sz="800" i="1" dirty="0"/>
          </a:p>
          <a:p>
            <a:r>
              <a:rPr lang="en-US" altLang="en-US" sz="800" dirty="0"/>
              <a:t>The technological environment changes rapidly. New technologies create new markets and opportunities. Marketers should watch the technological environment closely. Companies that do not keep up will soon find their products outdated. If that happens, they will miss new product and market opportunities.</a:t>
            </a:r>
          </a:p>
          <a:p>
            <a:endParaRPr lang="en-US" altLang="en-US" sz="800" dirty="0"/>
          </a:p>
          <a:p>
            <a:r>
              <a:rPr lang="en-US" altLang="en-US" sz="800" dirty="0"/>
              <a:t>As products and technology become more complex, the public needs to know that these items are safe. Government regulations have resulted in much higher research costs and longer times between new product ideas and their introduction. Marketers should be aware of these regulations when applying new technologies and developing new products.</a:t>
            </a:r>
          </a:p>
        </p:txBody>
      </p:sp>
    </p:spTree>
    <p:extLst>
      <p:ext uri="{BB962C8B-B14F-4D97-AF65-F5344CB8AC3E}">
        <p14:creationId xmlns:p14="http://schemas.microsoft.com/office/powerpoint/2010/main" val="3061430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25</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sz="800" b="0" dirty="0"/>
              <a:t>The</a:t>
            </a:r>
            <a:r>
              <a:rPr lang="en-US" altLang="en-US" sz="800" b="1" baseline="0" dirty="0"/>
              <a:t> p</a:t>
            </a:r>
            <a:r>
              <a:rPr lang="en-US" altLang="en-US" sz="800" b="1" dirty="0"/>
              <a:t>olitical environment </a:t>
            </a:r>
            <a:r>
              <a:rPr lang="en-US" altLang="en-US" sz="800" dirty="0"/>
              <a:t>includes laws, government agencies, and pressure groups that influence or limit various organizations and individuals in a given society.</a:t>
            </a:r>
          </a:p>
          <a:p>
            <a:endParaRPr lang="en-US" altLang="en-US" sz="800" dirty="0"/>
          </a:p>
          <a:p>
            <a:r>
              <a:rPr lang="en-US" altLang="en-US" sz="800" dirty="0"/>
              <a:t>Even the strongest advocates of free-market economies agree that the system works best with at least some regulation. Well-conceived regulation can encourage competition and ensure fair markets for goods and services. </a:t>
            </a:r>
          </a:p>
          <a:p>
            <a:endParaRPr lang="en-US" altLang="en-US" sz="800" dirty="0"/>
          </a:p>
          <a:p>
            <a:r>
              <a:rPr lang="en-US" altLang="en-US" sz="800" dirty="0"/>
              <a:t>Thus, governments develop </a:t>
            </a:r>
            <a:r>
              <a:rPr lang="en-US" altLang="en-US" sz="800" i="1" dirty="0"/>
              <a:t>public policy</a:t>
            </a:r>
            <a:r>
              <a:rPr lang="en-US" altLang="en-US" sz="800" dirty="0"/>
              <a:t> to guide commerce—sets of laws and regulations that limit business for the good of society as a whole. Almost every marketing activity is subject to a wide range of laws and regulations. </a:t>
            </a:r>
          </a:p>
          <a:p>
            <a:endParaRPr lang="en-US" altLang="en-US" sz="800" dirty="0"/>
          </a:p>
          <a:p>
            <a:r>
              <a:rPr lang="en-US" altLang="en-US" sz="800" dirty="0"/>
              <a:t>Legislation affecting business around the world has increased steadily over the years. The United States and many other countries have many laws covering issues such as competition, fair trade practices, environmental protection, product safety, truth in advertising, consumer privacy, packaging and labeling, pricing, and other important areas. </a:t>
            </a:r>
          </a:p>
        </p:txBody>
      </p:sp>
    </p:spTree>
    <p:extLst>
      <p:ext uri="{BB962C8B-B14F-4D97-AF65-F5344CB8AC3E}">
        <p14:creationId xmlns:p14="http://schemas.microsoft.com/office/powerpoint/2010/main" val="3061430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800" b="0" i="0" u="none" strike="noStrike" kern="1200" baseline="0" dirty="0">
                <a:solidFill>
                  <a:schemeClr val="tx1"/>
                </a:solidFill>
                <a:latin typeface="+mn-lt"/>
                <a:ea typeface="MS PGothic" pitchFamily="34" charset="-128"/>
                <a:cs typeface="ＭＳ Ｐゴシック" charset="-128"/>
              </a:rPr>
              <a:t>Cause-related marketing: Eyewear company </a:t>
            </a:r>
            <a:r>
              <a:rPr lang="en-US" sz="800" b="0" i="0" u="none" strike="noStrike" kern="1200" baseline="0" dirty="0" err="1">
                <a:solidFill>
                  <a:schemeClr val="tx1"/>
                </a:solidFill>
                <a:latin typeface="+mn-lt"/>
                <a:ea typeface="MS PGothic" pitchFamily="34" charset="-128"/>
                <a:cs typeface="ＭＳ Ｐゴシック" charset="-128"/>
              </a:rPr>
              <a:t>Warby</a:t>
            </a:r>
            <a:r>
              <a:rPr lang="en-US" sz="800" b="0" i="0" u="none" strike="noStrike" kern="1200" baseline="0" dirty="0">
                <a:solidFill>
                  <a:schemeClr val="tx1"/>
                </a:solidFill>
                <a:latin typeface="+mn-lt"/>
                <a:ea typeface="MS PGothic" pitchFamily="34" charset="-128"/>
                <a:cs typeface="ＭＳ Ｐゴシック" charset="-128"/>
              </a:rPr>
              <a:t> Parker offers designer glasses at a revolutionary low price while also leading the way for socially conscious businesses. For every pair of glasses sold, </a:t>
            </a:r>
            <a:r>
              <a:rPr lang="en-US" sz="800" b="0" i="0" u="none" strike="noStrike" kern="1200" baseline="0" dirty="0" err="1">
                <a:solidFill>
                  <a:schemeClr val="tx1"/>
                </a:solidFill>
                <a:latin typeface="+mn-lt"/>
                <a:ea typeface="MS PGothic" pitchFamily="34" charset="-128"/>
                <a:cs typeface="ＭＳ Ｐゴシック" charset="-128"/>
              </a:rPr>
              <a:t>Warby</a:t>
            </a:r>
            <a:r>
              <a:rPr lang="en-US" sz="800" b="0" i="0" u="none" strike="noStrike" kern="1200" baseline="0" dirty="0">
                <a:solidFill>
                  <a:schemeClr val="tx1"/>
                </a:solidFill>
                <a:latin typeface="+mn-lt"/>
                <a:ea typeface="MS PGothic" pitchFamily="34" charset="-128"/>
                <a:cs typeface="ＭＳ Ｐゴシック" charset="-128"/>
              </a:rPr>
              <a:t> Parker distributes a pair to someone in need.</a:t>
            </a:r>
          </a:p>
          <a:p>
            <a:endParaRPr lang="en-US" sz="800" b="0" i="0" u="none" strike="noStrike" kern="1200" baseline="0" dirty="0">
              <a:solidFill>
                <a:schemeClr val="tx1"/>
              </a:solidFill>
              <a:latin typeface="+mn-lt"/>
              <a:ea typeface="MS PGothic" pitchFamily="34" charset="-128"/>
            </a:endParaRPr>
          </a:p>
          <a:p>
            <a:endParaRPr lang="en-US" sz="800" dirty="0">
              <a:ea typeface="ＭＳ Ｐゴシック" charset="-128"/>
            </a:endParaRPr>
          </a:p>
          <a:p>
            <a:r>
              <a:rPr lang="en-US" sz="800" dirty="0">
                <a:ea typeface="ＭＳ Ｐゴシック" charset="-128"/>
              </a:rPr>
              <a:t>Written regulations cannot possibly cover all potential marketing abuses, and existing laws are often difficult to enforce. However, beyond written laws and regulations, business is also governed by social codes and rules of professional ethics.</a:t>
            </a:r>
          </a:p>
          <a:p>
            <a:endParaRPr lang="en-US" sz="800" dirty="0">
              <a:ea typeface="ＭＳ Ｐゴシック" charset="-128"/>
            </a:endParaRPr>
          </a:p>
          <a:p>
            <a:pPr>
              <a:defRPr/>
            </a:pPr>
            <a:r>
              <a:rPr lang="en-US" sz="800" b="1" dirty="0">
                <a:ea typeface="ＭＳ Ｐゴシック" charset="-128"/>
              </a:rPr>
              <a:t>Socially Responsible Behavior.</a:t>
            </a:r>
            <a:r>
              <a:rPr lang="en-US" sz="800" dirty="0">
                <a:ea typeface="ＭＳ Ｐゴシック" charset="-128"/>
              </a:rPr>
              <a:t> Enlightened companies encourage their managers to look beyond what the regulatory system allows and simply “do the right thing.”</a:t>
            </a:r>
          </a:p>
          <a:p>
            <a:pPr>
              <a:defRPr/>
            </a:pPr>
            <a:endParaRPr lang="en-US" sz="800" dirty="0">
              <a:ea typeface="ＭＳ Ｐゴシック" charset="-128"/>
            </a:endParaRPr>
          </a:p>
          <a:p>
            <a:pPr>
              <a:defRPr/>
            </a:pPr>
            <a:r>
              <a:rPr lang="en-US" sz="800" b="1" dirty="0">
                <a:ea typeface="ＭＳ Ｐゴシック" charset="-128"/>
              </a:rPr>
              <a:t>Cause-Related Marketing.</a:t>
            </a:r>
            <a:r>
              <a:rPr lang="en-US" sz="800" dirty="0">
                <a:ea typeface="ＭＳ Ｐゴシック" charset="-128"/>
              </a:rPr>
              <a:t> To exercise their social responsibility and build more positive images, many companies are now linking themselves to worthwhile causes. It has become a primary form of corporate giving which lets companies “do well by doing good” by linking purchases of the company’s products or services with benefiting worthwhile causes or charitable organizations. </a:t>
            </a:r>
          </a:p>
          <a:p>
            <a:pPr>
              <a:defRPr/>
            </a:pPr>
            <a:endParaRPr lang="en-US" sz="800" dirty="0">
              <a:ea typeface="ＭＳ Ｐゴシック" charset="-128"/>
            </a:endParaRPr>
          </a:p>
          <a:p>
            <a:pPr>
              <a:defRPr/>
            </a:pPr>
            <a:r>
              <a:rPr lang="en-US" sz="800" dirty="0">
                <a:ea typeface="ＭＳ Ｐゴシック" charset="-128"/>
              </a:rPr>
              <a:t>Cause-related marketing has stirred some controversy. Critics worry that cause-related marketing is more a strategy for selling than a strategy for giving—that “cause-related” marketing is really “cause-exploitative” marketing. </a:t>
            </a:r>
            <a:endParaRPr lang="en-US" altLang="en-US" sz="800" dirty="0"/>
          </a:p>
        </p:txBody>
      </p:sp>
    </p:spTree>
    <p:extLst>
      <p:ext uri="{BB962C8B-B14F-4D97-AF65-F5344CB8AC3E}">
        <p14:creationId xmlns:p14="http://schemas.microsoft.com/office/powerpoint/2010/main" val="3061430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sz="800" dirty="0"/>
              <a:t>Cultural factors strongly affect how people think and how they consume, so marketers are keenly interested in cultural forces.</a:t>
            </a:r>
          </a:p>
        </p:txBody>
      </p:sp>
    </p:spTree>
    <p:extLst>
      <p:ext uri="{BB962C8B-B14F-4D97-AF65-F5344CB8AC3E}">
        <p14:creationId xmlns:p14="http://schemas.microsoft.com/office/powerpoint/2010/main" val="3061430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sz="800" dirty="0"/>
              <a:t>The </a:t>
            </a:r>
            <a:r>
              <a:rPr lang="en-US" altLang="en-US" sz="800" b="1" dirty="0"/>
              <a:t>cultural environment</a:t>
            </a:r>
            <a:r>
              <a:rPr lang="en-US" altLang="en-US" sz="800" dirty="0"/>
              <a:t> consists of institutions and other forces that affect a society’s basic values, perceptions, preferences, and behaviors. People grow up in a particular society that shapes their basic beliefs and values. They absorb a worldview that defines their relationships with others. Cultural characteristics can affect marketing decision making.</a:t>
            </a:r>
          </a:p>
          <a:p>
            <a:endParaRPr lang="en-US" altLang="en-US" sz="800" dirty="0"/>
          </a:p>
          <a:p>
            <a:r>
              <a:rPr lang="en-US" altLang="en-US" sz="800" dirty="0"/>
              <a:t>People in a given society hold many beliefs and values. Their </a:t>
            </a:r>
            <a:r>
              <a:rPr lang="en-US" altLang="en-US" sz="800" b="1" dirty="0"/>
              <a:t>core beliefs</a:t>
            </a:r>
            <a:r>
              <a:rPr lang="en-US" altLang="en-US" sz="800" dirty="0"/>
              <a:t> and values have a high degree of persistence. For example, most Americans believe in individual freedom, hard work, getting married, and achievement and success. These beliefs shape more specific attitudes and behaviors found in everyday life. </a:t>
            </a:r>
          </a:p>
          <a:p>
            <a:endParaRPr lang="en-US" altLang="en-US" sz="800" dirty="0"/>
          </a:p>
          <a:p>
            <a:r>
              <a:rPr lang="en-US" altLang="en-US" sz="800" b="1" i="0" dirty="0"/>
              <a:t>Secondary beliefs </a:t>
            </a:r>
            <a:r>
              <a:rPr lang="en-US" altLang="en-US" sz="800" dirty="0"/>
              <a:t>and values are more open to change. Believing in marriage is a core belief; believing that people should get married early in life is a secondary belief. Marketers have some chance of changing secondary values but little chance of changing core values. </a:t>
            </a:r>
          </a:p>
          <a:p>
            <a:endParaRPr lang="en-US" altLang="en-US" sz="800" dirty="0"/>
          </a:p>
        </p:txBody>
      </p:sp>
    </p:spTree>
    <p:extLst>
      <p:ext uri="{BB962C8B-B14F-4D97-AF65-F5344CB8AC3E}">
        <p14:creationId xmlns:p14="http://schemas.microsoft.com/office/powerpoint/2010/main" val="306143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30</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Someone once observed, “There are three kinds of companies: those who make things happen, those who watch things happen, and those who wonder what’s happened.” </a:t>
            </a:r>
          </a:p>
          <a:p>
            <a:endParaRPr lang="en-US" altLang="en-US" dirty="0"/>
          </a:p>
          <a:p>
            <a:r>
              <a:rPr lang="en-US" altLang="en-US" dirty="0"/>
              <a:t>Many companies view the marketing environment as an </a:t>
            </a:r>
            <a:r>
              <a:rPr lang="en-US" altLang="en-US" b="1" dirty="0"/>
              <a:t>uncontrollable</a:t>
            </a:r>
            <a:r>
              <a:rPr lang="en-US" altLang="en-US" dirty="0"/>
              <a:t> element. They passively accept the marketing environment, analyze environmental forces and design strategies that will help the company avoid the threats and take advantage of the opportunities the environment provides.</a:t>
            </a:r>
          </a:p>
          <a:p>
            <a:endParaRPr lang="en-US" altLang="en-US" dirty="0"/>
          </a:p>
          <a:p>
            <a:pPr marL="0" marR="0" indent="0" algn="l" defTabSz="914400" rtl="0" eaLnBrk="0" fontAlgn="base" latinLnBrk="0" hangingPunct="0">
              <a:lnSpc>
                <a:spcPct val="100000"/>
              </a:lnSpc>
              <a:spcBef>
                <a:spcPct val="0"/>
              </a:spcBef>
              <a:spcAft>
                <a:spcPct val="0"/>
              </a:spcAft>
              <a:buClrTx/>
              <a:buSzTx/>
              <a:buFontTx/>
              <a:buNone/>
              <a:tabLst/>
              <a:defRPr/>
            </a:pPr>
            <a:r>
              <a:rPr lang="en-US" altLang="en-US" dirty="0"/>
              <a:t>Other companies take a </a:t>
            </a:r>
            <a:r>
              <a:rPr lang="en-US" altLang="en-US" b="1" i="1" dirty="0"/>
              <a:t>proactive</a:t>
            </a:r>
            <a:r>
              <a:rPr lang="en-US" altLang="en-US" dirty="0"/>
              <a:t> stance toward the marketing environment. Rather than assuming that strategic options are bounded by the current environment, these firms develop strategies to change the environment and overcome seemingly uncontrollable environmental events. </a:t>
            </a:r>
          </a:p>
          <a:p>
            <a:endParaRPr lang="en-US" altLang="en-US" dirty="0"/>
          </a:p>
          <a:p>
            <a:r>
              <a:rPr lang="en-US" altLang="en-US" dirty="0"/>
              <a:t> “Business history . . . reveals plenty of cases in which firms’ strategies shape industry structure,” says the expert, “from Ford’s Model T to Nintendo’s Wii.”</a:t>
            </a:r>
          </a:p>
          <a:p>
            <a:endParaRPr lang="en-US" altLang="en-US" dirty="0"/>
          </a:p>
          <a:p>
            <a:r>
              <a:rPr lang="en-US" altLang="en-US" dirty="0"/>
              <a:t>Marketing management cannot always control environmental forces. In many cases, it must settle for simply watching and reacting to the environment. But whenever possible, smart marketing managers take a </a:t>
            </a:r>
            <a:r>
              <a:rPr lang="en-US" altLang="en-US" b="1" i="1" dirty="0"/>
              <a:t>proactive</a:t>
            </a:r>
            <a:r>
              <a:rPr lang="en-US" altLang="en-US" dirty="0"/>
              <a:t> rather than a </a:t>
            </a:r>
            <a:r>
              <a:rPr lang="en-US" altLang="en-US" b="1" i="1" dirty="0"/>
              <a:t>reactive</a:t>
            </a:r>
            <a:r>
              <a:rPr lang="en-US" altLang="en-US" dirty="0"/>
              <a:t> approach to the marketing environment </a:t>
            </a:r>
          </a:p>
        </p:txBody>
      </p:sp>
    </p:spTree>
    <p:extLst>
      <p:ext uri="{BB962C8B-B14F-4D97-AF65-F5344CB8AC3E}">
        <p14:creationId xmlns:p14="http://schemas.microsoft.com/office/powerpoint/2010/main" val="306143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ln>
            <a:miter lim="800000"/>
            <a:headEnd/>
            <a:tailEnd/>
          </a:ln>
        </p:spPr>
        <p:txBody>
          <a:bodyPr/>
          <a:lstStyle/>
          <a:p>
            <a:fld id="{B743B637-1191-4CC9-BFE3-2ABB92FAF133}" type="slidenum">
              <a:rPr lang="en-US" smtClean="0">
                <a:latin typeface="Calibri" pitchFamily="34" charset="0"/>
                <a:ea typeface="ヒラギノ角ゴ Pro W3"/>
                <a:cs typeface="ヒラギノ角ゴ Pro W3"/>
              </a:rPr>
              <a:pPr/>
              <a:t>4</a:t>
            </a:fld>
            <a:endParaRPr lang="en-US" dirty="0">
              <a:latin typeface="Calibri" pitchFamily="34" charset="0"/>
              <a:ea typeface="ヒラギノ角ゴ Pro W3"/>
              <a:cs typeface="ヒラギノ角ゴ Pro W3"/>
            </a:endParaRPr>
          </a:p>
        </p:txBody>
      </p:sp>
      <p:sp>
        <p:nvSpPr>
          <p:cNvPr id="19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p:txBody>
          <a:bodyPr>
            <a:normAutofit/>
          </a:bodyPr>
          <a:lstStyle/>
          <a:p>
            <a:r>
              <a:rPr lang="en-US" sz="1800" b="0" i="0" u="none" strike="noStrike" kern="1200" baseline="0" dirty="0">
                <a:solidFill>
                  <a:schemeClr val="tx1"/>
                </a:solidFill>
                <a:latin typeface="+mn-lt"/>
                <a:ea typeface="MS PGothic" pitchFamily="34" charset="-128"/>
                <a:cs typeface="ＭＳ Ｐゴシック" charset="-128"/>
              </a:rPr>
              <a:t>Marketers must be environmental trend trackers and opportunity seekers. </a:t>
            </a:r>
          </a:p>
          <a:p>
            <a:endParaRPr lang="en-US" sz="1800" b="0" i="0" u="none" strike="noStrike" kern="1200" baseline="0" dirty="0">
              <a:solidFill>
                <a:schemeClr val="tx1"/>
              </a:solidFill>
              <a:latin typeface="+mn-lt"/>
              <a:ea typeface="MS PGothic" pitchFamily="34" charset="-128"/>
              <a:cs typeface="ＭＳ Ｐゴシック" charset="-128"/>
            </a:endParaRPr>
          </a:p>
          <a:p>
            <a:r>
              <a:rPr lang="en-US" sz="1800" b="0" i="0" u="none" strike="noStrike" kern="1200" baseline="0" dirty="0">
                <a:solidFill>
                  <a:schemeClr val="tx1"/>
                </a:solidFill>
                <a:latin typeface="+mn-lt"/>
                <a:ea typeface="MS PGothic" pitchFamily="34" charset="-128"/>
                <a:cs typeface="ＭＳ Ｐゴシック" charset="-128"/>
              </a:rPr>
              <a:t>By carefully studying the environment, marketers can adapt their strategies to meet new marketplace challenges and opportunities.</a:t>
            </a:r>
          </a:p>
          <a:p>
            <a:endParaRPr lang="en-US" sz="1800" b="0" i="0" u="none" strike="noStrike" kern="1200" baseline="0" dirty="0">
              <a:solidFill>
                <a:schemeClr val="tx1"/>
              </a:solidFill>
              <a:latin typeface="+mn-lt"/>
              <a:ea typeface="MS PGothic" pitchFamily="34" charset="-128"/>
              <a:cs typeface="ＭＳ Ｐゴシック" charset="-128"/>
            </a:endParaRPr>
          </a:p>
          <a:p>
            <a:r>
              <a:rPr lang="en-US" sz="1800" b="0" i="0" u="none" strike="noStrike" kern="1200" baseline="0" dirty="0">
                <a:solidFill>
                  <a:schemeClr val="tx1"/>
                </a:solidFill>
                <a:latin typeface="+mn-lt"/>
                <a:ea typeface="MS PGothic" pitchFamily="34" charset="-128"/>
                <a:cs typeface="ＭＳ Ｐゴシック" charset="-128"/>
              </a:rPr>
              <a:t>By using marketing research and marketing intelligence, companies constantly watch and adapt to the changing environment—or like Microsoft, in many cases, lead those changes. </a:t>
            </a:r>
            <a:endParaRPr lang="en-US" altLang="en-US" sz="1800" dirty="0"/>
          </a:p>
        </p:txBody>
      </p:sp>
    </p:spTree>
    <p:extLst>
      <p:ext uri="{BB962C8B-B14F-4D97-AF65-F5344CB8AC3E}">
        <p14:creationId xmlns:p14="http://schemas.microsoft.com/office/powerpoint/2010/main" val="269962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ln>
            <a:miter lim="800000"/>
            <a:headEnd/>
            <a:tailEnd/>
          </a:ln>
        </p:spPr>
        <p:txBody>
          <a:bodyPr/>
          <a:lstStyle/>
          <a:p>
            <a:fld id="{B743B637-1191-4CC9-BFE3-2ABB92FAF133}" type="slidenum">
              <a:rPr lang="en-US" smtClean="0">
                <a:latin typeface="Calibri" pitchFamily="34" charset="0"/>
                <a:ea typeface="ヒラギノ角ゴ Pro W3"/>
                <a:cs typeface="ヒラギノ角ゴ Pro W3"/>
              </a:rPr>
              <a:pPr/>
              <a:t>5</a:t>
            </a:fld>
            <a:endParaRPr lang="en-US" dirty="0">
              <a:latin typeface="Calibri" pitchFamily="34" charset="0"/>
              <a:ea typeface="ヒラギノ角ゴ Pro W3"/>
              <a:cs typeface="ヒラギノ角ゴ Pro W3"/>
            </a:endParaRPr>
          </a:p>
        </p:txBody>
      </p:sp>
      <p:sp>
        <p:nvSpPr>
          <p:cNvPr id="19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p:txBody>
          <a:bodyPr>
            <a:normAutofit/>
          </a:bodyPr>
          <a:lstStyle/>
          <a:p>
            <a:endParaRPr lang="en-US" altLang="en-US" sz="1800" dirty="0"/>
          </a:p>
        </p:txBody>
      </p:sp>
    </p:spTree>
    <p:extLst>
      <p:ext uri="{BB962C8B-B14F-4D97-AF65-F5344CB8AC3E}">
        <p14:creationId xmlns:p14="http://schemas.microsoft.com/office/powerpoint/2010/main" val="2699629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Marketing management’s job is to build relationships with customers by creating customer value and satisfaction. However, marketing managers cannot do this alone.</a:t>
            </a:r>
          </a:p>
          <a:p>
            <a:endParaRPr lang="en-US" altLang="en-US" dirty="0"/>
          </a:p>
          <a:p>
            <a:r>
              <a:rPr lang="en-US" altLang="en-US" dirty="0"/>
              <a:t>Figure 3.1 shows the major actors in the marketer’s microenvironment. </a:t>
            </a:r>
            <a:r>
              <a:rPr lang="en-US" altLang="en-US" b="1" dirty="0"/>
              <a:t>Marketing</a:t>
            </a:r>
            <a:r>
              <a:rPr lang="en-US" altLang="en-US" dirty="0"/>
              <a:t> success requires building relationships with other </a:t>
            </a:r>
            <a:r>
              <a:rPr lang="en-US" altLang="en-US" b="1" dirty="0"/>
              <a:t>company</a:t>
            </a:r>
            <a:r>
              <a:rPr lang="en-US" altLang="en-US" dirty="0"/>
              <a:t> departments, </a:t>
            </a:r>
            <a:r>
              <a:rPr lang="en-US" altLang="en-US" b="1" dirty="0"/>
              <a:t>suppliers, marketing intermediaries, competitors, various publics, and customers</a:t>
            </a:r>
            <a:r>
              <a:rPr lang="en-US" altLang="en-US" dirty="0"/>
              <a:t>, which combine to make up the company’s value delivery network.</a:t>
            </a:r>
          </a:p>
        </p:txBody>
      </p:sp>
    </p:spTree>
    <p:extLst>
      <p:ext uri="{BB962C8B-B14F-4D97-AF65-F5344CB8AC3E}">
        <p14:creationId xmlns:p14="http://schemas.microsoft.com/office/powerpoint/2010/main" val="306143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dirty="0"/>
              <a:t>All of these interrelated company groups form the internal environment, the microenvironment.  With marketing taking the lead, all departments—from manufacturing and finance to legal and human resources—share the responsibility for understanding customer needs and creating customer value.</a:t>
            </a:r>
          </a:p>
          <a:p>
            <a:endParaRPr lang="en-US" altLang="en-US" b="1" dirty="0"/>
          </a:p>
          <a:p>
            <a:r>
              <a:rPr lang="en-US" altLang="en-US" b="1" dirty="0"/>
              <a:t>Discussion Questions</a:t>
            </a:r>
          </a:p>
          <a:p>
            <a:pPr>
              <a:buFontTx/>
              <a:buChar char="•"/>
            </a:pPr>
            <a:r>
              <a:rPr lang="en-US" altLang="en-US" i="1" dirty="0"/>
              <a:t>What type of collaboration </a:t>
            </a:r>
            <a:r>
              <a:rPr lang="en-US" altLang="en-US" b="0" i="1" dirty="0">
                <a:solidFill>
                  <a:srgbClr val="FFFF00"/>
                </a:solidFill>
              </a:rPr>
              <a:t>does there n</a:t>
            </a:r>
            <a:r>
              <a:rPr lang="en-US" altLang="en-US" i="1" dirty="0"/>
              <a:t>eed to be between the departments? </a:t>
            </a:r>
          </a:p>
          <a:p>
            <a:pPr>
              <a:buFontTx/>
              <a:buChar char="•"/>
            </a:pPr>
            <a:r>
              <a:rPr lang="en-US" altLang="en-US" i="1" dirty="0"/>
              <a:t>How might projects be integrated between marketing and finance? </a:t>
            </a:r>
          </a:p>
          <a:p>
            <a:pPr>
              <a:buFontTx/>
              <a:buChar char="•"/>
            </a:pPr>
            <a:r>
              <a:rPr lang="en-US" altLang="en-US" i="1" dirty="0"/>
              <a:t>How might projects be integrated between marketing and information systems?</a:t>
            </a:r>
          </a:p>
          <a:p>
            <a:endParaRPr lang="en-US" altLang="en-US" i="1" dirty="0"/>
          </a:p>
          <a:p>
            <a:r>
              <a:rPr lang="en-US" altLang="en-US" dirty="0"/>
              <a:t>This question on finance could lead to a discussion about budgeting for marketing. The collaboration between marketing and IS could lead to discussions of market research, ordering systems, and customer relationship management systems.</a:t>
            </a:r>
          </a:p>
        </p:txBody>
      </p:sp>
    </p:spTree>
    <p:extLst>
      <p:ext uri="{BB962C8B-B14F-4D97-AF65-F5344CB8AC3E}">
        <p14:creationId xmlns:p14="http://schemas.microsoft.com/office/powerpoint/2010/main" val="306143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dirty="0"/>
              <a:t>Suppliers form an important link in the company’s overall customer value delivery network. Supplier problems can seriously affect marketing.  </a:t>
            </a:r>
          </a:p>
          <a:p>
            <a:pPr marL="0" marR="0" indent="0" algn="l" defTabSz="914400" rtl="0" eaLnBrk="0" fontAlgn="base" latinLnBrk="0" hangingPunct="0">
              <a:lnSpc>
                <a:spcPct val="100000"/>
              </a:lnSpc>
              <a:spcBef>
                <a:spcPct val="0"/>
              </a:spcBef>
              <a:spcAft>
                <a:spcPct val="0"/>
              </a:spcAft>
              <a:buClrTx/>
              <a:buSzTx/>
              <a:buFontTx/>
              <a:buNone/>
              <a:tabLst/>
              <a:defRPr/>
            </a:pPr>
            <a:endParaRPr lang="en-US" altLang="en-US" dirty="0"/>
          </a:p>
          <a:p>
            <a:r>
              <a:rPr lang="en-US" altLang="en-US" dirty="0"/>
              <a:t>Marketing managers must watch supply availability and costs. Supply shortages or delays, labor strikes, natural disasters, and other events can cost sales in the short run and damage customer satisfaction in the long run. Rising supply costs may force price increases that can harm the company’s sales volume.</a:t>
            </a:r>
          </a:p>
        </p:txBody>
      </p:sp>
    </p:spTree>
    <p:extLst>
      <p:ext uri="{BB962C8B-B14F-4D97-AF65-F5344CB8AC3E}">
        <p14:creationId xmlns:p14="http://schemas.microsoft.com/office/powerpoint/2010/main" val="306143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Marketing intermediaries</a:t>
            </a:r>
            <a:r>
              <a:rPr lang="en-US" altLang="en-US" dirty="0"/>
              <a:t> help the company promote, sell, and distribute its products to final buyers. They include resellers, physical distribution firms, marketing services agencies, and financial intermediaries. </a:t>
            </a:r>
          </a:p>
          <a:p>
            <a:endParaRPr lang="en-US" altLang="en-US" dirty="0"/>
          </a:p>
          <a:p>
            <a:r>
              <a:rPr lang="en-US" altLang="en-US" dirty="0"/>
              <a:t>The text explains how Coke delivers value for their marketing intermediaries:</a:t>
            </a:r>
          </a:p>
          <a:p>
            <a:pPr lvl="1"/>
            <a:r>
              <a:rPr lang="en-US" altLang="en-US" dirty="0"/>
              <a:t>They understand each retailer partner’s business.</a:t>
            </a:r>
          </a:p>
          <a:p>
            <a:pPr lvl="1"/>
            <a:r>
              <a:rPr lang="en-US" altLang="en-US" dirty="0"/>
              <a:t>The conduct consumer research and share with partners.</a:t>
            </a:r>
          </a:p>
          <a:p>
            <a:pPr lvl="1"/>
            <a:r>
              <a:rPr lang="en-US" altLang="en-US" dirty="0"/>
              <a:t>They develop marketing programs and merchandising for partners.</a:t>
            </a:r>
          </a:p>
        </p:txBody>
      </p:sp>
    </p:spTree>
    <p:extLst>
      <p:ext uri="{BB962C8B-B14F-4D97-AF65-F5344CB8AC3E}">
        <p14:creationId xmlns:p14="http://schemas.microsoft.com/office/powerpoint/2010/main" val="306143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298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614668" y="6283909"/>
            <a:ext cx="7170056" cy="25097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5298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614668" y="6283909"/>
            <a:ext cx="7170056" cy="25097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408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
        <p:nvSpPr>
          <p:cNvPr id="6" name="Footer Placeholder 6"/>
          <p:cNvSpPr txBox="1">
            <a:spLocks/>
          </p:cNvSpPr>
          <p:nvPr userDrawn="1"/>
        </p:nvSpPr>
        <p:spPr>
          <a:xfrm>
            <a:off x="4614668" y="6283909"/>
            <a:ext cx="7170056" cy="25097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41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6"/>
          <p:cNvSpPr txBox="1">
            <a:spLocks/>
          </p:cNvSpPr>
          <p:nvPr userDrawn="1"/>
        </p:nvSpPr>
        <p:spPr>
          <a:xfrm>
            <a:off x="4614668" y="6283909"/>
            <a:ext cx="7170056" cy="25097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51309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4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20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6"/>
          <p:cNvSpPr txBox="1">
            <a:spLocks/>
          </p:cNvSpPr>
          <p:nvPr userDrawn="1"/>
        </p:nvSpPr>
        <p:spPr>
          <a:xfrm>
            <a:off x="4614668" y="6283909"/>
            <a:ext cx="7170056" cy="25097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51164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pic>
        <p:nvPicPr>
          <p:cNvPr id="8"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50334" y="6472238"/>
            <a:ext cx="122343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a:t>Click to edit Master text styles</a:t>
            </a:r>
          </a:p>
        </p:txBody>
      </p:sp>
      <p:sp>
        <p:nvSpPr>
          <p:cNvPr id="10" name="Text Placeholder 8"/>
          <p:cNvSpPr>
            <a:spLocks noGrp="1"/>
          </p:cNvSpPr>
          <p:nvPr>
            <p:ph type="body" sz="quarter" idx="15"/>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18" name="Text Placeholder 17"/>
          <p:cNvSpPr>
            <a:spLocks noGrp="1"/>
          </p:cNvSpPr>
          <p:nvPr>
            <p:ph type="body" sz="quarter" idx="16"/>
          </p:nvPr>
        </p:nvSpPr>
        <p:spPr>
          <a:xfrm>
            <a:off x="4155607" y="6515673"/>
            <a:ext cx="7823200" cy="187537"/>
          </a:xfrm>
        </p:spPr>
        <p:txBody>
          <a:bodyPr/>
          <a:lstStyle>
            <a:lvl1pPr marL="0" indent="0">
              <a:buNone/>
              <a:defRPr sz="1200" baseline="0"/>
            </a:lvl1pPr>
          </a:lstStyle>
          <a:p>
            <a:pPr lvl="0"/>
            <a:r>
              <a:rPr lang="en-US"/>
              <a:t>Click to edit Master text styles</a:t>
            </a:r>
          </a:p>
        </p:txBody>
      </p:sp>
      <p:sp>
        <p:nvSpPr>
          <p:cNvPr id="12" name="Footer Placeholder 2"/>
          <p:cNvSpPr>
            <a:spLocks noGrp="1"/>
          </p:cNvSpPr>
          <p:nvPr>
            <p:ph type="ftr" sz="quarter" idx="17"/>
          </p:nvPr>
        </p:nvSpPr>
        <p:spPr bwMode="auto">
          <a:xfrm>
            <a:off x="124884" y="6165850"/>
            <a:ext cx="11461749" cy="2349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mtClean="0"/>
            </a:lvl1pPr>
          </a:lstStyle>
          <a:p>
            <a:pPr>
              <a:defRPr/>
            </a:pPr>
            <a:endParaRPr lang="en-US" altLang="en-US"/>
          </a:p>
        </p:txBody>
      </p:sp>
      <p:sp>
        <p:nvSpPr>
          <p:cNvPr id="13" name="Date Placeholder 3"/>
          <p:cNvSpPr>
            <a:spLocks noGrp="1"/>
          </p:cNvSpPr>
          <p:nvPr>
            <p:ph type="dt" sz="half" idx="18"/>
          </p:nvPr>
        </p:nvSpPr>
        <p:spPr>
          <a:xfrm>
            <a:off x="8447617" y="112713"/>
            <a:ext cx="2844800" cy="182562"/>
          </a:xfrm>
          <a:prstGeom prst="rect">
            <a:avLst/>
          </a:prstGeom>
        </p:spPr>
        <p:txBody>
          <a:bodyPr/>
          <a:lstStyle>
            <a:lvl1pPr>
              <a:defRPr smtClean="0"/>
            </a:lvl1pPr>
          </a:lstStyle>
          <a:p>
            <a:pPr>
              <a:defRPr/>
            </a:pPr>
            <a:fld id="{166BC605-0BD0-4FF4-860F-7C7C72544917}" type="datetimeFigureOut">
              <a:rPr lang="en-US" altLang="en-US"/>
              <a:pPr>
                <a:defRPr/>
              </a:pPr>
              <a:t>2/25/2020</a:t>
            </a:fld>
            <a:endParaRPr lang="en-US" altLang="en-US"/>
          </a:p>
        </p:txBody>
      </p:sp>
      <p:sp>
        <p:nvSpPr>
          <p:cNvPr id="14" name="Slide Number Placeholder 4"/>
          <p:cNvSpPr>
            <a:spLocks noGrp="1"/>
          </p:cNvSpPr>
          <p:nvPr>
            <p:ph type="sldNum" sz="quarter" idx="19"/>
          </p:nvPr>
        </p:nvSpPr>
        <p:spPr>
          <a:xfrm>
            <a:off x="11292417" y="112713"/>
            <a:ext cx="736600" cy="182562"/>
          </a:xfrm>
          <a:prstGeom prst="rect">
            <a:avLst/>
          </a:prstGeom>
        </p:spPr>
        <p:txBody>
          <a:bodyPr/>
          <a:lstStyle>
            <a:lvl1pPr algn="l">
              <a:buSzTx/>
              <a:defRPr sz="1400" smtClean="0">
                <a:solidFill>
                  <a:srgbClr val="000000"/>
                </a:solidFill>
              </a:defRPr>
            </a:lvl1pPr>
          </a:lstStyle>
          <a:p>
            <a:pPr>
              <a:defRPr/>
            </a:pPr>
            <a:fld id="{3259735B-BBA4-4AC4-9EB2-F09C5F33FDD0}" type="slidenum">
              <a:rPr lang="en-US" altLang="en-US"/>
              <a:pPr>
                <a:defRPr/>
              </a:pPr>
              <a:t>‹#›</a:t>
            </a:fld>
            <a:endParaRPr lang="en-US" altLang="en-US"/>
          </a:p>
        </p:txBody>
      </p:sp>
    </p:spTree>
    <p:extLst>
      <p:ext uri="{BB962C8B-B14F-4D97-AF65-F5344CB8AC3E}">
        <p14:creationId xmlns:p14="http://schemas.microsoft.com/office/powerpoint/2010/main" val="260140761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6"/>
          <p:cNvSpPr txBox="1">
            <a:spLocks/>
          </p:cNvSpPr>
          <p:nvPr userDrawn="1"/>
        </p:nvSpPr>
        <p:spPr>
          <a:xfrm>
            <a:off x="4614668" y="6283909"/>
            <a:ext cx="7170056" cy="25097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91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6"/>
          <p:cNvSpPr txBox="1">
            <a:spLocks/>
          </p:cNvSpPr>
          <p:nvPr userDrawn="1"/>
        </p:nvSpPr>
        <p:spPr>
          <a:xfrm>
            <a:off x="4614668" y="6283909"/>
            <a:ext cx="7170056" cy="25097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3587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6"/>
          <p:cNvSpPr txBox="1">
            <a:spLocks/>
          </p:cNvSpPr>
          <p:nvPr userDrawn="1"/>
        </p:nvSpPr>
        <p:spPr>
          <a:xfrm>
            <a:off x="4614668" y="6283909"/>
            <a:ext cx="7170056" cy="25097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708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614668" y="6283909"/>
            <a:ext cx="7170056" cy="25097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62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6"/>
          <p:cNvSpPr txBox="1">
            <a:spLocks/>
          </p:cNvSpPr>
          <p:nvPr userDrawn="1"/>
        </p:nvSpPr>
        <p:spPr>
          <a:xfrm>
            <a:off x="4614668" y="6283909"/>
            <a:ext cx="7170056" cy="25097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63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6"/>
          <p:cNvSpPr txBox="1">
            <a:spLocks/>
          </p:cNvSpPr>
          <p:nvPr userDrawn="1"/>
        </p:nvSpPr>
        <p:spPr>
          <a:xfrm>
            <a:off x="4614668" y="6283909"/>
            <a:ext cx="7170056" cy="25097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08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614668" y="6283909"/>
            <a:ext cx="7170056" cy="25097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539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614668" y="6283909"/>
            <a:ext cx="7170056" cy="25097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426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30944" y="6319581"/>
            <a:ext cx="1181126" cy="360147"/>
          </a:xfrm>
          <a:prstGeom prst="rect">
            <a:avLst/>
          </a:prstGeom>
        </p:spPr>
      </p:pic>
    </p:spTree>
    <p:extLst>
      <p:ext uri="{BB962C8B-B14F-4D97-AF65-F5344CB8AC3E}">
        <p14:creationId xmlns:p14="http://schemas.microsoft.com/office/powerpoint/2010/main" val="16448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Lst>
  <p:hf hd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txBox="1">
            <a:spLocks noGrp="1"/>
          </p:cNvSpPr>
          <p:nvPr>
            <p:ph type="title"/>
          </p:nvPr>
        </p:nvSpPr>
        <p:spPr>
          <a:xfrm>
            <a:off x="428953" y="383745"/>
            <a:ext cx="8674100" cy="815468"/>
          </a:xfrm>
        </p:spPr>
        <p:txBody>
          <a:bodyPr>
            <a:normAutofit fontScale="90000"/>
          </a:bodyPr>
          <a:lstStyle/>
          <a:p>
            <a:pPr eaLnBrk="1" hangingPunct="1">
              <a:buClr>
                <a:srgbClr val="007FA3"/>
              </a:buClr>
              <a:buFont typeface="Times New Roman" panose="02020603050405020304" pitchFamily="18" charset="0"/>
              <a:buNone/>
            </a:pPr>
            <a:r>
              <a:rPr lang="en-US" altLang="en-US" sz="3600" b="1" dirty="0">
                <a:solidFill>
                  <a:srgbClr val="007FA3"/>
                </a:solidFill>
                <a:latin typeface="Arial" panose="020B0604020202020204" pitchFamily="34" charset="0"/>
                <a:cs typeface="Times New Roman" panose="02020603050405020304" pitchFamily="18" charset="0"/>
                <a:sym typeface="Times New Roman" panose="02020603050405020304" pitchFamily="18" charset="0"/>
              </a:rPr>
              <a:t>Principles of Marketing</a:t>
            </a:r>
            <a:r>
              <a:rPr lang="en-US" altLang="en-US" sz="3600" b="1" baseline="0" dirty="0">
                <a:solidFill>
                  <a:srgbClr val="007FA3"/>
                </a:solidFill>
                <a:latin typeface="Arial" panose="020B0604020202020204" pitchFamily="34" charset="0"/>
                <a:cs typeface="Times New Roman" panose="02020603050405020304" pitchFamily="18" charset="0"/>
                <a:sym typeface="Times New Roman" panose="02020603050405020304" pitchFamily="18" charset="0"/>
              </a:rPr>
              <a:t> </a:t>
            </a:r>
            <a:br>
              <a:rPr lang="en-US" altLang="en-US" sz="3600" b="1" baseline="0" dirty="0">
                <a:solidFill>
                  <a:srgbClr val="007FA3"/>
                </a:solidFill>
                <a:latin typeface="Arial" panose="020B0604020202020204" pitchFamily="34" charset="0"/>
                <a:cs typeface="Times New Roman" panose="02020603050405020304" pitchFamily="18" charset="0"/>
                <a:sym typeface="Times New Roman" panose="02020603050405020304" pitchFamily="18" charset="0"/>
              </a:rPr>
            </a:br>
            <a:r>
              <a:rPr lang="en-US" altLang="en-US" sz="2700" b="1" baseline="0" dirty="0">
                <a:solidFill>
                  <a:srgbClr val="007FA3"/>
                </a:solidFill>
                <a:latin typeface="Arial" panose="020B0604020202020204" pitchFamily="34" charset="0"/>
                <a:cs typeface="Times New Roman" panose="02020603050405020304" pitchFamily="18" charset="0"/>
                <a:sym typeface="Times New Roman" panose="02020603050405020304" pitchFamily="18" charset="0"/>
              </a:rPr>
              <a:t>Seventeenth Edition</a:t>
            </a:r>
            <a:endParaRPr lang="en-IN" altLang="en-US" sz="2700" b="1" dirty="0">
              <a:solidFill>
                <a:srgbClr val="007FA3"/>
              </a:solidFill>
              <a:latin typeface="Arial" panose="020B0604020202020204" pitchFamily="34" charset="0"/>
              <a:cs typeface="Times New Roman" panose="02020603050405020304" pitchFamily="18" charset="0"/>
              <a:sym typeface="Times New Roman" panose="02020603050405020304" pitchFamily="18" charset="0"/>
            </a:endParaRPr>
          </a:p>
        </p:txBody>
      </p:sp>
      <p:pic>
        <p:nvPicPr>
          <p:cNvPr id="23559" name="Image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26814" y="1481951"/>
            <a:ext cx="3369416" cy="43438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Content Placeholder 3"/>
          <p:cNvSpPr>
            <a:spLocks noGrp="1"/>
          </p:cNvSpPr>
          <p:nvPr>
            <p:ph type="body" sz="half" idx="4294967295"/>
          </p:nvPr>
        </p:nvSpPr>
        <p:spPr>
          <a:xfrm>
            <a:off x="6143254" y="2650977"/>
            <a:ext cx="5080000" cy="1681180"/>
          </a:xfrm>
          <a:prstGeom prst="rect">
            <a:avLst/>
          </a:prstGeom>
        </p:spPr>
        <p:txBody>
          <a:bodyPr>
            <a:noAutofit/>
          </a:bodyPr>
          <a:lstStyle/>
          <a:p>
            <a:pPr marL="0" indent="0" algn="ctr">
              <a:buNone/>
            </a:pPr>
            <a:r>
              <a:rPr lang="en-US" sz="3200" b="1" dirty="0"/>
              <a:t>Chapter 3</a:t>
            </a:r>
          </a:p>
          <a:p>
            <a: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3200" kern="1200" dirty="0">
                <a:solidFill>
                  <a:schemeClr val="tx1"/>
                </a:solidFill>
                <a:effectLst/>
              </a:rPr>
              <a:t>Analyzing the Marketing Environment</a:t>
            </a:r>
            <a:endParaRPr lang="en-US" sz="3200" dirty="0">
              <a:effectLst/>
            </a:endParaRPr>
          </a:p>
          <a:p>
            <a:pPr marL="0" indent="0">
              <a:buNone/>
            </a:pPr>
            <a:endParaRPr lang="en-US" sz="3200" dirty="0"/>
          </a:p>
        </p:txBody>
      </p:sp>
      <p:sp>
        <p:nvSpPr>
          <p:cNvPr id="23558" name="Content Placeholder 4"/>
          <p:cNvSpPr txBox="1">
            <a:spLocks noGrp="1"/>
          </p:cNvSpPr>
          <p:nvPr>
            <p:ph type="body" sz="quarter" idx="16"/>
          </p:nvPr>
        </p:nvSpPr>
        <p:spPr>
          <a:xfrm>
            <a:off x="5828480" y="6437315"/>
            <a:ext cx="6180137" cy="352425"/>
          </a:xfrm>
        </p:spPr>
        <p:txBody>
          <a:bodyPr/>
          <a:lstStyle/>
          <a:p>
            <a:r>
              <a:rPr lang="en-IN" altLang="en-US" dirty="0">
                <a:latin typeface="Verdana" panose="020B0604030504040204" pitchFamily="34" charset="0"/>
                <a:cs typeface="Arial" panose="020B0604020202020204" pitchFamily="34" charset="0"/>
              </a:rPr>
              <a:t>Copyright © 2018 Pearson Education Ltd. All Rights Reserved.</a:t>
            </a:r>
            <a:endParaRPr lang="en-US" altLang="en-US" dirty="0">
              <a:latin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23477205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3002526" y="425669"/>
            <a:ext cx="6519846" cy="756746"/>
          </a:xfrm>
        </p:spPr>
        <p:txBody>
          <a:bodyPr>
            <a:noAutofit/>
          </a:bodyPr>
          <a:lstStyle/>
          <a:p>
            <a:pPr algn="ctr"/>
            <a:r>
              <a:rPr lang="en-US" sz="3600" dirty="0">
                <a:solidFill>
                  <a:srgbClr val="007FA3"/>
                </a:solidFill>
              </a:rPr>
              <a:t>The</a:t>
            </a:r>
            <a:r>
              <a:rPr lang="en-US" sz="3600" dirty="0">
                <a:solidFill>
                  <a:srgbClr val="0078A2"/>
                </a:solidFill>
              </a:rPr>
              <a:t> </a:t>
            </a:r>
            <a:r>
              <a:rPr lang="en-US" sz="3600" dirty="0">
                <a:solidFill>
                  <a:srgbClr val="007FA3"/>
                </a:solidFill>
              </a:rPr>
              <a:t>Microenvironment</a:t>
            </a:r>
            <a:endParaRPr lang="en-US" sz="3600" b="1" dirty="0">
              <a:solidFill>
                <a:srgbClr val="007FA3"/>
              </a:solidFill>
            </a:endParaRPr>
          </a:p>
        </p:txBody>
      </p:sp>
      <p:sp>
        <p:nvSpPr>
          <p:cNvPr id="3" name="Content Placeholder 2"/>
          <p:cNvSpPr>
            <a:spLocks noGrp="1"/>
          </p:cNvSpPr>
          <p:nvPr>
            <p:ph idx="1"/>
          </p:nvPr>
        </p:nvSpPr>
        <p:spPr>
          <a:xfrm>
            <a:off x="4074510" y="1305310"/>
            <a:ext cx="4504267" cy="570788"/>
          </a:xfrm>
        </p:spPr>
        <p:txBody>
          <a:bodyPr>
            <a:normAutofit/>
          </a:bodyPr>
          <a:lstStyle/>
          <a:p>
            <a:pPr marL="0" indent="0">
              <a:buNone/>
            </a:pPr>
            <a:r>
              <a:rPr lang="en-US" b="1" dirty="0"/>
              <a:t>Marketing Intermediaries</a:t>
            </a:r>
            <a:endParaRPr lang="en-US" dirty="0"/>
          </a:p>
          <a:p>
            <a:pPr marL="0" indent="0">
              <a:buNone/>
            </a:pPr>
            <a:endParaRPr lang="en-US" b="1" dirty="0"/>
          </a:p>
          <a:p>
            <a:pPr marL="0" indent="0">
              <a:buNone/>
            </a:pPr>
            <a:endParaRPr lang="en-US" dirty="0"/>
          </a:p>
        </p:txBody>
      </p:sp>
      <p:graphicFrame>
        <p:nvGraphicFramePr>
          <p:cNvPr id="7" name="Content Placeholder 7"/>
          <p:cNvGraphicFramePr>
            <a:graphicFrameLocks noGrp="1"/>
          </p:cNvGraphicFramePr>
          <p:nvPr>
            <p:ph idx="1"/>
            <p:extLst>
              <p:ext uri="{D42A27DB-BD31-4B8C-83A1-F6EECF244321}">
                <p14:modId xmlns:p14="http://schemas.microsoft.com/office/powerpoint/2010/main" val="188738175"/>
              </p:ext>
            </p:extLst>
          </p:nvPr>
        </p:nvGraphicFramePr>
        <p:xfrm>
          <a:off x="3002526" y="2142358"/>
          <a:ext cx="6722534" cy="3691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44216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46386" y="564240"/>
            <a:ext cx="10512681" cy="823125"/>
          </a:xfrm>
        </p:spPr>
        <p:txBody>
          <a:bodyPr>
            <a:noAutofit/>
          </a:bodyPr>
          <a:lstStyle/>
          <a:p>
            <a:pPr algn="ctr"/>
            <a:r>
              <a:rPr lang="en-US" sz="3600" dirty="0">
                <a:solidFill>
                  <a:srgbClr val="007FA3"/>
                </a:solidFill>
              </a:rPr>
              <a:t>The Microenvironment</a:t>
            </a:r>
            <a:endParaRPr lang="en-US" sz="3600" b="1" dirty="0">
              <a:solidFill>
                <a:srgbClr val="007FA3"/>
              </a:solidFill>
            </a:endParaRPr>
          </a:p>
        </p:txBody>
      </p:sp>
      <p:sp>
        <p:nvSpPr>
          <p:cNvPr id="3" name="Content Placeholder 2"/>
          <p:cNvSpPr>
            <a:spLocks noGrp="1"/>
          </p:cNvSpPr>
          <p:nvPr>
            <p:ph idx="1"/>
          </p:nvPr>
        </p:nvSpPr>
        <p:spPr>
          <a:xfrm>
            <a:off x="4543715" y="1576552"/>
            <a:ext cx="2709333" cy="662151"/>
          </a:xfrm>
        </p:spPr>
        <p:txBody>
          <a:bodyPr>
            <a:normAutofit/>
          </a:bodyPr>
          <a:lstStyle/>
          <a:p>
            <a:pPr marL="0" indent="0">
              <a:buNone/>
            </a:pPr>
            <a:r>
              <a:rPr lang="en-US" sz="3200" b="1" dirty="0"/>
              <a:t>Competitors</a:t>
            </a:r>
            <a:endParaRPr lang="en-US" sz="3200"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1032933" y="2561139"/>
            <a:ext cx="10126134" cy="1569428"/>
          </a:xfrm>
        </p:spPr>
        <p:txBody>
          <a:bodyPr>
            <a:normAutofit/>
          </a:bodyPr>
          <a:lstStyle/>
          <a:p>
            <a:pPr marL="0" indent="0" algn="l">
              <a:defRPr/>
            </a:pPr>
            <a:r>
              <a:rPr lang="en-US" altLang="en-US" sz="2800" i="0" dirty="0">
                <a:solidFill>
                  <a:srgbClr val="000000"/>
                </a:solidFill>
              </a:rPr>
              <a:t>Firms must gain strategic advantage by positioning their offerings strongly against competitors’ offerings in the minds of consumers.</a:t>
            </a:r>
          </a:p>
        </p:txBody>
      </p:sp>
    </p:spTree>
    <p:extLst>
      <p:ext uri="{BB962C8B-B14F-4D97-AF65-F5344CB8AC3E}">
        <p14:creationId xmlns:p14="http://schemas.microsoft.com/office/powerpoint/2010/main" val="292401310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306621" y="505462"/>
            <a:ext cx="10681944" cy="791594"/>
          </a:xfrm>
        </p:spPr>
        <p:txBody>
          <a:bodyPr>
            <a:noAutofit/>
          </a:bodyPr>
          <a:lstStyle/>
          <a:p>
            <a:r>
              <a:rPr lang="en-US" sz="3600" dirty="0">
                <a:solidFill>
                  <a:srgbClr val="007FA3"/>
                </a:solidFill>
              </a:rPr>
              <a:t>The Microenvironment</a:t>
            </a:r>
            <a:endParaRPr lang="en-US" sz="3600" b="1" dirty="0">
              <a:solidFill>
                <a:srgbClr val="007FA3"/>
              </a:solidFill>
            </a:endParaRPr>
          </a:p>
        </p:txBody>
      </p:sp>
      <p:sp>
        <p:nvSpPr>
          <p:cNvPr id="3" name="Content Placeholder 2"/>
          <p:cNvSpPr>
            <a:spLocks noGrp="1"/>
          </p:cNvSpPr>
          <p:nvPr>
            <p:ph idx="1"/>
          </p:nvPr>
        </p:nvSpPr>
        <p:spPr>
          <a:xfrm>
            <a:off x="448511" y="1327036"/>
            <a:ext cx="2709333" cy="563275"/>
          </a:xfrm>
        </p:spPr>
        <p:txBody>
          <a:bodyPr>
            <a:normAutofit/>
          </a:bodyPr>
          <a:lstStyle/>
          <a:p>
            <a:pPr marL="0" indent="0">
              <a:buNone/>
            </a:pPr>
            <a:r>
              <a:rPr lang="en-US" b="1" dirty="0"/>
              <a:t>Publics</a:t>
            </a:r>
            <a:endParaRPr lang="en-US"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448511" y="1899464"/>
            <a:ext cx="10126134" cy="3757915"/>
          </a:xfrm>
        </p:spPr>
        <p:txBody>
          <a:bodyPr>
            <a:normAutofit/>
          </a:bodyPr>
          <a:lstStyle/>
          <a:p>
            <a:pPr marL="0" indent="0" algn="l"/>
            <a:r>
              <a:rPr lang="en-US" altLang="en-US" sz="2400" i="0" dirty="0">
                <a:solidFill>
                  <a:srgbClr val="000000"/>
                </a:solidFill>
              </a:rPr>
              <a:t>Any group that has an actual or potential interest in or impact on an organization’s ability to achieve its objectives:</a:t>
            </a:r>
          </a:p>
          <a:p>
            <a:pPr marL="225425" lvl="4" indent="-225425">
              <a:buClr>
                <a:srgbClr val="007FA3"/>
              </a:buClr>
            </a:pPr>
            <a:r>
              <a:rPr lang="en-US" altLang="en-US" sz="2400" dirty="0"/>
              <a:t>Financial publics</a:t>
            </a:r>
          </a:p>
          <a:p>
            <a:pPr marL="225425" lvl="4" indent="-225425">
              <a:buClr>
                <a:srgbClr val="007FA3"/>
              </a:buClr>
            </a:pPr>
            <a:r>
              <a:rPr lang="en-US" altLang="en-US" sz="2400" dirty="0"/>
              <a:t>Media publics</a:t>
            </a:r>
          </a:p>
          <a:p>
            <a:pPr marL="225425" lvl="4" indent="-225425">
              <a:buClr>
                <a:srgbClr val="007FA3"/>
              </a:buClr>
            </a:pPr>
            <a:r>
              <a:rPr lang="en-US" altLang="en-US" sz="2400" dirty="0"/>
              <a:t>Government publics</a:t>
            </a:r>
          </a:p>
          <a:p>
            <a:pPr marL="225425" lvl="4" indent="-225425">
              <a:buClr>
                <a:srgbClr val="007FA3"/>
              </a:buClr>
            </a:pPr>
            <a:r>
              <a:rPr lang="en-US" altLang="en-US" sz="2400" dirty="0"/>
              <a:t>Citizen-action publics</a:t>
            </a:r>
          </a:p>
          <a:p>
            <a:pPr marL="225425" lvl="4" indent="-225425">
              <a:buClr>
                <a:srgbClr val="007FA3"/>
              </a:buClr>
            </a:pPr>
            <a:r>
              <a:rPr lang="en-US" altLang="en-US" sz="2400" dirty="0"/>
              <a:t>Local publics</a:t>
            </a:r>
          </a:p>
          <a:p>
            <a:pPr marL="225425" lvl="4" indent="-225425">
              <a:buClr>
                <a:srgbClr val="007FA3"/>
              </a:buClr>
            </a:pPr>
            <a:r>
              <a:rPr lang="en-US" altLang="en-US" sz="2400" dirty="0"/>
              <a:t>General public</a:t>
            </a:r>
          </a:p>
          <a:p>
            <a:pPr marL="225425" lvl="4" indent="-225425">
              <a:buClr>
                <a:srgbClr val="007FA3"/>
              </a:buClr>
            </a:pPr>
            <a:r>
              <a:rPr lang="en-US" altLang="en-US" sz="2400" dirty="0"/>
              <a:t>Internal publics</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273775770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1991981" y="933017"/>
            <a:ext cx="6961282" cy="753377"/>
          </a:xfrm>
        </p:spPr>
        <p:txBody>
          <a:bodyPr>
            <a:noAutofit/>
          </a:bodyPr>
          <a:lstStyle/>
          <a:p>
            <a:pPr algn="ctr"/>
            <a:r>
              <a:rPr lang="en-US" sz="3600" dirty="0">
                <a:solidFill>
                  <a:srgbClr val="007FA3"/>
                </a:solidFill>
              </a:rPr>
              <a:t>The Microenvironment</a:t>
            </a:r>
            <a:endParaRPr lang="en-US" sz="3600" b="1" dirty="0">
              <a:solidFill>
                <a:srgbClr val="007FA3"/>
              </a:solidFill>
            </a:endParaRPr>
          </a:p>
        </p:txBody>
      </p:sp>
      <p:sp>
        <p:nvSpPr>
          <p:cNvPr id="3" name="Content Placeholder 2"/>
          <p:cNvSpPr>
            <a:spLocks noGrp="1"/>
          </p:cNvSpPr>
          <p:nvPr>
            <p:ph idx="1"/>
          </p:nvPr>
        </p:nvSpPr>
        <p:spPr>
          <a:xfrm>
            <a:off x="3093543" y="1869482"/>
            <a:ext cx="2709333" cy="602319"/>
          </a:xfrm>
        </p:spPr>
        <p:txBody>
          <a:bodyPr>
            <a:normAutofit/>
          </a:bodyPr>
          <a:lstStyle/>
          <a:p>
            <a:pPr marL="0" indent="0">
              <a:buNone/>
            </a:pPr>
            <a:r>
              <a:rPr lang="en-US" sz="3200" b="1" dirty="0"/>
              <a:t>Customers</a:t>
            </a:r>
            <a:endParaRPr lang="en-US" sz="3200"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3093543" y="2471801"/>
            <a:ext cx="5283200" cy="2825414"/>
          </a:xfrm>
        </p:spPr>
        <p:txBody>
          <a:bodyPr>
            <a:normAutofit/>
          </a:bodyPr>
          <a:lstStyle/>
          <a:p>
            <a:pPr marL="225425" indent="-225425" algn="l">
              <a:buClr>
                <a:srgbClr val="007FA3"/>
              </a:buClr>
              <a:buFont typeface="Arial"/>
              <a:buChar char="•"/>
            </a:pPr>
            <a:r>
              <a:rPr lang="en-US" altLang="en-US" sz="2800" i="0" dirty="0">
                <a:solidFill>
                  <a:srgbClr val="000000"/>
                </a:solidFill>
              </a:rPr>
              <a:t>Consumer markets</a:t>
            </a:r>
          </a:p>
          <a:p>
            <a:pPr marL="225425" indent="-225425" algn="l">
              <a:buClr>
                <a:srgbClr val="007FA3"/>
              </a:buClr>
              <a:buFont typeface="Arial"/>
              <a:buChar char="•"/>
            </a:pPr>
            <a:r>
              <a:rPr lang="en-US" altLang="en-US" sz="2800" i="0" dirty="0">
                <a:solidFill>
                  <a:srgbClr val="000000"/>
                </a:solidFill>
              </a:rPr>
              <a:t>Business markets</a:t>
            </a:r>
          </a:p>
          <a:p>
            <a:pPr marL="225425" indent="-225425" algn="l">
              <a:buClr>
                <a:srgbClr val="007FA3"/>
              </a:buClr>
              <a:buFont typeface="Arial"/>
              <a:buChar char="•"/>
            </a:pPr>
            <a:r>
              <a:rPr lang="en-US" altLang="en-US" sz="2800" i="0" dirty="0">
                <a:solidFill>
                  <a:srgbClr val="000000"/>
                </a:solidFill>
              </a:rPr>
              <a:t>Reseller markets</a:t>
            </a:r>
          </a:p>
          <a:p>
            <a:pPr marL="225425" indent="-225425" algn="l">
              <a:buClr>
                <a:srgbClr val="007FA3"/>
              </a:buClr>
              <a:buFont typeface="Arial"/>
              <a:buChar char="•"/>
            </a:pPr>
            <a:r>
              <a:rPr lang="en-US" altLang="en-US" sz="2800" i="0" dirty="0">
                <a:solidFill>
                  <a:srgbClr val="000000"/>
                </a:solidFill>
              </a:rPr>
              <a:t>Government markets</a:t>
            </a:r>
          </a:p>
          <a:p>
            <a:pPr marL="225425" indent="-225425" algn="l">
              <a:buClr>
                <a:srgbClr val="007FA3"/>
              </a:buClr>
              <a:buFont typeface="Arial"/>
              <a:buChar char="•"/>
            </a:pPr>
            <a:r>
              <a:rPr lang="en-US" altLang="en-US" sz="2800" i="0" dirty="0">
                <a:solidFill>
                  <a:srgbClr val="000000"/>
                </a:solidFill>
              </a:rPr>
              <a:t>International markets</a:t>
            </a:r>
          </a:p>
          <a:p>
            <a:pPr marL="457200" indent="-457200" algn="l">
              <a:buFont typeface="Arial"/>
              <a:buChar char="•"/>
            </a:pPr>
            <a:endParaRPr lang="en-US" altLang="en-US" sz="2800" i="0" dirty="0">
              <a:solidFill>
                <a:srgbClr val="000000"/>
              </a:solidFill>
            </a:endParaRPr>
          </a:p>
        </p:txBody>
      </p:sp>
    </p:spTree>
    <p:extLst>
      <p:ext uri="{BB962C8B-B14F-4D97-AF65-F5344CB8AC3E}">
        <p14:creationId xmlns:p14="http://schemas.microsoft.com/office/powerpoint/2010/main" val="185040362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91663" y="1149994"/>
            <a:ext cx="9572374" cy="758668"/>
          </a:xfrm>
        </p:spPr>
        <p:txBody>
          <a:bodyPr>
            <a:noAutofit/>
          </a:bodyPr>
          <a:lstStyle/>
          <a:p>
            <a:r>
              <a:rPr lang="en-US" sz="4000" b="1" dirty="0">
                <a:solidFill>
                  <a:srgbClr val="007FA3"/>
                </a:solidFill>
                <a:latin typeface="Calibri" panose="020F0502020204030204" pitchFamily="34" charset="0"/>
              </a:rPr>
              <a:t>Learning Objective 2</a:t>
            </a:r>
          </a:p>
        </p:txBody>
      </p:sp>
      <p:sp>
        <p:nvSpPr>
          <p:cNvPr id="16385" name="Content Placeholder 3"/>
          <p:cNvSpPr>
            <a:spLocks noGrp="1" noChangeArrowheads="1"/>
          </p:cNvSpPr>
          <p:nvPr>
            <p:ph idx="1"/>
          </p:nvPr>
        </p:nvSpPr>
        <p:spPr>
          <a:xfrm>
            <a:off x="691663" y="2104611"/>
            <a:ext cx="10423027" cy="1774417"/>
          </a:xfrm>
        </p:spPr>
        <p:txBody>
          <a:bodyPr>
            <a:noAutofit/>
          </a:bodyPr>
          <a:lstStyle/>
          <a:p>
            <a:pPr marL="0" indent="0">
              <a:buNone/>
            </a:pPr>
            <a:r>
              <a:rPr lang="en-US" dirty="0"/>
              <a:t>Explain how changes in the demographic and economic environments affect marketing decisions.</a:t>
            </a: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5465433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ading 1"/>
          <p:cNvSpPr>
            <a:spLocks noGrp="1" noChangeArrowheads="1"/>
          </p:cNvSpPr>
          <p:nvPr>
            <p:ph type="title"/>
          </p:nvPr>
        </p:nvSpPr>
        <p:spPr>
          <a:xfrm>
            <a:off x="256312" y="501178"/>
            <a:ext cx="11299812" cy="1143000"/>
          </a:xfrm>
        </p:spPr>
        <p:txBody>
          <a:bodyPr>
            <a:noAutofit/>
          </a:bodyPr>
          <a:lstStyle/>
          <a:p>
            <a:r>
              <a:rPr lang="en-US" sz="3600" dirty="0">
                <a:solidFill>
                  <a:srgbClr val="007FA3"/>
                </a:solidFill>
              </a:rPr>
              <a:t>The Macro environment</a:t>
            </a:r>
            <a:endParaRPr lang="en-US" sz="3600" b="1" dirty="0">
              <a:solidFill>
                <a:srgbClr val="007FA3"/>
              </a:solidFill>
            </a:endParaRPr>
          </a:p>
        </p:txBody>
      </p:sp>
      <p:pic>
        <p:nvPicPr>
          <p:cNvPr id="3074" name="Object 1" descr="Figure 3.2 Major Forces in the Macro environment.&#10;A semi-circular shaped chart shows the major forces in the company's macroenvironmen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11" y="1832627"/>
            <a:ext cx="10989813" cy="3470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369795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763821" y="520261"/>
            <a:ext cx="10193213" cy="693683"/>
          </a:xfrm>
        </p:spPr>
        <p:txBody>
          <a:bodyPr>
            <a:noAutofit/>
          </a:bodyPr>
          <a:lstStyle/>
          <a:p>
            <a:r>
              <a:rPr lang="en-US" sz="3600" dirty="0">
                <a:solidFill>
                  <a:srgbClr val="007FA3"/>
                </a:solidFill>
              </a:rPr>
              <a:t>The </a:t>
            </a:r>
            <a:r>
              <a:rPr lang="en-US" sz="3600" dirty="0" err="1">
                <a:solidFill>
                  <a:srgbClr val="007FA3"/>
                </a:solidFill>
              </a:rPr>
              <a:t>Macroenvironment</a:t>
            </a:r>
            <a:endParaRPr lang="en-US" sz="3600" b="1" dirty="0">
              <a:solidFill>
                <a:srgbClr val="007FA3"/>
              </a:solidFill>
            </a:endParaRPr>
          </a:p>
        </p:txBody>
      </p:sp>
      <p:sp>
        <p:nvSpPr>
          <p:cNvPr id="3" name="Title 2"/>
          <p:cNvSpPr>
            <a:spLocks noGrp="1"/>
          </p:cNvSpPr>
          <p:nvPr>
            <p:ph idx="1"/>
          </p:nvPr>
        </p:nvSpPr>
        <p:spPr>
          <a:xfrm>
            <a:off x="763821" y="1387854"/>
            <a:ext cx="5113865" cy="529010"/>
          </a:xfrm>
        </p:spPr>
        <p:txBody>
          <a:bodyPr>
            <a:normAutofit/>
          </a:bodyPr>
          <a:lstStyle/>
          <a:p>
            <a:pPr marL="0" indent="0">
              <a:buNone/>
            </a:pPr>
            <a:r>
              <a:rPr lang="en-US" b="1" dirty="0"/>
              <a:t>Demographic Environment</a:t>
            </a:r>
            <a:endParaRPr lang="en-US"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763821" y="2031332"/>
            <a:ext cx="10628805" cy="2651027"/>
          </a:xfrm>
        </p:spPr>
        <p:txBody>
          <a:bodyPr>
            <a:noAutofit/>
          </a:bodyPr>
          <a:lstStyle/>
          <a:p>
            <a:pPr marL="284163" indent="-284163" algn="l">
              <a:lnSpc>
                <a:spcPct val="80000"/>
              </a:lnSpc>
              <a:buClr>
                <a:srgbClr val="007FA3"/>
              </a:buClr>
              <a:buFont typeface="Arial"/>
              <a:buChar char="•"/>
            </a:pPr>
            <a:r>
              <a:rPr lang="en-US" altLang="en-US" sz="2400" b="1" i="0" dirty="0">
                <a:solidFill>
                  <a:srgbClr val="000000"/>
                </a:solidFill>
              </a:rPr>
              <a:t>Demography </a:t>
            </a:r>
            <a:r>
              <a:rPr lang="en-US" altLang="en-US" sz="2400" i="0" dirty="0">
                <a:solidFill>
                  <a:srgbClr val="000000"/>
                </a:solidFill>
              </a:rPr>
              <a:t>is the study of human populations—size, density, location, age, gender, race, occupation, and other statistics.</a:t>
            </a:r>
          </a:p>
          <a:p>
            <a:pPr marL="284163" indent="-284163" algn="l">
              <a:lnSpc>
                <a:spcPct val="80000"/>
              </a:lnSpc>
              <a:buClr>
                <a:srgbClr val="007FA3"/>
              </a:buClr>
              <a:buFont typeface="Arial"/>
              <a:buChar char="•"/>
            </a:pPr>
            <a:r>
              <a:rPr lang="en-US" altLang="en-US" sz="2400" b="1" i="0" dirty="0">
                <a:solidFill>
                  <a:srgbClr val="000000"/>
                </a:solidFill>
              </a:rPr>
              <a:t>Demographic environment </a:t>
            </a:r>
            <a:r>
              <a:rPr lang="en-US" altLang="en-US" sz="2400" i="0" dirty="0">
                <a:solidFill>
                  <a:srgbClr val="000000"/>
                </a:solidFill>
              </a:rPr>
              <a:t>involves people, and people make up markets.</a:t>
            </a:r>
          </a:p>
          <a:p>
            <a:pPr marL="284163" indent="-284163" algn="l">
              <a:lnSpc>
                <a:spcPct val="80000"/>
              </a:lnSpc>
              <a:buClr>
                <a:srgbClr val="007FA3"/>
              </a:buClr>
              <a:buFont typeface="Arial"/>
              <a:buChar char="•"/>
            </a:pPr>
            <a:r>
              <a:rPr lang="en-US" altLang="en-US" sz="2400" b="1" i="0" dirty="0">
                <a:solidFill>
                  <a:srgbClr val="000000"/>
                </a:solidFill>
              </a:rPr>
              <a:t>Demographic trends </a:t>
            </a:r>
            <a:r>
              <a:rPr lang="en-US" altLang="en-US" sz="2400" i="0" dirty="0">
                <a:solidFill>
                  <a:srgbClr val="000000"/>
                </a:solidFill>
              </a:rPr>
              <a:t>include changing age and family structures, geographic population shifts, educational characteristics, and population diversity.</a:t>
            </a:r>
          </a:p>
          <a:p>
            <a:pPr marL="457200" indent="-457200" algn="l">
              <a:buFont typeface="Arial"/>
              <a:buChar char="•"/>
            </a:pPr>
            <a:endParaRPr lang="en-US" altLang="en-US" sz="2800" i="0" dirty="0">
              <a:solidFill>
                <a:srgbClr val="000000"/>
              </a:solidFill>
            </a:endParaRPr>
          </a:p>
        </p:txBody>
      </p:sp>
    </p:spTree>
    <p:extLst>
      <p:ext uri="{BB962C8B-B14F-4D97-AF65-F5344CB8AC3E}">
        <p14:creationId xmlns:p14="http://schemas.microsoft.com/office/powerpoint/2010/main" val="96628261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noChangeArrowheads="1"/>
          </p:cNvSpPr>
          <p:nvPr>
            <p:ph type="title"/>
          </p:nvPr>
        </p:nvSpPr>
        <p:spPr>
          <a:xfrm>
            <a:off x="2955229" y="780615"/>
            <a:ext cx="7954510" cy="617297"/>
          </a:xfrm>
        </p:spPr>
        <p:txBody>
          <a:bodyPr>
            <a:noAutofit/>
          </a:bodyPr>
          <a:lstStyle/>
          <a:p>
            <a:r>
              <a:rPr lang="en-US" sz="3600" dirty="0">
                <a:solidFill>
                  <a:srgbClr val="007FA3"/>
                </a:solidFill>
              </a:rPr>
              <a:t>The </a:t>
            </a:r>
            <a:r>
              <a:rPr lang="en-US" sz="3600" dirty="0" err="1">
                <a:solidFill>
                  <a:srgbClr val="007FA3"/>
                </a:solidFill>
              </a:rPr>
              <a:t>Macroenvironment</a:t>
            </a:r>
            <a:endParaRPr lang="en-US" sz="3600" b="1" dirty="0">
              <a:solidFill>
                <a:srgbClr val="007FA3"/>
              </a:solidFill>
            </a:endParaRPr>
          </a:p>
        </p:txBody>
      </p:sp>
      <p:sp>
        <p:nvSpPr>
          <p:cNvPr id="3" name="Title 2"/>
          <p:cNvSpPr>
            <a:spLocks noGrp="1"/>
          </p:cNvSpPr>
          <p:nvPr>
            <p:ph idx="1"/>
          </p:nvPr>
        </p:nvSpPr>
        <p:spPr>
          <a:xfrm>
            <a:off x="3098040" y="1452869"/>
            <a:ext cx="5113865" cy="549352"/>
          </a:xfrm>
        </p:spPr>
        <p:txBody>
          <a:bodyPr>
            <a:normAutofit/>
          </a:bodyPr>
          <a:lstStyle/>
          <a:p>
            <a:pPr marL="0" indent="0">
              <a:buNone/>
            </a:pPr>
            <a:r>
              <a:rPr lang="en-US" sz="3200" b="1" dirty="0">
                <a:latin typeface="+mj-lt"/>
              </a:rPr>
              <a:t>Economic Environment</a:t>
            </a:r>
            <a:endParaRPr lang="en-US" sz="3200" dirty="0">
              <a:latin typeface="+mj-lt"/>
            </a:endParaRPr>
          </a:p>
          <a:p>
            <a:pPr marL="0" indent="0">
              <a:buNone/>
            </a:pPr>
            <a:endParaRPr lang="en-US" b="1" dirty="0"/>
          </a:p>
          <a:p>
            <a:pPr marL="0" indent="0">
              <a:buNone/>
            </a:pPr>
            <a:endParaRPr lang="en-US" dirty="0"/>
          </a:p>
        </p:txBody>
      </p:sp>
      <p:pic>
        <p:nvPicPr>
          <p:cNvPr id="5122" name="Object 1" descr="Photo shows the loafers section of a Target store. A display on the walls shows the Target's symbol with the text &quot;Expect more. Pay less.&qu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040" y="2239702"/>
            <a:ext cx="5609231" cy="3670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23683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noChangeArrowheads="1"/>
          </p:cNvSpPr>
          <p:nvPr>
            <p:ph type="title"/>
          </p:nvPr>
        </p:nvSpPr>
        <p:spPr>
          <a:xfrm>
            <a:off x="724699" y="516623"/>
            <a:ext cx="10823834" cy="697322"/>
          </a:xfrm>
        </p:spPr>
        <p:txBody>
          <a:bodyPr>
            <a:noAutofit/>
          </a:bodyPr>
          <a:lstStyle/>
          <a:p>
            <a:r>
              <a:rPr lang="en-US" sz="3600" dirty="0">
                <a:solidFill>
                  <a:srgbClr val="007FA3"/>
                </a:solidFill>
              </a:rPr>
              <a:t>The </a:t>
            </a:r>
            <a:r>
              <a:rPr lang="en-US" sz="3600" dirty="0" err="1">
                <a:solidFill>
                  <a:srgbClr val="007FA3"/>
                </a:solidFill>
              </a:rPr>
              <a:t>Macroenvironment</a:t>
            </a:r>
            <a:endParaRPr lang="en-US" sz="3600" b="1" dirty="0">
              <a:solidFill>
                <a:srgbClr val="007FA3"/>
              </a:solidFill>
            </a:endParaRPr>
          </a:p>
        </p:txBody>
      </p:sp>
      <p:sp>
        <p:nvSpPr>
          <p:cNvPr id="3" name="Title 2"/>
          <p:cNvSpPr>
            <a:spLocks noGrp="1"/>
          </p:cNvSpPr>
          <p:nvPr>
            <p:ph idx="1"/>
          </p:nvPr>
        </p:nvSpPr>
        <p:spPr>
          <a:xfrm>
            <a:off x="724699" y="1458240"/>
            <a:ext cx="5113865" cy="592178"/>
          </a:xfrm>
        </p:spPr>
        <p:txBody>
          <a:bodyPr>
            <a:normAutofit/>
          </a:bodyPr>
          <a:lstStyle/>
          <a:p>
            <a:pPr marL="0" indent="0">
              <a:buNone/>
            </a:pPr>
            <a:r>
              <a:rPr lang="en-US" sz="3000" b="1" dirty="0">
                <a:latin typeface="+mj-lt"/>
              </a:rPr>
              <a:t>Economic Environment</a:t>
            </a:r>
            <a:endParaRPr lang="en-US" sz="3000" dirty="0">
              <a:latin typeface="+mj-lt"/>
            </a:endParaRPr>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724699" y="2110637"/>
            <a:ext cx="10532533" cy="1963779"/>
          </a:xfrm>
        </p:spPr>
        <p:txBody>
          <a:bodyPr>
            <a:normAutofit/>
          </a:bodyPr>
          <a:lstStyle/>
          <a:p>
            <a:pPr algn="l"/>
            <a:r>
              <a:rPr lang="en-US" altLang="en-US" sz="2800" b="1" i="0" dirty="0">
                <a:solidFill>
                  <a:srgbClr val="000000"/>
                </a:solidFill>
              </a:rPr>
              <a:t>Changes in Consumer Spending</a:t>
            </a:r>
          </a:p>
          <a:p>
            <a:pPr marL="0" indent="0" algn="l">
              <a:defRPr/>
            </a:pPr>
            <a:r>
              <a:rPr lang="en-US" sz="2800" b="1" i="0" dirty="0">
                <a:solidFill>
                  <a:srgbClr val="000000"/>
                </a:solidFill>
              </a:rPr>
              <a:t>Value marketing </a:t>
            </a:r>
            <a:r>
              <a:rPr lang="en-US" sz="2800" i="0" dirty="0">
                <a:solidFill>
                  <a:srgbClr val="000000"/>
                </a:solidFill>
              </a:rPr>
              <a:t>involves offering financially cautious buyers greater value—the right combination of quality and service at a fair price.</a:t>
            </a:r>
          </a:p>
          <a:p>
            <a:pPr marL="457200" indent="-457200" algn="l">
              <a:buFont typeface="Arial"/>
              <a:buChar char="•"/>
            </a:pPr>
            <a:endParaRPr lang="en-US" altLang="en-US" sz="2800" i="0" dirty="0">
              <a:solidFill>
                <a:srgbClr val="000000"/>
              </a:solidFill>
            </a:endParaRPr>
          </a:p>
        </p:txBody>
      </p:sp>
    </p:spTree>
    <p:extLst>
      <p:ext uri="{BB962C8B-B14F-4D97-AF65-F5344CB8AC3E}">
        <p14:creationId xmlns:p14="http://schemas.microsoft.com/office/powerpoint/2010/main" val="301426211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noChangeArrowheads="1"/>
          </p:cNvSpPr>
          <p:nvPr>
            <p:ph type="title"/>
          </p:nvPr>
        </p:nvSpPr>
        <p:spPr>
          <a:xfrm>
            <a:off x="448511" y="509130"/>
            <a:ext cx="9940965" cy="618174"/>
          </a:xfrm>
        </p:spPr>
        <p:txBody>
          <a:bodyPr>
            <a:noAutofit/>
          </a:bodyPr>
          <a:lstStyle/>
          <a:p>
            <a:r>
              <a:rPr lang="en-US" sz="3600" dirty="0">
                <a:solidFill>
                  <a:srgbClr val="007FA3"/>
                </a:solidFill>
              </a:rPr>
              <a:t>The </a:t>
            </a:r>
            <a:r>
              <a:rPr lang="en-US" sz="3600" dirty="0" err="1">
                <a:solidFill>
                  <a:srgbClr val="007FA3"/>
                </a:solidFill>
              </a:rPr>
              <a:t>Macroenvironment</a:t>
            </a:r>
            <a:endParaRPr lang="en-US" sz="3600" b="1" dirty="0">
              <a:solidFill>
                <a:srgbClr val="007FA3"/>
              </a:solidFill>
            </a:endParaRPr>
          </a:p>
        </p:txBody>
      </p:sp>
      <p:sp>
        <p:nvSpPr>
          <p:cNvPr id="3" name="Title 2"/>
          <p:cNvSpPr>
            <a:spLocks noGrp="1"/>
          </p:cNvSpPr>
          <p:nvPr>
            <p:ph idx="1"/>
          </p:nvPr>
        </p:nvSpPr>
        <p:spPr>
          <a:xfrm>
            <a:off x="448511" y="1328868"/>
            <a:ext cx="5113865" cy="641822"/>
          </a:xfrm>
        </p:spPr>
        <p:txBody>
          <a:bodyPr>
            <a:normAutofit/>
          </a:bodyPr>
          <a:lstStyle/>
          <a:p>
            <a:pPr marL="0" indent="0">
              <a:buNone/>
            </a:pPr>
            <a:r>
              <a:rPr lang="en-US" sz="3200" b="1" dirty="0">
                <a:latin typeface="+mj-lt"/>
              </a:rPr>
              <a:t>Economic Environment</a:t>
            </a:r>
            <a:endParaRPr lang="en-US" sz="3200" dirty="0">
              <a:latin typeface="+mj-lt"/>
            </a:endParaRPr>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448511" y="2172254"/>
            <a:ext cx="10508523" cy="2052903"/>
          </a:xfrm>
        </p:spPr>
        <p:txBody>
          <a:bodyPr>
            <a:normAutofit/>
          </a:bodyPr>
          <a:lstStyle/>
          <a:p>
            <a:pPr algn="l"/>
            <a:r>
              <a:rPr lang="en-US" altLang="en-US" sz="2800" b="1" i="0" dirty="0">
                <a:solidFill>
                  <a:srgbClr val="000000"/>
                </a:solidFill>
              </a:rPr>
              <a:t>Income Distribution</a:t>
            </a:r>
          </a:p>
          <a:p>
            <a:pPr marL="0" indent="0" algn="l"/>
            <a:r>
              <a:rPr lang="en-US" sz="2800" i="0" dirty="0">
                <a:solidFill>
                  <a:srgbClr val="000000"/>
                </a:solidFill>
              </a:rPr>
              <a:t>Over the past several decades, the rich have grown richer, the middle class has shrunk, and the poor have remained poor.</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14154346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2"/>
          <p:cNvSpPr>
            <a:spLocks noGrp="1" noChangeArrowheads="1"/>
          </p:cNvSpPr>
          <p:nvPr>
            <p:ph type="title"/>
          </p:nvPr>
        </p:nvSpPr>
        <p:spPr>
          <a:xfrm>
            <a:off x="675212" y="360684"/>
            <a:ext cx="10915930" cy="742902"/>
          </a:xfrm>
        </p:spPr>
        <p:txBody>
          <a:bodyPr>
            <a:noAutofit/>
          </a:bodyPr>
          <a:lstStyle/>
          <a:p>
            <a:r>
              <a:rPr lang="en-US" b="1" dirty="0">
                <a:solidFill>
                  <a:srgbClr val="007FA3"/>
                </a:solidFill>
              </a:rPr>
              <a:t>Learning Objectives</a:t>
            </a:r>
          </a:p>
        </p:txBody>
      </p:sp>
      <p:sp>
        <p:nvSpPr>
          <p:cNvPr id="16385" name="Content Placeholder 3"/>
          <p:cNvSpPr>
            <a:spLocks noGrp="1" noChangeArrowheads="1"/>
          </p:cNvSpPr>
          <p:nvPr>
            <p:ph idx="1"/>
          </p:nvPr>
        </p:nvSpPr>
        <p:spPr>
          <a:xfrm>
            <a:off x="795133" y="1352533"/>
            <a:ext cx="10902462" cy="4494924"/>
          </a:xfrm>
        </p:spPr>
        <p:txBody>
          <a:bodyPr>
            <a:noAutofit/>
          </a:bodyPr>
          <a:lstStyle/>
          <a:p>
            <a:pPr marL="630238" indent="-630238">
              <a:buNone/>
            </a:pPr>
            <a:r>
              <a:rPr lang="en-US" sz="2400" b="1" dirty="0">
                <a:solidFill>
                  <a:srgbClr val="007FA3"/>
                </a:solidFill>
                <a:cs typeface="Arial"/>
              </a:rPr>
              <a:t>3-1  </a:t>
            </a:r>
            <a:r>
              <a:rPr lang="en-US" sz="2400" dirty="0"/>
              <a:t>Describe the environmental forces that affect the company’s ability to serve its customers.</a:t>
            </a:r>
          </a:p>
          <a:p>
            <a:pPr marL="630238" indent="-630238">
              <a:buNone/>
              <a:tabLst>
                <a:tab pos="569913" algn="l"/>
              </a:tabLst>
            </a:pPr>
            <a:r>
              <a:rPr lang="en-US" sz="2400" b="1" dirty="0">
                <a:solidFill>
                  <a:srgbClr val="007FA3"/>
                </a:solidFill>
                <a:cs typeface="Arial"/>
              </a:rPr>
              <a:t>3-2  </a:t>
            </a:r>
            <a:r>
              <a:rPr lang="en-US" sz="2400" dirty="0"/>
              <a:t>Explain how changes in the demographic and economic environments affect marketing decisions.</a:t>
            </a:r>
            <a:r>
              <a:rPr lang="en-US" sz="2400" b="1" dirty="0"/>
              <a:t>	</a:t>
            </a:r>
          </a:p>
          <a:p>
            <a:pPr marL="0" indent="0">
              <a:buNone/>
            </a:pPr>
            <a:r>
              <a:rPr lang="en-US" sz="2400" b="1" dirty="0">
                <a:solidFill>
                  <a:srgbClr val="007FA3"/>
                </a:solidFill>
                <a:cs typeface="Arial"/>
              </a:rPr>
              <a:t>3-3 </a:t>
            </a:r>
            <a:r>
              <a:rPr lang="en-US" sz="2400" b="1" dirty="0">
                <a:solidFill>
                  <a:srgbClr val="007FA3"/>
                </a:solidFill>
              </a:rPr>
              <a:t> </a:t>
            </a:r>
            <a:r>
              <a:rPr lang="en-US" sz="2400" dirty="0"/>
              <a:t>Identify the major trends in the firm’s natural and technological </a:t>
            </a:r>
            <a:br>
              <a:rPr lang="en-US" sz="2400" dirty="0"/>
            </a:br>
            <a:r>
              <a:rPr lang="en-US" sz="2400" dirty="0"/>
              <a:t>       environments.</a:t>
            </a:r>
          </a:p>
          <a:p>
            <a:pPr marL="0" indent="0">
              <a:buNone/>
            </a:pPr>
            <a:r>
              <a:rPr lang="en-US" sz="2400" b="1" dirty="0">
                <a:solidFill>
                  <a:srgbClr val="007FA3"/>
                </a:solidFill>
                <a:cs typeface="Arial"/>
              </a:rPr>
              <a:t>3-4  </a:t>
            </a:r>
            <a:r>
              <a:rPr lang="en-US" sz="2400" dirty="0"/>
              <a:t>Explain the key changes in the political and cultural environments.</a:t>
            </a:r>
          </a:p>
          <a:p>
            <a:pPr marL="0" indent="0">
              <a:buNone/>
            </a:pPr>
            <a:r>
              <a:rPr lang="en-US" sz="2400" b="1" dirty="0">
                <a:solidFill>
                  <a:srgbClr val="007FA3"/>
                </a:solidFill>
                <a:cs typeface="Arial"/>
              </a:rPr>
              <a:t>3-5  </a:t>
            </a:r>
            <a:r>
              <a:rPr lang="en-US" sz="2400" dirty="0"/>
              <a:t>Discuss how companies can react to the marketing environment.</a:t>
            </a:r>
            <a:endParaRPr lang="en-US" sz="24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21925179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noChangeArrowheads="1"/>
          </p:cNvSpPr>
          <p:nvPr>
            <p:ph type="title"/>
          </p:nvPr>
        </p:nvSpPr>
        <p:spPr>
          <a:xfrm>
            <a:off x="675212" y="835572"/>
            <a:ext cx="10915930" cy="873063"/>
          </a:xfrm>
        </p:spPr>
        <p:txBody>
          <a:bodyPr>
            <a:noAutofit/>
          </a:bodyPr>
          <a:lstStyle/>
          <a:p>
            <a:r>
              <a:rPr lang="en-US" b="1" dirty="0">
                <a:solidFill>
                  <a:srgbClr val="007FA3"/>
                </a:solidFill>
              </a:rPr>
              <a:t>Learning Objective 3</a:t>
            </a:r>
          </a:p>
        </p:txBody>
      </p:sp>
      <p:sp>
        <p:nvSpPr>
          <p:cNvPr id="16385" name="Content Placeholder 1"/>
          <p:cNvSpPr>
            <a:spLocks noGrp="1" noChangeArrowheads="1"/>
          </p:cNvSpPr>
          <p:nvPr>
            <p:ph idx="1"/>
          </p:nvPr>
        </p:nvSpPr>
        <p:spPr>
          <a:xfrm>
            <a:off x="675212" y="2041549"/>
            <a:ext cx="10879014" cy="2819292"/>
          </a:xfrm>
        </p:spPr>
        <p:txBody>
          <a:bodyPr>
            <a:noAutofit/>
          </a:bodyPr>
          <a:lstStyle/>
          <a:p>
            <a:pPr marL="0" indent="0">
              <a:buNone/>
            </a:pPr>
            <a:r>
              <a:rPr lang="en-US" dirty="0"/>
              <a:t>Identify the major trends in the firm’s natural and technological environments.</a:t>
            </a:r>
          </a:p>
          <a:p>
            <a:pPr marL="0" indent="0">
              <a:buNone/>
            </a:pPr>
            <a:endParaRPr lang="en-US" sz="3200" b="1" dirty="0">
              <a:latin typeface="Calibri" panose="020F0502020204030204" pitchFamily="34" charset="0"/>
            </a:endParaRP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05912081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21073" y="948058"/>
            <a:ext cx="10950816" cy="683877"/>
          </a:xfrm>
        </p:spPr>
        <p:txBody>
          <a:bodyPr>
            <a:noAutofit/>
          </a:bodyPr>
          <a:lstStyle/>
          <a:p>
            <a:r>
              <a:rPr lang="en-US" sz="3600" dirty="0">
                <a:solidFill>
                  <a:srgbClr val="007FA3"/>
                </a:solidFill>
              </a:rPr>
              <a:t>The </a:t>
            </a:r>
            <a:r>
              <a:rPr lang="en-US" sz="3600" dirty="0" err="1">
                <a:solidFill>
                  <a:srgbClr val="007FA3"/>
                </a:solidFill>
              </a:rPr>
              <a:t>Macroenvironment</a:t>
            </a:r>
            <a:endParaRPr lang="en-US" sz="3600" b="1" dirty="0">
              <a:solidFill>
                <a:srgbClr val="007FA3"/>
              </a:solidFill>
            </a:endParaRPr>
          </a:p>
        </p:txBody>
      </p:sp>
      <p:sp>
        <p:nvSpPr>
          <p:cNvPr id="24578" name="Content Placeholder 11"/>
          <p:cNvSpPr>
            <a:spLocks noGrp="1"/>
          </p:cNvSpPr>
          <p:nvPr>
            <p:ph idx="1"/>
          </p:nvPr>
        </p:nvSpPr>
        <p:spPr>
          <a:xfrm>
            <a:off x="621073" y="1755520"/>
            <a:ext cx="5977467" cy="645129"/>
          </a:xfrm>
        </p:spPr>
        <p:txBody>
          <a:bodyPr>
            <a:noAutofit/>
          </a:bodyPr>
          <a:lstStyle/>
          <a:p>
            <a:pPr marL="0" indent="0">
              <a:buNone/>
            </a:pPr>
            <a:r>
              <a:rPr lang="en-US" sz="3000" b="1" dirty="0">
                <a:solidFill>
                  <a:srgbClr val="000000"/>
                </a:solidFill>
                <a:latin typeface="+mj-lt"/>
              </a:rPr>
              <a:t>The Natural Environment</a:t>
            </a:r>
          </a:p>
          <a:p>
            <a:pPr marL="0" indent="0" eaLnBrk="1" hangingPunct="1">
              <a:lnSpc>
                <a:spcPct val="80000"/>
              </a:lnSpc>
              <a:buNone/>
            </a:pPr>
            <a:endParaRPr lang="en-US" sz="3000" dirty="0">
              <a:latin typeface="+mj-lt"/>
            </a:endParaRPr>
          </a:p>
        </p:txBody>
      </p:sp>
      <p:sp>
        <p:nvSpPr>
          <p:cNvPr id="2" name="Content Placeholder 1"/>
          <p:cNvSpPr>
            <a:spLocks noGrp="1"/>
          </p:cNvSpPr>
          <p:nvPr>
            <p:ph type="body" sz="quarter" idx="13"/>
          </p:nvPr>
        </p:nvSpPr>
        <p:spPr>
          <a:xfrm>
            <a:off x="621073" y="2524234"/>
            <a:ext cx="10651067" cy="1811283"/>
          </a:xfrm>
        </p:spPr>
        <p:txBody>
          <a:bodyPr>
            <a:noAutofit/>
          </a:bodyPr>
          <a:lstStyle/>
          <a:p>
            <a:pPr marL="0" indent="0" algn="l"/>
            <a:r>
              <a:rPr lang="en-US" sz="2400" i="0" dirty="0">
                <a:solidFill>
                  <a:srgbClr val="000000"/>
                </a:solidFill>
              </a:rPr>
              <a:t>The</a:t>
            </a:r>
            <a:r>
              <a:rPr lang="en-US" sz="2400" b="1" i="0" dirty="0">
                <a:solidFill>
                  <a:srgbClr val="000000"/>
                </a:solidFill>
              </a:rPr>
              <a:t> natural environment </a:t>
            </a:r>
            <a:r>
              <a:rPr lang="en-US" sz="2400" i="0" dirty="0">
                <a:solidFill>
                  <a:srgbClr val="000000"/>
                </a:solidFill>
              </a:rPr>
              <a:t>is the physical environment and the natural resources that are needed as inputs by marketers or that are affected by marketing activities.</a:t>
            </a:r>
            <a:endParaRPr lang="en-US" altLang="en-US" sz="2400" i="0" dirty="0">
              <a:solidFill>
                <a:srgbClr val="000000"/>
              </a:solidFill>
            </a:endParaRPr>
          </a:p>
        </p:txBody>
      </p:sp>
    </p:spTree>
    <p:extLst>
      <p:ext uri="{BB962C8B-B14F-4D97-AF65-F5344CB8AC3E}">
        <p14:creationId xmlns:p14="http://schemas.microsoft.com/office/powerpoint/2010/main" val="4979647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747198" y="814764"/>
            <a:ext cx="10509381" cy="648309"/>
          </a:xfrm>
        </p:spPr>
        <p:txBody>
          <a:bodyPr>
            <a:noAutofit/>
          </a:bodyPr>
          <a:lstStyle/>
          <a:p>
            <a:r>
              <a:rPr lang="en-US" sz="3600" dirty="0">
                <a:solidFill>
                  <a:srgbClr val="007FA3"/>
                </a:solidFill>
              </a:rPr>
              <a:t>The </a:t>
            </a:r>
            <a:r>
              <a:rPr lang="en-US" sz="3600" dirty="0" err="1">
                <a:solidFill>
                  <a:srgbClr val="007FA3"/>
                </a:solidFill>
              </a:rPr>
              <a:t>Macroenvironment</a:t>
            </a:r>
            <a:endParaRPr lang="en-US" sz="3600" b="1" dirty="0">
              <a:solidFill>
                <a:srgbClr val="007FA3"/>
              </a:solidFill>
            </a:endParaRPr>
          </a:p>
        </p:txBody>
      </p:sp>
      <p:sp>
        <p:nvSpPr>
          <p:cNvPr id="24578" name="Content Placeholder 11"/>
          <p:cNvSpPr>
            <a:spLocks noGrp="1"/>
          </p:cNvSpPr>
          <p:nvPr>
            <p:ph idx="1"/>
          </p:nvPr>
        </p:nvSpPr>
        <p:spPr>
          <a:xfrm>
            <a:off x="747198" y="1580438"/>
            <a:ext cx="6110817" cy="645129"/>
          </a:xfrm>
        </p:spPr>
        <p:txBody>
          <a:bodyPr>
            <a:noAutofit/>
          </a:bodyPr>
          <a:lstStyle/>
          <a:p>
            <a:pPr marL="0" indent="0">
              <a:buNone/>
            </a:pPr>
            <a:r>
              <a:rPr lang="en-US" sz="3000" b="1" dirty="0">
                <a:solidFill>
                  <a:srgbClr val="000000"/>
                </a:solidFill>
              </a:rPr>
              <a:t>The Natural Environment</a:t>
            </a:r>
          </a:p>
          <a:p>
            <a:pPr marL="0" indent="0" eaLnBrk="1" hangingPunct="1">
              <a:lnSpc>
                <a:spcPct val="80000"/>
              </a:lnSpc>
              <a:buNone/>
            </a:pPr>
            <a:endParaRPr lang="en-US" sz="2500" dirty="0"/>
          </a:p>
        </p:txBody>
      </p:sp>
      <p:sp>
        <p:nvSpPr>
          <p:cNvPr id="2" name="Content Placeholder 1"/>
          <p:cNvSpPr>
            <a:spLocks noGrp="1"/>
          </p:cNvSpPr>
          <p:nvPr>
            <p:ph type="body" sz="quarter" idx="13"/>
          </p:nvPr>
        </p:nvSpPr>
        <p:spPr>
          <a:xfrm>
            <a:off x="747198" y="2342932"/>
            <a:ext cx="10509381" cy="2749331"/>
          </a:xfrm>
        </p:spPr>
        <p:txBody>
          <a:bodyPr>
            <a:noAutofit/>
          </a:bodyPr>
          <a:lstStyle/>
          <a:p>
            <a:pPr marL="0" indent="0" algn="l"/>
            <a:r>
              <a:rPr lang="en-US" altLang="en-US" sz="2800" i="0" dirty="0">
                <a:solidFill>
                  <a:srgbClr val="000000"/>
                </a:solidFill>
              </a:rPr>
              <a:t>Trends in the Natural Environment</a:t>
            </a:r>
          </a:p>
          <a:p>
            <a:pPr marL="346075" lvl="1" indent="-346075">
              <a:buClr>
                <a:srgbClr val="007FA3"/>
              </a:buClr>
            </a:pPr>
            <a:r>
              <a:rPr lang="en-US" altLang="en-US" dirty="0"/>
              <a:t>Growing shortages of raw materials</a:t>
            </a:r>
          </a:p>
          <a:p>
            <a:pPr marL="346075" lvl="1" indent="-346075">
              <a:buClr>
                <a:srgbClr val="007FA3"/>
              </a:buClr>
            </a:pPr>
            <a:r>
              <a:rPr lang="en-US" altLang="en-US" dirty="0"/>
              <a:t>Increased pollution</a:t>
            </a:r>
          </a:p>
          <a:p>
            <a:pPr marL="346075" lvl="1" indent="-346075">
              <a:buClr>
                <a:srgbClr val="007FA3"/>
              </a:buClr>
            </a:pPr>
            <a:r>
              <a:rPr lang="en-US" altLang="en-US" dirty="0"/>
              <a:t>Increased government intervention</a:t>
            </a:r>
          </a:p>
          <a:p>
            <a:pPr marL="346075" lvl="1" indent="-346075">
              <a:buClr>
                <a:srgbClr val="007FA3"/>
              </a:buClr>
            </a:pPr>
            <a:r>
              <a:rPr lang="en-US" altLang="en-US" dirty="0"/>
              <a:t>Developing strategies that support environmental sustainability </a:t>
            </a:r>
          </a:p>
        </p:txBody>
      </p:sp>
    </p:spTree>
    <p:extLst>
      <p:ext uri="{BB962C8B-B14F-4D97-AF65-F5344CB8AC3E}">
        <p14:creationId xmlns:p14="http://schemas.microsoft.com/office/powerpoint/2010/main" val="42535273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noChangeArrowheads="1"/>
          </p:cNvSpPr>
          <p:nvPr>
            <p:ph type="title"/>
          </p:nvPr>
        </p:nvSpPr>
        <p:spPr>
          <a:xfrm>
            <a:off x="628393" y="519958"/>
            <a:ext cx="10508523" cy="539346"/>
          </a:xfrm>
        </p:spPr>
        <p:txBody>
          <a:bodyPr>
            <a:noAutofit/>
          </a:bodyPr>
          <a:lstStyle/>
          <a:p>
            <a:r>
              <a:rPr lang="en-US" sz="3600" dirty="0">
                <a:solidFill>
                  <a:srgbClr val="007FA3"/>
                </a:solidFill>
              </a:rPr>
              <a:t>The </a:t>
            </a:r>
            <a:r>
              <a:rPr lang="en-US" sz="3600" dirty="0" err="1">
                <a:solidFill>
                  <a:srgbClr val="007FA3"/>
                </a:solidFill>
              </a:rPr>
              <a:t>Macroenvironment</a:t>
            </a:r>
            <a:endParaRPr lang="en-US" sz="3600" b="1" dirty="0">
              <a:solidFill>
                <a:srgbClr val="007FA3"/>
              </a:solidFill>
            </a:endParaRPr>
          </a:p>
        </p:txBody>
      </p:sp>
      <p:sp>
        <p:nvSpPr>
          <p:cNvPr id="3" name="Title 2"/>
          <p:cNvSpPr>
            <a:spLocks noGrp="1"/>
          </p:cNvSpPr>
          <p:nvPr>
            <p:ph idx="1"/>
          </p:nvPr>
        </p:nvSpPr>
        <p:spPr>
          <a:xfrm>
            <a:off x="628393" y="1250567"/>
            <a:ext cx="5113865" cy="560029"/>
          </a:xfrm>
        </p:spPr>
        <p:txBody>
          <a:bodyPr>
            <a:normAutofit/>
          </a:bodyPr>
          <a:lstStyle/>
          <a:p>
            <a:pPr marL="0" indent="0">
              <a:buNone/>
            </a:pPr>
            <a:r>
              <a:rPr lang="en-US" sz="3000" b="1" dirty="0"/>
              <a:t>Natural Environment</a:t>
            </a:r>
            <a:endParaRPr lang="en-US" sz="3000"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628393" y="1810596"/>
            <a:ext cx="5571067" cy="3757915"/>
          </a:xfrm>
        </p:spPr>
        <p:txBody>
          <a:bodyPr>
            <a:normAutofit/>
          </a:bodyPr>
          <a:lstStyle/>
          <a:p>
            <a:pPr marL="0" indent="0" algn="l"/>
            <a:r>
              <a:rPr lang="en-US" sz="2400" b="1" i="0" dirty="0">
                <a:solidFill>
                  <a:srgbClr val="000000"/>
                </a:solidFill>
              </a:rPr>
              <a:t>Environmental sustainability </a:t>
            </a:r>
            <a:r>
              <a:rPr lang="en-US" sz="2400" i="0" dirty="0">
                <a:solidFill>
                  <a:srgbClr val="000000"/>
                </a:solidFill>
              </a:rPr>
              <a:t>involves developing strategies and practices that create a world economy that the planet can support indefinitely.</a:t>
            </a:r>
            <a:endParaRPr lang="en-US" altLang="en-US" sz="2400" i="0" dirty="0">
              <a:solidFill>
                <a:srgbClr val="000000"/>
              </a:solidFill>
            </a:endParaRPr>
          </a:p>
          <a:p>
            <a:pPr marL="457200" indent="-457200" algn="l">
              <a:buFont typeface="Arial"/>
              <a:buChar char="•"/>
            </a:pPr>
            <a:endParaRPr lang="en-US" altLang="en-US" sz="2800" i="0" dirty="0">
              <a:solidFill>
                <a:srgbClr val="00000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46567" y="1922079"/>
            <a:ext cx="5208612" cy="3998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290233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noChangeArrowheads="1"/>
          </p:cNvSpPr>
          <p:nvPr>
            <p:ph type="title"/>
          </p:nvPr>
        </p:nvSpPr>
        <p:spPr>
          <a:xfrm>
            <a:off x="448511" y="343523"/>
            <a:ext cx="11159087" cy="759953"/>
          </a:xfrm>
        </p:spPr>
        <p:txBody>
          <a:bodyPr>
            <a:noAutofit/>
          </a:bodyPr>
          <a:lstStyle/>
          <a:p>
            <a:r>
              <a:rPr lang="en-US" sz="3600" dirty="0">
                <a:solidFill>
                  <a:srgbClr val="007FA3"/>
                </a:solidFill>
              </a:rPr>
              <a:t>The </a:t>
            </a:r>
            <a:r>
              <a:rPr lang="en-US" sz="3600" dirty="0" err="1">
                <a:solidFill>
                  <a:srgbClr val="007FA3"/>
                </a:solidFill>
              </a:rPr>
              <a:t>Macroenvironment</a:t>
            </a:r>
            <a:endParaRPr lang="en-US" sz="3600" b="1" dirty="0">
              <a:solidFill>
                <a:srgbClr val="007FA3"/>
              </a:solidFill>
            </a:endParaRPr>
          </a:p>
        </p:txBody>
      </p:sp>
      <p:sp>
        <p:nvSpPr>
          <p:cNvPr id="3" name="Title 2"/>
          <p:cNvSpPr>
            <a:spLocks noGrp="1"/>
          </p:cNvSpPr>
          <p:nvPr>
            <p:ph idx="1"/>
          </p:nvPr>
        </p:nvSpPr>
        <p:spPr>
          <a:xfrm>
            <a:off x="506623" y="1296810"/>
            <a:ext cx="5909732" cy="540701"/>
          </a:xfrm>
        </p:spPr>
        <p:txBody>
          <a:bodyPr>
            <a:normAutofit/>
          </a:bodyPr>
          <a:lstStyle/>
          <a:p>
            <a:pPr marL="0" indent="0">
              <a:buNone/>
            </a:pPr>
            <a:r>
              <a:rPr lang="en-US" sz="3200" b="1" dirty="0">
                <a:latin typeface="+mj-lt"/>
              </a:rPr>
              <a:t>Technological Environment</a:t>
            </a:r>
            <a:endParaRPr lang="en-US" sz="3200" dirty="0">
              <a:latin typeface="+mj-lt"/>
            </a:endParaRPr>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591289" y="2030845"/>
            <a:ext cx="5740400" cy="3757915"/>
          </a:xfrm>
        </p:spPr>
        <p:txBody>
          <a:bodyPr>
            <a:normAutofit/>
          </a:bodyPr>
          <a:lstStyle/>
          <a:p>
            <a:pPr marL="284163" indent="-284163" algn="l">
              <a:buClr>
                <a:srgbClr val="007FA3"/>
              </a:buClr>
              <a:buFont typeface="Arial"/>
              <a:buChar char="•"/>
            </a:pPr>
            <a:r>
              <a:rPr lang="en-US" altLang="en-US" sz="2400" i="0" dirty="0">
                <a:solidFill>
                  <a:srgbClr val="000000"/>
                </a:solidFill>
              </a:rPr>
              <a:t>Most dramatic force in changing the marketplace</a:t>
            </a:r>
          </a:p>
          <a:p>
            <a:pPr marL="284163" indent="-284163" algn="l">
              <a:buClr>
                <a:srgbClr val="007FA3"/>
              </a:buClr>
              <a:buFont typeface="Arial"/>
              <a:buChar char="•"/>
            </a:pPr>
            <a:r>
              <a:rPr lang="en-US" altLang="en-US" sz="2400" i="0" dirty="0">
                <a:solidFill>
                  <a:srgbClr val="000000"/>
                </a:solidFill>
              </a:rPr>
              <a:t>New products,  opportunities</a:t>
            </a:r>
          </a:p>
          <a:p>
            <a:pPr marL="284163" indent="-284163" algn="l">
              <a:buClr>
                <a:srgbClr val="007FA3"/>
              </a:buClr>
              <a:buFont typeface="Arial"/>
              <a:buChar char="•"/>
            </a:pPr>
            <a:r>
              <a:rPr lang="en-US" altLang="en-US" sz="2400" i="0" dirty="0">
                <a:solidFill>
                  <a:srgbClr val="000000"/>
                </a:solidFill>
              </a:rPr>
              <a:t>Concern for the safety of new products</a:t>
            </a:r>
          </a:p>
          <a:p>
            <a:pPr marL="0" indent="0" algn="l"/>
            <a:endParaRPr lang="en-US" altLang="en-US" sz="2800" i="0" dirty="0">
              <a:solidFill>
                <a:srgbClr val="000000"/>
              </a:solidFill>
            </a:endParaRPr>
          </a:p>
        </p:txBody>
      </p:sp>
      <p:pic>
        <p:nvPicPr>
          <p:cNvPr id="7170" name="Picture 2" descr="Photo shows a young girl showing her MagicBand RFID wristband to a detecto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425" y="2030845"/>
            <a:ext cx="4857173" cy="3949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468126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noChangeArrowheads="1"/>
          </p:cNvSpPr>
          <p:nvPr>
            <p:ph type="title"/>
          </p:nvPr>
        </p:nvSpPr>
        <p:spPr>
          <a:xfrm>
            <a:off x="780871" y="675995"/>
            <a:ext cx="10412646" cy="601012"/>
          </a:xfrm>
        </p:spPr>
        <p:txBody>
          <a:bodyPr>
            <a:noAutofit/>
          </a:bodyPr>
          <a:lstStyle/>
          <a:p>
            <a:r>
              <a:rPr lang="en-US" b="1" dirty="0">
                <a:solidFill>
                  <a:srgbClr val="007FA3"/>
                </a:solidFill>
              </a:rPr>
              <a:t>Learning Objective 4</a:t>
            </a:r>
          </a:p>
        </p:txBody>
      </p:sp>
      <p:sp>
        <p:nvSpPr>
          <p:cNvPr id="16385" name="Content Placeholder 3"/>
          <p:cNvSpPr>
            <a:spLocks noGrp="1" noChangeArrowheads="1"/>
          </p:cNvSpPr>
          <p:nvPr>
            <p:ph idx="1"/>
          </p:nvPr>
        </p:nvSpPr>
        <p:spPr>
          <a:xfrm>
            <a:off x="780871" y="1663177"/>
            <a:ext cx="10879014" cy="2819292"/>
          </a:xfrm>
        </p:spPr>
        <p:txBody>
          <a:bodyPr>
            <a:noAutofit/>
          </a:bodyPr>
          <a:lstStyle/>
          <a:p>
            <a:pPr marL="0" indent="0">
              <a:buNone/>
            </a:pPr>
            <a:r>
              <a:rPr lang="en-US" sz="2400" dirty="0"/>
              <a:t>Explain the key changes in the political and cultural environments.</a:t>
            </a:r>
          </a:p>
          <a:p>
            <a:pPr marL="0" indent="0">
              <a:buNone/>
            </a:pPr>
            <a:endParaRPr lang="en-US" sz="2400" b="1" dirty="0">
              <a:latin typeface="Calibri" panose="020F0502020204030204" pitchFamily="34" charset="0"/>
            </a:endParaRPr>
          </a:p>
          <a:p>
            <a:pPr marL="0" indent="0">
              <a:buNone/>
            </a:pPr>
            <a:r>
              <a:rPr lang="en-US" sz="2400" b="1" dirty="0">
                <a:latin typeface="Calibri" panose="020F0502020204030204" pitchFamily="34" charset="0"/>
              </a:rPr>
              <a:t>	</a:t>
            </a:r>
            <a:endParaRPr lang="en-US" sz="24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378110183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noChangeArrowheads="1"/>
          </p:cNvSpPr>
          <p:nvPr>
            <p:ph type="title"/>
          </p:nvPr>
        </p:nvSpPr>
        <p:spPr>
          <a:xfrm>
            <a:off x="556548" y="718687"/>
            <a:ext cx="10839599" cy="649705"/>
          </a:xfrm>
        </p:spPr>
        <p:txBody>
          <a:bodyPr>
            <a:noAutofit/>
          </a:bodyPr>
          <a:lstStyle/>
          <a:p>
            <a:r>
              <a:rPr lang="en-US" sz="3600" dirty="0">
                <a:solidFill>
                  <a:srgbClr val="007FA3"/>
                </a:solidFill>
              </a:rPr>
              <a:t>The </a:t>
            </a:r>
            <a:r>
              <a:rPr lang="en-US" sz="3600" dirty="0" err="1">
                <a:solidFill>
                  <a:srgbClr val="007FA3"/>
                </a:solidFill>
              </a:rPr>
              <a:t>Macroenvironment</a:t>
            </a:r>
            <a:endParaRPr lang="en-US" sz="3600" b="1" dirty="0">
              <a:solidFill>
                <a:srgbClr val="007FA3"/>
              </a:solidFill>
            </a:endParaRPr>
          </a:p>
        </p:txBody>
      </p:sp>
      <p:sp>
        <p:nvSpPr>
          <p:cNvPr id="3" name="Title 2"/>
          <p:cNvSpPr>
            <a:spLocks noGrp="1"/>
          </p:cNvSpPr>
          <p:nvPr>
            <p:ph idx="1"/>
          </p:nvPr>
        </p:nvSpPr>
        <p:spPr>
          <a:xfrm>
            <a:off x="639506" y="1621434"/>
            <a:ext cx="8058150" cy="515698"/>
          </a:xfrm>
        </p:spPr>
        <p:txBody>
          <a:bodyPr>
            <a:normAutofit lnSpcReduction="10000"/>
          </a:bodyPr>
          <a:lstStyle/>
          <a:p>
            <a:pPr marL="0" indent="0">
              <a:buNone/>
            </a:pPr>
            <a:r>
              <a:rPr lang="en-US" sz="3200" b="1" dirty="0"/>
              <a:t>Political and Social Environment</a:t>
            </a:r>
            <a:endParaRPr lang="en-US" sz="3200"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639506" y="2210294"/>
            <a:ext cx="9076267" cy="3757915"/>
          </a:xfrm>
        </p:spPr>
        <p:txBody>
          <a:bodyPr>
            <a:normAutofit/>
          </a:bodyPr>
          <a:lstStyle/>
          <a:p>
            <a:pPr marL="0" indent="0" algn="l" defTabSz="284163"/>
            <a:r>
              <a:rPr lang="en-US" altLang="en-US" sz="2400" i="0" dirty="0">
                <a:solidFill>
                  <a:srgbClr val="000000"/>
                </a:solidFill>
              </a:rPr>
              <a:t>Legislation regulating business is intended to protect</a:t>
            </a:r>
          </a:p>
          <a:p>
            <a:pPr marL="225425" lvl="3" indent="-225425">
              <a:buClr>
                <a:srgbClr val="007FA3"/>
              </a:buClr>
              <a:tabLst>
                <a:tab pos="630238" algn="l"/>
              </a:tabLst>
            </a:pPr>
            <a:r>
              <a:rPr lang="en-US" altLang="en-US" sz="2400" dirty="0">
                <a:solidFill>
                  <a:srgbClr val="000000"/>
                </a:solidFill>
              </a:rPr>
              <a:t>companies from each other</a:t>
            </a:r>
          </a:p>
          <a:p>
            <a:pPr marL="225425" lvl="3" indent="-225425">
              <a:buClr>
                <a:srgbClr val="007FA3"/>
              </a:buClr>
              <a:tabLst>
                <a:tab pos="630238" algn="l"/>
              </a:tabLst>
            </a:pPr>
            <a:r>
              <a:rPr lang="en-US" altLang="en-US" sz="2400" dirty="0">
                <a:solidFill>
                  <a:srgbClr val="000000"/>
                </a:solidFill>
              </a:rPr>
              <a:t>consumers from unfair business practices</a:t>
            </a:r>
          </a:p>
          <a:p>
            <a:pPr marL="225425" lvl="3" indent="-225425">
              <a:buClr>
                <a:srgbClr val="007FA3"/>
              </a:buClr>
              <a:tabLst>
                <a:tab pos="630238" algn="l"/>
              </a:tabLst>
            </a:pPr>
            <a:r>
              <a:rPr lang="en-US" altLang="en-US" sz="2400" dirty="0">
                <a:solidFill>
                  <a:srgbClr val="000000"/>
                </a:solidFill>
              </a:rPr>
              <a:t>the interests of society against unrestrained business behavior</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160064316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noChangeArrowheads="1"/>
          </p:cNvSpPr>
          <p:nvPr>
            <p:ph type="title"/>
          </p:nvPr>
        </p:nvSpPr>
        <p:spPr>
          <a:xfrm>
            <a:off x="728464" y="790635"/>
            <a:ext cx="7576088" cy="633939"/>
          </a:xfrm>
        </p:spPr>
        <p:txBody>
          <a:bodyPr>
            <a:noAutofit/>
          </a:bodyPr>
          <a:lstStyle/>
          <a:p>
            <a:r>
              <a:rPr lang="en-US" sz="3600" dirty="0">
                <a:solidFill>
                  <a:srgbClr val="007FA3"/>
                </a:solidFill>
              </a:rPr>
              <a:t>The </a:t>
            </a:r>
            <a:r>
              <a:rPr lang="en-US" sz="3600" dirty="0" err="1">
                <a:solidFill>
                  <a:srgbClr val="007FA3"/>
                </a:solidFill>
              </a:rPr>
              <a:t>Macroenvironment</a:t>
            </a:r>
            <a:endParaRPr lang="en-US" sz="3600" b="1" dirty="0">
              <a:solidFill>
                <a:srgbClr val="007FA3"/>
              </a:solidFill>
            </a:endParaRPr>
          </a:p>
        </p:txBody>
      </p:sp>
      <p:sp>
        <p:nvSpPr>
          <p:cNvPr id="3" name="Title 2"/>
          <p:cNvSpPr>
            <a:spLocks noGrp="1"/>
          </p:cNvSpPr>
          <p:nvPr>
            <p:ph idx="1"/>
          </p:nvPr>
        </p:nvSpPr>
        <p:spPr>
          <a:xfrm>
            <a:off x="728463" y="1578698"/>
            <a:ext cx="6861987" cy="570875"/>
          </a:xfrm>
        </p:spPr>
        <p:txBody>
          <a:bodyPr>
            <a:normAutofit/>
          </a:bodyPr>
          <a:lstStyle/>
          <a:p>
            <a:pPr marL="0" indent="0">
              <a:buNone/>
            </a:pPr>
            <a:r>
              <a:rPr lang="en-US" sz="3200" b="1" dirty="0">
                <a:latin typeface="+mj-lt"/>
              </a:rPr>
              <a:t>Political and Social Environment</a:t>
            </a:r>
            <a:endParaRPr lang="en-US" sz="3200" dirty="0">
              <a:latin typeface="+mj-lt"/>
            </a:endParaRPr>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728463" y="2303697"/>
            <a:ext cx="5571067" cy="1849325"/>
          </a:xfrm>
        </p:spPr>
        <p:txBody>
          <a:bodyPr>
            <a:normAutofit/>
          </a:bodyPr>
          <a:lstStyle/>
          <a:p>
            <a:pPr marL="284163" lvl="1" indent="-284163">
              <a:buClr>
                <a:srgbClr val="007FA3"/>
              </a:buClr>
              <a:defRPr/>
            </a:pPr>
            <a:r>
              <a:rPr lang="en-US" sz="2400" dirty="0"/>
              <a:t>Increased emphasis on ethics</a:t>
            </a:r>
          </a:p>
          <a:p>
            <a:pPr marL="284163" lvl="1" indent="-284163">
              <a:buClr>
                <a:srgbClr val="007FA3"/>
              </a:buClr>
              <a:defRPr/>
            </a:pPr>
            <a:r>
              <a:rPr lang="en-US" sz="2400" dirty="0"/>
              <a:t>Socially responsible behavior</a:t>
            </a:r>
          </a:p>
          <a:p>
            <a:pPr marL="284163" lvl="1" indent="-284163">
              <a:buClr>
                <a:srgbClr val="007FA3"/>
              </a:buClr>
              <a:defRPr/>
            </a:pPr>
            <a:r>
              <a:rPr lang="en-US" sz="2400" dirty="0"/>
              <a:t>Cause-related marketing</a:t>
            </a:r>
          </a:p>
          <a:p>
            <a:pPr marL="457200" indent="-457200" algn="l">
              <a:buClr>
                <a:srgbClr val="0078A2"/>
              </a:buClr>
              <a:buFont typeface="Arial" panose="020B0604020202020204" pitchFamily="34" charset="0"/>
              <a:buChar char="•"/>
            </a:pPr>
            <a:endParaRPr lang="en-US" altLang="en-US" sz="2800" i="0" dirty="0">
              <a:solidFill>
                <a:srgbClr val="000000"/>
              </a:solidFill>
            </a:endParaRPr>
          </a:p>
        </p:txBody>
      </p:sp>
      <p:pic>
        <p:nvPicPr>
          <p:cNvPr id="8194" name="Object 2" descr="AT&amp;T's advertisement shows an open palm signifying STOP. Across the palm, there is the text &quot;it can wait&quot; along with AT&amp;T's logo.&#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6744" y="2026482"/>
            <a:ext cx="3875964" cy="3953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151675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1016000" y="902394"/>
            <a:ext cx="9988331" cy="570877"/>
          </a:xfrm>
        </p:spPr>
        <p:txBody>
          <a:bodyPr>
            <a:noAutofit/>
          </a:bodyPr>
          <a:lstStyle/>
          <a:p>
            <a:pPr algn="ctr"/>
            <a:r>
              <a:rPr lang="en-US" sz="3600" dirty="0">
                <a:solidFill>
                  <a:srgbClr val="007FA3"/>
                </a:solidFill>
              </a:rPr>
              <a:t>The </a:t>
            </a:r>
            <a:r>
              <a:rPr lang="en-US" sz="3600" dirty="0" err="1">
                <a:solidFill>
                  <a:srgbClr val="007FA3"/>
                </a:solidFill>
              </a:rPr>
              <a:t>Macroenvironment</a:t>
            </a:r>
            <a:endParaRPr lang="en-US" sz="3600" b="1" dirty="0">
              <a:solidFill>
                <a:srgbClr val="007FA3"/>
              </a:solidFill>
            </a:endParaRPr>
          </a:p>
        </p:txBody>
      </p:sp>
      <p:sp>
        <p:nvSpPr>
          <p:cNvPr id="3" name="Content Placeholder 2"/>
          <p:cNvSpPr>
            <a:spLocks noGrp="1"/>
          </p:cNvSpPr>
          <p:nvPr>
            <p:ph idx="1"/>
          </p:nvPr>
        </p:nvSpPr>
        <p:spPr>
          <a:xfrm>
            <a:off x="3893207" y="1658692"/>
            <a:ext cx="4456385" cy="592392"/>
          </a:xfrm>
        </p:spPr>
        <p:txBody>
          <a:bodyPr>
            <a:normAutofit/>
          </a:bodyPr>
          <a:lstStyle/>
          <a:p>
            <a:pPr marL="0" indent="0">
              <a:buNone/>
            </a:pPr>
            <a:r>
              <a:rPr lang="en-US" sz="3000" b="1" dirty="0"/>
              <a:t>Cultural Environment</a:t>
            </a:r>
            <a:endParaRPr lang="en-US" sz="3000"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749508" y="2312044"/>
            <a:ext cx="11076732" cy="1248279"/>
          </a:xfrm>
        </p:spPr>
        <p:txBody>
          <a:bodyPr>
            <a:normAutofit/>
          </a:bodyPr>
          <a:lstStyle/>
          <a:p>
            <a:pPr marL="0" indent="0" algn="l"/>
            <a:r>
              <a:rPr lang="en-US" altLang="en-US" sz="2800" i="0" dirty="0">
                <a:solidFill>
                  <a:srgbClr val="000000"/>
                </a:solidFill>
              </a:rPr>
              <a:t>The </a:t>
            </a:r>
            <a:r>
              <a:rPr lang="en-US" altLang="en-US" sz="2800" b="1" i="0" dirty="0">
                <a:solidFill>
                  <a:srgbClr val="000000"/>
                </a:solidFill>
              </a:rPr>
              <a:t>cultural environment </a:t>
            </a:r>
            <a:r>
              <a:rPr lang="en-US" altLang="en-US" sz="2800" i="0" dirty="0">
                <a:solidFill>
                  <a:srgbClr val="000000"/>
                </a:solidFill>
              </a:rPr>
              <a:t>consists of institutions and other forces that affect a society’s basic values, perceptions, and behaviors.</a:t>
            </a:r>
          </a:p>
          <a:p>
            <a:pPr marL="0" indent="0" algn="l"/>
            <a:endParaRPr lang="en-US" altLang="en-US" sz="2800" i="0" dirty="0" smtClean="0">
              <a:solidFill>
                <a:srgbClr val="000000"/>
              </a:solidFill>
            </a:endParaRPr>
          </a:p>
        </p:txBody>
      </p:sp>
    </p:spTree>
    <p:extLst>
      <p:ext uri="{BB962C8B-B14F-4D97-AF65-F5344CB8AC3E}">
        <p14:creationId xmlns:p14="http://schemas.microsoft.com/office/powerpoint/2010/main" val="393072306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98633" y="343523"/>
            <a:ext cx="10042635" cy="649705"/>
          </a:xfrm>
        </p:spPr>
        <p:txBody>
          <a:bodyPr>
            <a:noAutofit/>
          </a:bodyPr>
          <a:lstStyle/>
          <a:p>
            <a:pPr algn="ctr"/>
            <a:r>
              <a:rPr lang="en-US" sz="3600" dirty="0">
                <a:solidFill>
                  <a:srgbClr val="007FA3"/>
                </a:solidFill>
              </a:rPr>
              <a:t>The </a:t>
            </a:r>
            <a:r>
              <a:rPr lang="en-US" sz="3600" dirty="0" err="1">
                <a:solidFill>
                  <a:srgbClr val="007FA3"/>
                </a:solidFill>
              </a:rPr>
              <a:t>Macroenvironment</a:t>
            </a:r>
            <a:endParaRPr lang="en-US" sz="3600" b="1" dirty="0">
              <a:solidFill>
                <a:srgbClr val="007FA3"/>
              </a:solidFill>
            </a:endParaRPr>
          </a:p>
        </p:txBody>
      </p:sp>
      <p:sp>
        <p:nvSpPr>
          <p:cNvPr id="3" name="Content Placeholder 2"/>
          <p:cNvSpPr>
            <a:spLocks noGrp="1"/>
          </p:cNvSpPr>
          <p:nvPr>
            <p:ph idx="1"/>
          </p:nvPr>
        </p:nvSpPr>
        <p:spPr>
          <a:xfrm>
            <a:off x="3746937" y="1337699"/>
            <a:ext cx="4346026" cy="623924"/>
          </a:xfrm>
        </p:spPr>
        <p:txBody>
          <a:bodyPr>
            <a:normAutofit/>
          </a:bodyPr>
          <a:lstStyle/>
          <a:p>
            <a:pPr marL="0" indent="0">
              <a:buNone/>
            </a:pPr>
            <a:r>
              <a:rPr lang="en-US" sz="3000" b="1" dirty="0"/>
              <a:t>Cultural Environment</a:t>
            </a:r>
            <a:endParaRPr lang="en-US" sz="3000"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898633" y="1961623"/>
            <a:ext cx="10659242" cy="2265603"/>
          </a:xfrm>
        </p:spPr>
        <p:txBody>
          <a:bodyPr>
            <a:normAutofit/>
          </a:bodyPr>
          <a:lstStyle/>
          <a:p>
            <a:pPr marL="0" indent="0" algn="l"/>
            <a:r>
              <a:rPr lang="en-US" altLang="en-US" sz="2400" b="1" i="0" dirty="0">
                <a:solidFill>
                  <a:srgbClr val="000000"/>
                </a:solidFill>
              </a:rPr>
              <a:t>Core beliefs and values </a:t>
            </a:r>
            <a:r>
              <a:rPr lang="en-US" altLang="en-US" sz="2400" i="0" dirty="0">
                <a:solidFill>
                  <a:srgbClr val="000000"/>
                </a:solidFill>
              </a:rPr>
              <a:t>are persistent and are passed on from parents to children and are reinforced by schools, churches, businesses, and government.</a:t>
            </a:r>
          </a:p>
          <a:p>
            <a:pPr marL="0" indent="0" algn="l"/>
            <a:r>
              <a:rPr lang="en-US" altLang="en-US" sz="2400" b="1" i="0" dirty="0">
                <a:solidFill>
                  <a:srgbClr val="000000"/>
                </a:solidFill>
              </a:rPr>
              <a:t>Secondary beliefs and values </a:t>
            </a:r>
            <a:r>
              <a:rPr lang="en-US" altLang="en-US" sz="2400" i="0" dirty="0">
                <a:solidFill>
                  <a:srgbClr val="000000"/>
                </a:solidFill>
              </a:rPr>
              <a:t>are more open to change and include people’s views of themselves, others, organizations, society, nature, and the universe.</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69324231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712128" y="1289154"/>
            <a:ext cx="10915930" cy="561372"/>
          </a:xfrm>
        </p:spPr>
        <p:txBody>
          <a:bodyPr>
            <a:noAutofit/>
          </a:bodyPr>
          <a:lstStyle/>
          <a:p>
            <a:r>
              <a:rPr lang="en-US" b="1" dirty="0">
                <a:solidFill>
                  <a:srgbClr val="007FA3"/>
                </a:solidFill>
              </a:rPr>
              <a:t>Learning Objective 1</a:t>
            </a:r>
          </a:p>
        </p:txBody>
      </p:sp>
      <p:sp>
        <p:nvSpPr>
          <p:cNvPr id="16385" name="Content Placeholder 3"/>
          <p:cNvSpPr>
            <a:spLocks noGrp="1" noChangeArrowheads="1"/>
          </p:cNvSpPr>
          <p:nvPr>
            <p:ph idx="1"/>
          </p:nvPr>
        </p:nvSpPr>
        <p:spPr>
          <a:xfrm>
            <a:off x="712128" y="2118050"/>
            <a:ext cx="10879014" cy="1774417"/>
          </a:xfrm>
        </p:spPr>
        <p:txBody>
          <a:bodyPr>
            <a:noAutofit/>
          </a:bodyPr>
          <a:lstStyle/>
          <a:p>
            <a:pPr marL="0" indent="0">
              <a:buNone/>
            </a:pPr>
            <a:r>
              <a:rPr lang="en-US" dirty="0"/>
              <a:t>Describe the environmental forces that affect the company’s ability to serve its customers.</a:t>
            </a:r>
          </a:p>
          <a:p>
            <a:pPr marL="0" indent="0">
              <a:buNone/>
            </a:pPr>
            <a:endParaRPr lang="en-US" b="1" dirty="0"/>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16482529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noChangeArrowheads="1"/>
          </p:cNvSpPr>
          <p:nvPr>
            <p:ph type="title"/>
          </p:nvPr>
        </p:nvSpPr>
        <p:spPr>
          <a:xfrm>
            <a:off x="654747" y="1424065"/>
            <a:ext cx="10915930" cy="631411"/>
          </a:xfrm>
        </p:spPr>
        <p:txBody>
          <a:bodyPr>
            <a:noAutofit/>
          </a:bodyPr>
          <a:lstStyle/>
          <a:p>
            <a:r>
              <a:rPr lang="en-US" b="1" dirty="0">
                <a:solidFill>
                  <a:srgbClr val="007FA3"/>
                </a:solidFill>
              </a:rPr>
              <a:t>Learning Objective 5</a:t>
            </a:r>
          </a:p>
        </p:txBody>
      </p:sp>
      <p:sp>
        <p:nvSpPr>
          <p:cNvPr id="16385" name="Content Placeholder 1"/>
          <p:cNvSpPr>
            <a:spLocks noGrp="1" noChangeArrowheads="1"/>
          </p:cNvSpPr>
          <p:nvPr>
            <p:ph idx="1"/>
          </p:nvPr>
        </p:nvSpPr>
        <p:spPr>
          <a:xfrm>
            <a:off x="691663" y="2356860"/>
            <a:ext cx="10879014" cy="1426864"/>
          </a:xfrm>
        </p:spPr>
        <p:txBody>
          <a:bodyPr>
            <a:noAutofit/>
          </a:bodyPr>
          <a:lstStyle/>
          <a:p>
            <a:pPr marL="0" indent="0">
              <a:buNone/>
            </a:pPr>
            <a:r>
              <a:rPr lang="en-US" dirty="0"/>
              <a:t>Discuss how companies can react to the marketing environment.</a:t>
            </a:r>
            <a:endParaRPr lang="en-US" b="1" dirty="0">
              <a:solidFill>
                <a:srgbClr val="0070C0"/>
              </a:solidFill>
            </a:endParaRPr>
          </a:p>
          <a:p>
            <a:pPr marL="0" indent="0">
              <a:buNone/>
            </a:pPr>
            <a:endParaRPr lang="en-US" sz="3200" b="1" dirty="0">
              <a:latin typeface="Calibri" panose="020F0502020204030204" pitchFamily="34" charset="0"/>
            </a:endParaRP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58213993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707913" y="899410"/>
            <a:ext cx="11187299" cy="639862"/>
          </a:xfrm>
        </p:spPr>
        <p:txBody>
          <a:bodyPr>
            <a:noAutofit/>
          </a:bodyPr>
          <a:lstStyle/>
          <a:p>
            <a:r>
              <a:rPr lang="en-US" sz="3600" dirty="0">
                <a:solidFill>
                  <a:srgbClr val="007FA3"/>
                </a:solidFill>
              </a:rPr>
              <a:t>Responding to the Marketing Environment</a:t>
            </a:r>
            <a:endParaRPr lang="en-US" sz="3600" b="1" dirty="0">
              <a:solidFill>
                <a:srgbClr val="007FA3"/>
              </a:solidFill>
            </a:endParaRPr>
          </a:p>
        </p:txBody>
      </p:sp>
      <p:sp>
        <p:nvSpPr>
          <p:cNvPr id="24578" name="Content Placeholder 11"/>
          <p:cNvSpPr>
            <a:spLocks noGrp="1"/>
          </p:cNvSpPr>
          <p:nvPr>
            <p:ph idx="1"/>
          </p:nvPr>
        </p:nvSpPr>
        <p:spPr>
          <a:xfrm>
            <a:off x="3784170" y="1539272"/>
            <a:ext cx="4734982" cy="645129"/>
          </a:xfrm>
        </p:spPr>
        <p:txBody>
          <a:bodyPr>
            <a:noAutofit/>
          </a:bodyPr>
          <a:lstStyle/>
          <a:p>
            <a:pPr marL="0" indent="0">
              <a:buNone/>
            </a:pPr>
            <a:r>
              <a:rPr lang="en-US" sz="3200" b="1" dirty="0">
                <a:solidFill>
                  <a:srgbClr val="000000"/>
                </a:solidFill>
              </a:rPr>
              <a:t>Views on Responding</a:t>
            </a:r>
            <a:endParaRPr lang="en-US" sz="2500" dirty="0"/>
          </a:p>
        </p:txBody>
      </p:sp>
      <p:graphicFrame>
        <p:nvGraphicFramePr>
          <p:cNvPr id="7" name="Content Placeholder 7"/>
          <p:cNvGraphicFramePr>
            <a:graphicFrameLocks noGrp="1"/>
          </p:cNvGraphicFramePr>
          <p:nvPr>
            <p:ph idx="1"/>
            <p:extLst>
              <p:ext uri="{D42A27DB-BD31-4B8C-83A1-F6EECF244321}">
                <p14:modId xmlns:p14="http://schemas.microsoft.com/office/powerpoint/2010/main" val="3960230037"/>
              </p:ext>
            </p:extLst>
          </p:nvPr>
        </p:nvGraphicFramePr>
        <p:xfrm>
          <a:off x="1944706" y="2339318"/>
          <a:ext cx="81534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66103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676135" y="1364104"/>
            <a:ext cx="10915930" cy="612545"/>
          </a:xfrm>
        </p:spPr>
        <p:txBody>
          <a:bodyPr>
            <a:noAutofit/>
          </a:bodyPr>
          <a:lstStyle/>
          <a:p>
            <a:r>
              <a:rPr lang="en-US" b="1" dirty="0">
                <a:solidFill>
                  <a:srgbClr val="007FA3"/>
                </a:solidFill>
              </a:rPr>
              <a:t>A Company’s Marketing Environment</a:t>
            </a:r>
          </a:p>
        </p:txBody>
      </p:sp>
      <p:sp>
        <p:nvSpPr>
          <p:cNvPr id="18434" name="Content Placeholder 3"/>
          <p:cNvSpPr>
            <a:spLocks noGrp="1" noChangeArrowheads="1"/>
          </p:cNvSpPr>
          <p:nvPr>
            <p:ph type="body" sz="half" idx="2"/>
          </p:nvPr>
        </p:nvSpPr>
        <p:spPr>
          <a:xfrm>
            <a:off x="676135" y="2153380"/>
            <a:ext cx="10845636" cy="1669320"/>
          </a:xfrm>
        </p:spPr>
        <p:txBody>
          <a:bodyPr>
            <a:normAutofit/>
          </a:bodyPr>
          <a:lstStyle/>
          <a:p>
            <a:pPr marL="0" indent="0">
              <a:lnSpc>
                <a:spcPct val="100000"/>
              </a:lnSpc>
              <a:buFontTx/>
              <a:buNone/>
            </a:pPr>
            <a:r>
              <a:rPr lang="en-US" altLang="en-US" sz="2400" b="1" dirty="0"/>
              <a:t>The marketing environment </a:t>
            </a:r>
            <a:r>
              <a:rPr lang="en-US" altLang="en-US" sz="2400" dirty="0"/>
              <a:t>includes the actors and forces outside marketing that affect marketing management’s ability to build and maintain successful relationships with target customers.</a:t>
            </a:r>
          </a:p>
          <a:p>
            <a:endParaRPr lang="en-US" altLang="en-US" sz="4000" dirty="0"/>
          </a:p>
        </p:txBody>
      </p:sp>
    </p:spTree>
    <p:extLst>
      <p:ext uri="{BB962C8B-B14F-4D97-AF65-F5344CB8AC3E}">
        <p14:creationId xmlns:p14="http://schemas.microsoft.com/office/powerpoint/2010/main" val="41129923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637384" y="984137"/>
            <a:ext cx="10915930" cy="748492"/>
          </a:xfrm>
        </p:spPr>
        <p:txBody>
          <a:bodyPr>
            <a:noAutofit/>
          </a:bodyPr>
          <a:lstStyle/>
          <a:p>
            <a:r>
              <a:rPr lang="en-US" sz="3600" b="1" dirty="0">
                <a:solidFill>
                  <a:srgbClr val="007FA3"/>
                </a:solidFill>
              </a:rPr>
              <a:t>A Company’s Marketing Environment</a:t>
            </a:r>
          </a:p>
        </p:txBody>
      </p:sp>
      <p:sp>
        <p:nvSpPr>
          <p:cNvPr id="18434" name="Content Placeholder 3"/>
          <p:cNvSpPr>
            <a:spLocks noGrp="1" noChangeArrowheads="1"/>
          </p:cNvSpPr>
          <p:nvPr>
            <p:ph type="body" sz="half" idx="2"/>
          </p:nvPr>
        </p:nvSpPr>
        <p:spPr>
          <a:xfrm>
            <a:off x="637384" y="2038327"/>
            <a:ext cx="10845636" cy="1492815"/>
          </a:xfrm>
        </p:spPr>
        <p:txBody>
          <a:bodyPr>
            <a:normAutofit/>
          </a:bodyPr>
          <a:lstStyle/>
          <a:p>
            <a:pPr marL="0" indent="0">
              <a:lnSpc>
                <a:spcPct val="100000"/>
              </a:lnSpc>
              <a:buFontTx/>
              <a:buNone/>
            </a:pPr>
            <a:r>
              <a:rPr lang="en-US" altLang="en-US" sz="2400" b="1" dirty="0"/>
              <a:t>Microenvironment </a:t>
            </a:r>
            <a:r>
              <a:rPr lang="en-US" altLang="en-US" sz="2400" dirty="0"/>
              <a:t>consists of the actors close to the company that affect its ability to serve its customers—the company, suppliers, marketing intermediaries, customer markets, competitors, and publics. </a:t>
            </a:r>
          </a:p>
          <a:p>
            <a:endParaRPr lang="en-US" altLang="en-US" sz="4000" dirty="0" smtClean="0"/>
          </a:p>
          <a:p>
            <a:endParaRPr lang="en-US" altLang="en-US" sz="4000" dirty="0"/>
          </a:p>
        </p:txBody>
      </p:sp>
      <p:sp>
        <p:nvSpPr>
          <p:cNvPr id="4" name="Content Placeholder 3"/>
          <p:cNvSpPr txBox="1">
            <a:spLocks noChangeArrowheads="1"/>
          </p:cNvSpPr>
          <p:nvPr/>
        </p:nvSpPr>
        <p:spPr>
          <a:xfrm>
            <a:off x="627495" y="3854717"/>
            <a:ext cx="10845636" cy="1466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2400" b="1" dirty="0" err="1" smtClean="0"/>
              <a:t>Macroenvironment</a:t>
            </a:r>
            <a:r>
              <a:rPr lang="en-US" altLang="en-US" sz="2400" dirty="0" smtClean="0"/>
              <a:t> consists of the larger societal forces that affect the microenvironment—demographic, economic, natural, technological, political, and cultural forces. </a:t>
            </a:r>
          </a:p>
          <a:p>
            <a:pPr marL="0" indent="0">
              <a:buFont typeface="Arial" panose="020B0604020202020204" pitchFamily="34" charset="0"/>
              <a:buNone/>
            </a:pPr>
            <a:endParaRPr lang="en-US" altLang="en-US" sz="2400" dirty="0"/>
          </a:p>
        </p:txBody>
      </p:sp>
    </p:spTree>
    <p:extLst>
      <p:ext uri="{BB962C8B-B14F-4D97-AF65-F5344CB8AC3E}">
        <p14:creationId xmlns:p14="http://schemas.microsoft.com/office/powerpoint/2010/main" val="22190875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37443" y="453881"/>
            <a:ext cx="9646094" cy="775829"/>
          </a:xfrm>
        </p:spPr>
        <p:txBody>
          <a:bodyPr>
            <a:noAutofit/>
          </a:bodyPr>
          <a:lstStyle/>
          <a:p>
            <a:r>
              <a:rPr lang="en-US" sz="3600" dirty="0">
                <a:solidFill>
                  <a:srgbClr val="007FA3"/>
                </a:solidFill>
              </a:rPr>
              <a:t>The Microenvironment</a:t>
            </a:r>
            <a:endParaRPr lang="en-US" sz="3600" b="1" dirty="0">
              <a:solidFill>
                <a:srgbClr val="007FA3"/>
              </a:solidFill>
            </a:endParaRPr>
          </a:p>
        </p:txBody>
      </p:sp>
      <p:pic>
        <p:nvPicPr>
          <p:cNvPr id="1026" name="Picture 2" descr="Figure 3.1 Actors in the Microenvironment.&#10;A semi-circular shaped chart shows the actors in the microenvironmen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75" y="1537486"/>
            <a:ext cx="10461735" cy="3807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95103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41714" y="359289"/>
            <a:ext cx="10823834" cy="649705"/>
          </a:xfrm>
        </p:spPr>
        <p:txBody>
          <a:bodyPr>
            <a:noAutofit/>
          </a:bodyPr>
          <a:lstStyle/>
          <a:p>
            <a:r>
              <a:rPr lang="en-US" sz="3600" dirty="0">
                <a:solidFill>
                  <a:srgbClr val="007FA3"/>
                </a:solidFill>
              </a:rPr>
              <a:t>The Microenvironment</a:t>
            </a:r>
            <a:endParaRPr lang="en-US" sz="3600" b="1" dirty="0">
              <a:solidFill>
                <a:srgbClr val="007FA3"/>
              </a:solidFill>
            </a:endParaRPr>
          </a:p>
        </p:txBody>
      </p:sp>
      <p:sp>
        <p:nvSpPr>
          <p:cNvPr id="3" name="Content Placeholder 2"/>
          <p:cNvSpPr>
            <a:spLocks noGrp="1"/>
          </p:cNvSpPr>
          <p:nvPr>
            <p:ph idx="1"/>
          </p:nvPr>
        </p:nvSpPr>
        <p:spPr>
          <a:xfrm>
            <a:off x="641714" y="1182719"/>
            <a:ext cx="2709333" cy="545853"/>
          </a:xfrm>
        </p:spPr>
        <p:txBody>
          <a:bodyPr>
            <a:normAutofit/>
          </a:bodyPr>
          <a:lstStyle/>
          <a:p>
            <a:pPr marL="0" indent="0">
              <a:buNone/>
            </a:pPr>
            <a:r>
              <a:rPr lang="en-US" b="1" dirty="0"/>
              <a:t>The Company</a:t>
            </a:r>
            <a:endParaRPr lang="en-US"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751745" y="1902298"/>
            <a:ext cx="10126134" cy="3347620"/>
          </a:xfrm>
        </p:spPr>
        <p:txBody>
          <a:bodyPr>
            <a:normAutofit/>
          </a:bodyPr>
          <a:lstStyle/>
          <a:p>
            <a:pPr marL="0" indent="0" algn="l"/>
            <a:r>
              <a:rPr lang="en-US" altLang="en-US" sz="2400" i="0" dirty="0">
                <a:solidFill>
                  <a:srgbClr val="000000"/>
                </a:solidFill>
              </a:rPr>
              <a:t>In designing marketing plans, marketing management takes other company groups into account.</a:t>
            </a:r>
          </a:p>
          <a:p>
            <a:pPr marL="393700" lvl="1" indent="-393700">
              <a:buClr>
                <a:srgbClr val="007FA3"/>
              </a:buClr>
              <a:buFont typeface="Arial"/>
              <a:buChar char="•"/>
            </a:pPr>
            <a:r>
              <a:rPr lang="en-US" altLang="en-US" sz="2400" i="0" dirty="0">
                <a:solidFill>
                  <a:srgbClr val="000000"/>
                </a:solidFill>
              </a:rPr>
              <a:t>Top management</a:t>
            </a:r>
          </a:p>
          <a:p>
            <a:pPr marL="393700" lvl="1" indent="-393700">
              <a:buClr>
                <a:srgbClr val="007FA3"/>
              </a:buClr>
              <a:buFont typeface="Arial"/>
              <a:buChar char="•"/>
            </a:pPr>
            <a:r>
              <a:rPr lang="en-US" altLang="en-US" sz="2400" i="0" dirty="0">
                <a:solidFill>
                  <a:srgbClr val="000000"/>
                </a:solidFill>
              </a:rPr>
              <a:t>Finance</a:t>
            </a:r>
          </a:p>
          <a:p>
            <a:pPr marL="393700" lvl="1" indent="-393700">
              <a:buClr>
                <a:srgbClr val="007FA3"/>
              </a:buClr>
              <a:buFont typeface="Arial"/>
              <a:buChar char="•"/>
            </a:pPr>
            <a:r>
              <a:rPr lang="en-US" altLang="en-US" sz="2400" i="0" dirty="0">
                <a:solidFill>
                  <a:srgbClr val="000000"/>
                </a:solidFill>
              </a:rPr>
              <a:t>R&amp;D</a:t>
            </a:r>
          </a:p>
          <a:p>
            <a:pPr marL="393700" lvl="1" indent="-393700">
              <a:buClr>
                <a:srgbClr val="007FA3"/>
              </a:buClr>
              <a:buFont typeface="Arial"/>
              <a:buChar char="•"/>
            </a:pPr>
            <a:r>
              <a:rPr lang="en-US" altLang="en-US" sz="2400" i="0" dirty="0">
                <a:solidFill>
                  <a:srgbClr val="000000"/>
                </a:solidFill>
              </a:rPr>
              <a:t>Purchasing</a:t>
            </a:r>
          </a:p>
          <a:p>
            <a:pPr marL="393700" lvl="1" indent="-393700">
              <a:buClr>
                <a:srgbClr val="007FA3"/>
              </a:buClr>
              <a:buFont typeface="Arial"/>
              <a:buChar char="•"/>
            </a:pPr>
            <a:r>
              <a:rPr lang="en-US" altLang="en-US" sz="2400" i="0" dirty="0">
                <a:solidFill>
                  <a:srgbClr val="000000"/>
                </a:solidFill>
              </a:rPr>
              <a:t>Operations</a:t>
            </a:r>
          </a:p>
          <a:p>
            <a:pPr marL="393700" lvl="1" indent="-393700">
              <a:buClr>
                <a:srgbClr val="007FA3"/>
              </a:buClr>
              <a:buFont typeface="Arial"/>
              <a:buChar char="•"/>
            </a:pPr>
            <a:r>
              <a:rPr lang="en-US" altLang="en-US" sz="2400" i="0" dirty="0">
                <a:solidFill>
                  <a:srgbClr val="000000"/>
                </a:solidFill>
              </a:rPr>
              <a:t>Accounting</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170982543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26883" y="866586"/>
            <a:ext cx="9909434" cy="635185"/>
          </a:xfrm>
        </p:spPr>
        <p:txBody>
          <a:bodyPr>
            <a:noAutofit/>
          </a:bodyPr>
          <a:lstStyle/>
          <a:p>
            <a:r>
              <a:rPr lang="en-US" sz="3600" dirty="0">
                <a:solidFill>
                  <a:srgbClr val="007FA3"/>
                </a:solidFill>
                <a:latin typeface="+mn-lt"/>
              </a:rPr>
              <a:t>The Microenvironment</a:t>
            </a:r>
            <a:endParaRPr lang="en-US" sz="3600" b="1" dirty="0">
              <a:solidFill>
                <a:srgbClr val="007FA3"/>
              </a:solidFill>
              <a:latin typeface="+mn-lt"/>
            </a:endParaRPr>
          </a:p>
        </p:txBody>
      </p:sp>
      <p:sp>
        <p:nvSpPr>
          <p:cNvPr id="2" name="Content Placeholder 1"/>
          <p:cNvSpPr>
            <a:spLocks noGrp="1"/>
          </p:cNvSpPr>
          <p:nvPr>
            <p:ph type="body" sz="quarter" idx="13"/>
          </p:nvPr>
        </p:nvSpPr>
        <p:spPr>
          <a:xfrm>
            <a:off x="826883" y="2198532"/>
            <a:ext cx="10126134" cy="1632490"/>
          </a:xfrm>
        </p:spPr>
        <p:txBody>
          <a:bodyPr>
            <a:normAutofit/>
          </a:bodyPr>
          <a:lstStyle/>
          <a:p>
            <a:pPr marL="284163" indent="-284163" algn="l">
              <a:buClr>
                <a:srgbClr val="0078A2"/>
              </a:buClr>
              <a:buFont typeface="Arial"/>
              <a:buChar char="•"/>
              <a:defRPr/>
            </a:pPr>
            <a:r>
              <a:rPr lang="en-US" sz="2400" i="0" dirty="0">
                <a:solidFill>
                  <a:srgbClr val="000000"/>
                </a:solidFill>
              </a:rPr>
              <a:t>Provide the resources to produce goods and services</a:t>
            </a:r>
          </a:p>
          <a:p>
            <a:pPr marL="284163" indent="-284163" algn="l">
              <a:buClr>
                <a:srgbClr val="0078A2"/>
              </a:buClr>
              <a:buFont typeface="Arial"/>
              <a:buChar char="•"/>
              <a:defRPr/>
            </a:pPr>
            <a:r>
              <a:rPr lang="en-US" sz="2400" i="0" dirty="0">
                <a:solidFill>
                  <a:srgbClr val="000000"/>
                </a:solidFill>
              </a:rPr>
              <a:t>Treat as partners to provide customer value</a:t>
            </a:r>
          </a:p>
          <a:p>
            <a:pPr marL="0" indent="0" algn="l"/>
            <a:endParaRPr lang="en-US" altLang="en-US" sz="2800" i="0" dirty="0">
              <a:solidFill>
                <a:srgbClr val="000000"/>
              </a:solidFill>
            </a:endParaRPr>
          </a:p>
        </p:txBody>
      </p:sp>
      <p:sp>
        <p:nvSpPr>
          <p:cNvPr id="3" name="Content Placeholder 2"/>
          <p:cNvSpPr>
            <a:spLocks noGrp="1"/>
          </p:cNvSpPr>
          <p:nvPr>
            <p:ph idx="1"/>
          </p:nvPr>
        </p:nvSpPr>
        <p:spPr>
          <a:xfrm>
            <a:off x="826883" y="1655334"/>
            <a:ext cx="2709333" cy="543198"/>
          </a:xfrm>
        </p:spPr>
        <p:txBody>
          <a:bodyPr>
            <a:normAutofit/>
          </a:bodyPr>
          <a:lstStyle/>
          <a:p>
            <a:pPr marL="0" indent="0">
              <a:buNone/>
            </a:pPr>
            <a:r>
              <a:rPr lang="en-US" b="1" dirty="0"/>
              <a:t>Suppliers</a:t>
            </a: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987608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504497" y="343523"/>
            <a:ext cx="10767848" cy="870422"/>
          </a:xfrm>
        </p:spPr>
        <p:txBody>
          <a:bodyPr>
            <a:noAutofit/>
          </a:bodyPr>
          <a:lstStyle/>
          <a:p>
            <a:r>
              <a:rPr lang="en-US" sz="3600" dirty="0">
                <a:solidFill>
                  <a:srgbClr val="007FA3"/>
                </a:solidFill>
              </a:rPr>
              <a:t>The Microenvironment</a:t>
            </a:r>
            <a:endParaRPr lang="en-US" sz="3600" b="1" dirty="0">
              <a:solidFill>
                <a:srgbClr val="007FA3"/>
              </a:solidFill>
            </a:endParaRPr>
          </a:p>
        </p:txBody>
      </p:sp>
      <p:sp>
        <p:nvSpPr>
          <p:cNvPr id="3" name="Content Placeholder 2"/>
          <p:cNvSpPr>
            <a:spLocks noGrp="1"/>
          </p:cNvSpPr>
          <p:nvPr>
            <p:ph idx="1"/>
          </p:nvPr>
        </p:nvSpPr>
        <p:spPr>
          <a:xfrm>
            <a:off x="504497" y="1264658"/>
            <a:ext cx="4504267" cy="595674"/>
          </a:xfrm>
        </p:spPr>
        <p:txBody>
          <a:bodyPr>
            <a:normAutofit/>
          </a:bodyPr>
          <a:lstStyle/>
          <a:p>
            <a:pPr marL="0" indent="0">
              <a:buNone/>
            </a:pPr>
            <a:r>
              <a:rPr lang="en-US" b="1" dirty="0"/>
              <a:t>Marketing Intermediaries</a:t>
            </a:r>
            <a:endParaRPr lang="en-US"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504497" y="2025111"/>
            <a:ext cx="5723467" cy="3399507"/>
          </a:xfrm>
        </p:spPr>
        <p:txBody>
          <a:bodyPr>
            <a:normAutofit/>
          </a:bodyPr>
          <a:lstStyle/>
          <a:p>
            <a:pPr marL="0" indent="0" algn="l"/>
            <a:r>
              <a:rPr lang="en-US" altLang="en-US" sz="2400" b="1" i="0" dirty="0">
                <a:solidFill>
                  <a:srgbClr val="000000"/>
                </a:solidFill>
              </a:rPr>
              <a:t>Marketing intermediaries </a:t>
            </a:r>
            <a:r>
              <a:rPr lang="en-US" altLang="en-US" sz="2400" i="0" dirty="0">
                <a:solidFill>
                  <a:srgbClr val="000000"/>
                </a:solidFill>
              </a:rPr>
              <a:t>are firms that help the company to promote, sell, and distribute its goods to final buyers.</a:t>
            </a:r>
          </a:p>
          <a:p>
            <a:pPr marL="0" indent="0" algn="l"/>
            <a:endParaRPr lang="en-US" altLang="en-US" sz="2800" i="0" dirty="0">
              <a:solidFill>
                <a:srgbClr val="0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42762" y="343523"/>
            <a:ext cx="3529583" cy="5916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062900"/>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4425</TotalTime>
  <Words>3409</Words>
  <Application>Microsoft Office PowerPoint</Application>
  <PresentationFormat>Widescreen</PresentationFormat>
  <Paragraphs>320</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ＭＳ Ｐゴシック</vt:lpstr>
      <vt:lpstr>ＭＳ Ｐゴシック</vt:lpstr>
      <vt:lpstr>Arial</vt:lpstr>
      <vt:lpstr>Calibri</vt:lpstr>
      <vt:lpstr>Times New Roman</vt:lpstr>
      <vt:lpstr>Verdana</vt:lpstr>
      <vt:lpstr>ヒラギノ角ゴ Pro W3</vt:lpstr>
      <vt:lpstr>Office Theme</vt:lpstr>
      <vt:lpstr>Principles of Marketing  Seventeenth Edition</vt:lpstr>
      <vt:lpstr>Learning Objectives</vt:lpstr>
      <vt:lpstr>Learning Objective 1</vt:lpstr>
      <vt:lpstr>A Company’s Marketing Environment</vt:lpstr>
      <vt:lpstr>A Company’s Marketing Environment</vt:lpstr>
      <vt:lpstr>The Microenvironment</vt:lpstr>
      <vt:lpstr>The Microenvironment</vt:lpstr>
      <vt:lpstr>The Microenvironment</vt:lpstr>
      <vt:lpstr>The Microenvironment</vt:lpstr>
      <vt:lpstr>The Microenvironment</vt:lpstr>
      <vt:lpstr>The Microenvironment</vt:lpstr>
      <vt:lpstr>The Microenvironment</vt:lpstr>
      <vt:lpstr>The Microenvironment</vt:lpstr>
      <vt:lpstr>Learning Objective 2</vt:lpstr>
      <vt:lpstr>The Macro environment</vt:lpstr>
      <vt:lpstr>The Macroenvironment</vt:lpstr>
      <vt:lpstr>The Macroenvironment</vt:lpstr>
      <vt:lpstr>The Macroenvironment</vt:lpstr>
      <vt:lpstr>The Macroenvironment</vt:lpstr>
      <vt:lpstr>Learning Objective 3</vt:lpstr>
      <vt:lpstr>The Macroenvironment</vt:lpstr>
      <vt:lpstr>The Macroenvironment</vt:lpstr>
      <vt:lpstr>The Macroenvironment</vt:lpstr>
      <vt:lpstr>The Macroenvironment</vt:lpstr>
      <vt:lpstr>Learning Objective 4</vt:lpstr>
      <vt:lpstr>The Macroenvironment</vt:lpstr>
      <vt:lpstr>The Macroenvironment</vt:lpstr>
      <vt:lpstr>The Macroenvironment</vt:lpstr>
      <vt:lpstr>The Macroenvironment</vt:lpstr>
      <vt:lpstr>Learning Objective 5</vt:lpstr>
      <vt:lpstr>Responding to the Marketing Environment</vt:lpstr>
    </vt:vector>
  </TitlesOfParts>
  <Manager>Karin Williams</Manager>
  <Company>Integra Software Services Pvt.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Seventeenth Edition</dc:title>
  <dc:subject>Business</dc:subject>
  <dc:creator>Kotler</dc:creator>
  <cp:keywords>Marketing</cp:keywords>
  <dc:description/>
  <cp:lastModifiedBy>Reema A</cp:lastModifiedBy>
  <cp:revision>687</cp:revision>
  <dcterms:created xsi:type="dcterms:W3CDTF">2014-08-17T17:56:33Z</dcterms:created>
  <dcterms:modified xsi:type="dcterms:W3CDTF">2020-02-25T12:35:52Z</dcterms:modified>
  <cp:category/>
</cp:coreProperties>
</file>