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57" r:id="rId2"/>
    <p:sldId id="258" r:id="rId3"/>
    <p:sldId id="356" r:id="rId4"/>
    <p:sldId id="502" r:id="rId5"/>
    <p:sldId id="534" r:id="rId6"/>
    <p:sldId id="500" r:id="rId7"/>
    <p:sldId id="535" r:id="rId8"/>
    <p:sldId id="542" r:id="rId9"/>
    <p:sldId id="536" r:id="rId10"/>
    <p:sldId id="543" r:id="rId11"/>
    <p:sldId id="537" r:id="rId12"/>
    <p:sldId id="538" r:id="rId13"/>
    <p:sldId id="539" r:id="rId14"/>
    <p:sldId id="540" r:id="rId15"/>
    <p:sldId id="541" r:id="rId16"/>
    <p:sldId id="544" r:id="rId17"/>
    <p:sldId id="333" r:id="rId18"/>
    <p:sldId id="550" r:id="rId19"/>
    <p:sldId id="551" r:id="rId20"/>
    <p:sldId id="552" r:id="rId21"/>
    <p:sldId id="553" r:id="rId22"/>
    <p:sldId id="554" r:id="rId23"/>
    <p:sldId id="555" r:id="rId24"/>
    <p:sldId id="556" r:id="rId25"/>
    <p:sldId id="557" r:id="rId26"/>
    <p:sldId id="558" r:id="rId27"/>
    <p:sldId id="559" r:id="rId28"/>
    <p:sldId id="560" r:id="rId29"/>
    <p:sldId id="330" r:id="rId30"/>
    <p:sldId id="561" r:id="rId31"/>
    <p:sldId id="562" r:id="rId32"/>
    <p:sldId id="522" r:id="rId33"/>
    <p:sldId id="571" r:id="rId34"/>
    <p:sldId id="572" r:id="rId35"/>
    <p:sldId id="573" r:id="rId36"/>
    <p:sldId id="574" r:id="rId37"/>
    <p:sldId id="523" r:id="rId38"/>
    <p:sldId id="57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mily Yelverton" initials="ey" lastIdx="3" clrIdx="0"/>
  <p:cmAuthor id="1" name="Douglas Martin" initials="DM" lastIdx="2"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079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0" autoAdjust="0"/>
    <p:restoredTop sz="57571" autoAdjust="0"/>
  </p:normalViewPr>
  <p:slideViewPr>
    <p:cSldViewPr snapToGrid="0">
      <p:cViewPr varScale="1">
        <p:scale>
          <a:sx n="60" d="100"/>
          <a:sy n="60" d="100"/>
        </p:scale>
        <p:origin x="1182" y="39"/>
      </p:cViewPr>
      <p:guideLst>
        <p:guide orient="horz" pos="2160"/>
        <p:guide pos="386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4682"/>
    </p:cViewPr>
  </p:sorterViewPr>
  <p:notesViewPr>
    <p:cSldViewPr snapToGrid="0" showGuides="1">
      <p:cViewPr>
        <p:scale>
          <a:sx n="160" d="100"/>
          <a:sy n="160" d="100"/>
        </p:scale>
        <p:origin x="-1400" y="241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B77490-6EA0-4084-B733-BC47CCA4C9E0}" type="doc">
      <dgm:prSet loTypeId="urn:microsoft.com/office/officeart/2005/8/layout/vList5" loCatId="list" qsTypeId="urn:microsoft.com/office/officeart/2005/8/quickstyle/simple1#43" qsCatId="simple" csTypeId="urn:microsoft.com/office/officeart/2005/8/colors/colorful2" csCatId="colorful" phldr="1"/>
      <dgm:spPr/>
      <dgm:t>
        <a:bodyPr/>
        <a:lstStyle/>
        <a:p>
          <a:endParaRPr lang="en-US"/>
        </a:p>
      </dgm:t>
    </dgm:pt>
    <dgm:pt modelId="{CB86FC75-0917-49FD-B4B4-7E01D8280802}">
      <dgm:prSet custT="1"/>
      <dgm:spPr/>
      <dgm:t>
        <a:bodyPr/>
        <a:lstStyle/>
        <a:p>
          <a:pPr rtl="0"/>
          <a:r>
            <a:rPr lang="en-US" sz="3200" b="0" dirty="0">
              <a:solidFill>
                <a:schemeClr val="tx1"/>
              </a:solidFill>
            </a:rPr>
            <a:t>Consumer products</a:t>
          </a:r>
        </a:p>
      </dgm:t>
    </dgm:pt>
    <dgm:pt modelId="{F10B7D13-38C6-404F-A68C-38404786EB8D}" type="parTrans" cxnId="{403292D9-46D4-48FC-A804-C2BA56A094BB}">
      <dgm:prSet/>
      <dgm:spPr/>
      <dgm:t>
        <a:bodyPr/>
        <a:lstStyle/>
        <a:p>
          <a:endParaRPr lang="en-US">
            <a:solidFill>
              <a:schemeClr val="tx1"/>
            </a:solidFill>
          </a:endParaRPr>
        </a:p>
      </dgm:t>
    </dgm:pt>
    <dgm:pt modelId="{887CCDF1-F3E8-4859-99F7-0BD8585B5740}" type="sibTrans" cxnId="{403292D9-46D4-48FC-A804-C2BA56A094BB}">
      <dgm:prSet/>
      <dgm:spPr/>
      <dgm:t>
        <a:bodyPr/>
        <a:lstStyle/>
        <a:p>
          <a:endParaRPr lang="en-US">
            <a:solidFill>
              <a:schemeClr val="tx1"/>
            </a:solidFill>
          </a:endParaRPr>
        </a:p>
      </dgm:t>
    </dgm:pt>
    <dgm:pt modelId="{4F2B8F93-4FE0-4798-88B0-3333A8D807FB}">
      <dgm:prSet custT="1"/>
      <dgm:spPr/>
      <dgm:t>
        <a:bodyPr/>
        <a:lstStyle/>
        <a:p>
          <a:pPr rtl="0"/>
          <a:r>
            <a:rPr lang="en-US" sz="3200" b="0" dirty="0">
              <a:solidFill>
                <a:schemeClr val="tx1"/>
              </a:solidFill>
            </a:rPr>
            <a:t>Industrial products</a:t>
          </a:r>
          <a:endParaRPr lang="en-US" sz="3200" dirty="0">
            <a:solidFill>
              <a:schemeClr val="tx1"/>
            </a:solidFill>
          </a:endParaRPr>
        </a:p>
      </dgm:t>
    </dgm:pt>
    <dgm:pt modelId="{D463C68D-CF09-4B65-8DE0-AF417932DE82}" type="parTrans" cxnId="{018A266E-E9DC-451B-B430-38D64C382842}">
      <dgm:prSet/>
      <dgm:spPr/>
      <dgm:t>
        <a:bodyPr/>
        <a:lstStyle/>
        <a:p>
          <a:endParaRPr lang="en-US">
            <a:solidFill>
              <a:schemeClr val="tx1"/>
            </a:solidFill>
          </a:endParaRPr>
        </a:p>
      </dgm:t>
    </dgm:pt>
    <dgm:pt modelId="{0C21049B-B60B-461D-B5A1-E43AAFC5C143}" type="sibTrans" cxnId="{018A266E-E9DC-451B-B430-38D64C382842}">
      <dgm:prSet/>
      <dgm:spPr/>
      <dgm:t>
        <a:bodyPr/>
        <a:lstStyle/>
        <a:p>
          <a:endParaRPr lang="en-US">
            <a:solidFill>
              <a:schemeClr val="tx1"/>
            </a:solidFill>
          </a:endParaRPr>
        </a:p>
      </dgm:t>
    </dgm:pt>
    <dgm:pt modelId="{BACA2342-33CB-4114-9EBE-393BA601503A}" type="pres">
      <dgm:prSet presAssocID="{DCB77490-6EA0-4084-B733-BC47CCA4C9E0}" presName="Name0" presStyleCnt="0">
        <dgm:presLayoutVars>
          <dgm:dir/>
          <dgm:animLvl val="lvl"/>
          <dgm:resizeHandles val="exact"/>
        </dgm:presLayoutVars>
      </dgm:prSet>
      <dgm:spPr/>
      <dgm:t>
        <a:bodyPr/>
        <a:lstStyle/>
        <a:p>
          <a:endParaRPr lang="en-US"/>
        </a:p>
      </dgm:t>
    </dgm:pt>
    <dgm:pt modelId="{B2A19134-EF2A-4CE8-BB3F-7E3746D926AC}" type="pres">
      <dgm:prSet presAssocID="{CB86FC75-0917-49FD-B4B4-7E01D8280802}" presName="linNode" presStyleCnt="0"/>
      <dgm:spPr/>
    </dgm:pt>
    <dgm:pt modelId="{A988610D-E6F0-44CD-BA44-510A327D1277}" type="pres">
      <dgm:prSet presAssocID="{CB86FC75-0917-49FD-B4B4-7E01D8280802}" presName="parentText" presStyleLbl="node1" presStyleIdx="0" presStyleCnt="2" custScaleX="277778" custLinFactNeighborX="-136" custLinFactNeighborY="-11830">
        <dgm:presLayoutVars>
          <dgm:chMax val="1"/>
          <dgm:bulletEnabled val="1"/>
        </dgm:presLayoutVars>
      </dgm:prSet>
      <dgm:spPr/>
      <dgm:t>
        <a:bodyPr/>
        <a:lstStyle/>
        <a:p>
          <a:endParaRPr lang="en-US"/>
        </a:p>
      </dgm:t>
    </dgm:pt>
    <dgm:pt modelId="{77BE215B-D69D-4BB1-B85E-153930C1F82E}" type="pres">
      <dgm:prSet presAssocID="{887CCDF1-F3E8-4859-99F7-0BD8585B5740}" presName="sp" presStyleCnt="0"/>
      <dgm:spPr/>
    </dgm:pt>
    <dgm:pt modelId="{8581CEEE-5924-4C2F-859A-6A36BD243622}" type="pres">
      <dgm:prSet presAssocID="{4F2B8F93-4FE0-4798-88B0-3333A8D807FB}" presName="linNode" presStyleCnt="0"/>
      <dgm:spPr/>
    </dgm:pt>
    <dgm:pt modelId="{DBEB94D2-B4C6-4D99-B28D-BB748F79D2A9}" type="pres">
      <dgm:prSet presAssocID="{4F2B8F93-4FE0-4798-88B0-3333A8D807FB}" presName="parentText" presStyleLbl="node1" presStyleIdx="1" presStyleCnt="2" custScaleX="277778" custLinFactX="100000" custLinFactNeighborX="127359" custLinFactNeighborY="-2500">
        <dgm:presLayoutVars>
          <dgm:chMax val="1"/>
          <dgm:bulletEnabled val="1"/>
        </dgm:presLayoutVars>
      </dgm:prSet>
      <dgm:spPr/>
      <dgm:t>
        <a:bodyPr/>
        <a:lstStyle/>
        <a:p>
          <a:endParaRPr lang="en-US"/>
        </a:p>
      </dgm:t>
    </dgm:pt>
  </dgm:ptLst>
  <dgm:cxnLst>
    <dgm:cxn modelId="{018A266E-E9DC-451B-B430-38D64C382842}" srcId="{DCB77490-6EA0-4084-B733-BC47CCA4C9E0}" destId="{4F2B8F93-4FE0-4798-88B0-3333A8D807FB}" srcOrd="1" destOrd="0" parTransId="{D463C68D-CF09-4B65-8DE0-AF417932DE82}" sibTransId="{0C21049B-B60B-461D-B5A1-E43AAFC5C143}"/>
    <dgm:cxn modelId="{1C57688A-8E48-4F40-9EAF-8BE64B07FAAD}" type="presOf" srcId="{DCB77490-6EA0-4084-B733-BC47CCA4C9E0}" destId="{BACA2342-33CB-4114-9EBE-393BA601503A}" srcOrd="0" destOrd="0" presId="urn:microsoft.com/office/officeart/2005/8/layout/vList5"/>
    <dgm:cxn modelId="{0805B9AD-8897-4942-81B9-0E44F45C8B47}" type="presOf" srcId="{CB86FC75-0917-49FD-B4B4-7E01D8280802}" destId="{A988610D-E6F0-44CD-BA44-510A327D1277}" srcOrd="0" destOrd="0" presId="urn:microsoft.com/office/officeart/2005/8/layout/vList5"/>
    <dgm:cxn modelId="{7912B601-B914-4A40-9D94-CCB91FA89301}" type="presOf" srcId="{4F2B8F93-4FE0-4798-88B0-3333A8D807FB}" destId="{DBEB94D2-B4C6-4D99-B28D-BB748F79D2A9}" srcOrd="0" destOrd="0" presId="urn:microsoft.com/office/officeart/2005/8/layout/vList5"/>
    <dgm:cxn modelId="{403292D9-46D4-48FC-A804-C2BA56A094BB}" srcId="{DCB77490-6EA0-4084-B733-BC47CCA4C9E0}" destId="{CB86FC75-0917-49FD-B4B4-7E01D8280802}" srcOrd="0" destOrd="0" parTransId="{F10B7D13-38C6-404F-A68C-38404786EB8D}" sibTransId="{887CCDF1-F3E8-4859-99F7-0BD8585B5740}"/>
    <dgm:cxn modelId="{20DD87C4-D551-7044-9EC7-96798602A07C}" type="presParOf" srcId="{BACA2342-33CB-4114-9EBE-393BA601503A}" destId="{B2A19134-EF2A-4CE8-BB3F-7E3746D926AC}" srcOrd="0" destOrd="0" presId="urn:microsoft.com/office/officeart/2005/8/layout/vList5"/>
    <dgm:cxn modelId="{52E5C048-615D-4941-8E3F-6B65A9237233}" type="presParOf" srcId="{B2A19134-EF2A-4CE8-BB3F-7E3746D926AC}" destId="{A988610D-E6F0-44CD-BA44-510A327D1277}" srcOrd="0" destOrd="0" presId="urn:microsoft.com/office/officeart/2005/8/layout/vList5"/>
    <dgm:cxn modelId="{1F479473-D452-ED49-ABD7-D74B8D9629EC}" type="presParOf" srcId="{BACA2342-33CB-4114-9EBE-393BA601503A}" destId="{77BE215B-D69D-4BB1-B85E-153930C1F82E}" srcOrd="1" destOrd="0" presId="urn:microsoft.com/office/officeart/2005/8/layout/vList5"/>
    <dgm:cxn modelId="{01E25AEF-FA29-4449-A7D1-84E9BAD050C3}" type="presParOf" srcId="{BACA2342-33CB-4114-9EBE-393BA601503A}" destId="{8581CEEE-5924-4C2F-859A-6A36BD243622}" srcOrd="2" destOrd="0" presId="urn:microsoft.com/office/officeart/2005/8/layout/vList5"/>
    <dgm:cxn modelId="{0ABD3C4D-E37F-1044-A821-D55732254EA5}" type="presParOf" srcId="{8581CEEE-5924-4C2F-859A-6A36BD243622}" destId="{DBEB94D2-B4C6-4D99-B28D-BB748F79D2A9}"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8610D-E6F0-44CD-BA44-510A327D1277}">
      <dsp:nvSpPr>
        <dsp:cNvPr id="0" name=""/>
        <dsp:cNvSpPr/>
      </dsp:nvSpPr>
      <dsp:spPr>
        <a:xfrm>
          <a:off x="0" y="0"/>
          <a:ext cx="4533705" cy="131079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rtl="0">
            <a:lnSpc>
              <a:spcPct val="90000"/>
            </a:lnSpc>
            <a:spcBef>
              <a:spcPct val="0"/>
            </a:spcBef>
            <a:spcAft>
              <a:spcPct val="35000"/>
            </a:spcAft>
          </a:pPr>
          <a:r>
            <a:rPr lang="en-US" sz="3200" b="0" kern="1200" dirty="0">
              <a:solidFill>
                <a:schemeClr val="tx1"/>
              </a:solidFill>
            </a:rPr>
            <a:t>Consumer products</a:t>
          </a:r>
        </a:p>
      </dsp:txBody>
      <dsp:txXfrm>
        <a:off x="63988" y="63988"/>
        <a:ext cx="4405729" cy="1182815"/>
      </dsp:txXfrm>
    </dsp:sp>
    <dsp:sp modelId="{DBEB94D2-B4C6-4D99-B28D-BB748F79D2A9}">
      <dsp:nvSpPr>
        <dsp:cNvPr id="0" name=""/>
        <dsp:cNvSpPr/>
      </dsp:nvSpPr>
      <dsp:spPr>
        <a:xfrm>
          <a:off x="4428" y="1343594"/>
          <a:ext cx="4533705" cy="1310791"/>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rtl="0">
            <a:lnSpc>
              <a:spcPct val="90000"/>
            </a:lnSpc>
            <a:spcBef>
              <a:spcPct val="0"/>
            </a:spcBef>
            <a:spcAft>
              <a:spcPct val="35000"/>
            </a:spcAft>
          </a:pPr>
          <a:r>
            <a:rPr lang="en-US" sz="3200" b="0" kern="1200" dirty="0">
              <a:solidFill>
                <a:schemeClr val="tx1"/>
              </a:solidFill>
            </a:rPr>
            <a:t>Industrial products</a:t>
          </a:r>
          <a:endParaRPr lang="en-US" sz="3200" kern="1200" dirty="0">
            <a:solidFill>
              <a:schemeClr val="tx1"/>
            </a:solidFill>
          </a:endParaRPr>
        </a:p>
      </dsp:txBody>
      <dsp:txXfrm>
        <a:off x="68416" y="1407582"/>
        <a:ext cx="4405729" cy="118281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4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E5A47-5EF7-41C3-AE15-CC3EBBE7979D}" type="datetimeFigureOut">
              <a:rPr lang="en-US" smtClean="0"/>
              <a:t>2/25/2020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A0A23-7F20-4B04-A006-693C5986EE1E}" type="slidenum">
              <a:rPr lang="en-US" smtClean="0"/>
              <a:t>‹#›</a:t>
            </a:fld>
            <a:endParaRPr lang="en-US" dirty="0"/>
          </a:p>
        </p:txBody>
      </p:sp>
    </p:spTree>
    <p:extLst>
      <p:ext uri="{BB962C8B-B14F-4D97-AF65-F5344CB8AC3E}">
        <p14:creationId xmlns:p14="http://schemas.microsoft.com/office/powerpoint/2010/main" val="273344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5A0A23-7F20-4B04-A006-693C5986EE1E}" type="slidenum">
              <a:rPr lang="en-US" smtClean="0"/>
              <a:t>1</a:t>
            </a:fld>
            <a:endParaRPr lang="en-US" dirty="0"/>
          </a:p>
        </p:txBody>
      </p:sp>
    </p:spTree>
    <p:extLst>
      <p:ext uri="{BB962C8B-B14F-4D97-AF65-F5344CB8AC3E}">
        <p14:creationId xmlns:p14="http://schemas.microsoft.com/office/powerpoint/2010/main" val="2221717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10</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a:defRPr/>
            </a:pPr>
            <a:endParaRPr lang="en-US" i="1" dirty="0">
              <a:ea typeface="ＭＳ Ｐゴシック" charset="-128"/>
            </a:endParaRPr>
          </a:p>
        </p:txBody>
      </p:sp>
    </p:spTree>
    <p:extLst>
      <p:ext uri="{BB962C8B-B14F-4D97-AF65-F5344CB8AC3E}">
        <p14:creationId xmlns:p14="http://schemas.microsoft.com/office/powerpoint/2010/main" val="3061430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Convenience products</a:t>
            </a:r>
            <a:r>
              <a:rPr lang="en-US" altLang="en-US" dirty="0"/>
              <a:t> are usually low priced, and marketers place them in many locations to make them readily available when customers need or want them.</a:t>
            </a:r>
          </a:p>
          <a:p>
            <a:endParaRPr lang="en-US" altLang="en-US" dirty="0"/>
          </a:p>
          <a:p>
            <a:r>
              <a:rPr lang="en-US" altLang="en-US" b="1" dirty="0"/>
              <a:t>Discussion Question</a:t>
            </a:r>
          </a:p>
          <a:p>
            <a:r>
              <a:rPr lang="en-US" altLang="en-US" i="1" dirty="0"/>
              <a:t>What is a convenience product that you buy?</a:t>
            </a:r>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12</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Shopping products</a:t>
            </a:r>
            <a:r>
              <a:rPr lang="en-US" altLang="en-US" dirty="0"/>
              <a:t> are usually distributed through fewer outlets but provide deeper sales support to help customers in their comparison efforts.</a:t>
            </a:r>
          </a:p>
          <a:p>
            <a:endParaRPr lang="en-US" altLang="en-US" dirty="0"/>
          </a:p>
          <a:p>
            <a:r>
              <a:rPr lang="en-US" altLang="en-US" b="1" dirty="0"/>
              <a:t>Discussion Question</a:t>
            </a:r>
          </a:p>
          <a:p>
            <a:r>
              <a:rPr lang="en-US" altLang="en-US" i="1" dirty="0"/>
              <a:t>What is a shopping product that you buy?</a:t>
            </a:r>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Buyers normally do not compare </a:t>
            </a:r>
            <a:r>
              <a:rPr lang="en-US" altLang="en-US" b="1" dirty="0"/>
              <a:t>specialty products</a:t>
            </a:r>
            <a:r>
              <a:rPr lang="en-US" altLang="en-US" dirty="0"/>
              <a:t>. They invest only the time needed to reach dealers carrying the wanted products.</a:t>
            </a:r>
          </a:p>
          <a:p>
            <a:endParaRPr lang="en-US" altLang="en-US" dirty="0"/>
          </a:p>
          <a:p>
            <a:r>
              <a:rPr lang="en-US" altLang="en-US" b="1" dirty="0"/>
              <a:t>Discussion Questions</a:t>
            </a:r>
          </a:p>
          <a:p>
            <a:r>
              <a:rPr lang="en-US" altLang="en-US" i="1" dirty="0"/>
              <a:t>What is a specialty product that you buy?</a:t>
            </a:r>
          </a:p>
          <a:p>
            <a:endParaRPr lang="en-US" altLang="en-US" i="1" dirty="0"/>
          </a:p>
          <a:p>
            <a:r>
              <a:rPr lang="en-US" altLang="en-US" i="1" dirty="0"/>
              <a:t>What is a product that could be convenience, shopping, and specialty?</a:t>
            </a:r>
            <a:endParaRPr lang="en-US" altLang="en-US" sz="800" i="1" dirty="0"/>
          </a:p>
          <a:p>
            <a:r>
              <a:rPr lang="en-US" altLang="en-US" dirty="0"/>
              <a:t>This is a bit of a puzzle. Students</a:t>
            </a:r>
            <a:r>
              <a:rPr lang="en-US" altLang="en-US" baseline="0" dirty="0"/>
              <a:t> </a:t>
            </a:r>
            <a:r>
              <a:rPr lang="en-US" altLang="en-US" dirty="0"/>
              <a:t>might realize that a camera could fall into several categories depending on the buyer and the situation. Certainly, if you are on vacation and you forgot your camera, you would pick one up at a convenience store, pharmacy, or maybe the hotel store. If you were a professional photographer, a camera purchase could easily be specialty if you were buying a $5,000 camera.  Other examples might include mats for the floor of an automobile, tires, or a fan.</a:t>
            </a:r>
          </a:p>
        </p:txBody>
      </p:sp>
    </p:spTree>
    <p:extLst>
      <p:ext uri="{BB962C8B-B14F-4D97-AF65-F5344CB8AC3E}">
        <p14:creationId xmlns:p14="http://schemas.microsoft.com/office/powerpoint/2010/main" val="3061430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Most major new innovations are unsought until the consumer becomes aware of them through advertising. By their very nature, </a:t>
            </a:r>
            <a:r>
              <a:rPr lang="en-US" altLang="en-US" b="1" dirty="0"/>
              <a:t>unsought products </a:t>
            </a:r>
            <a:r>
              <a:rPr lang="en-US" altLang="en-US" dirty="0"/>
              <a:t>require a lot of advertising, personal selling, and other marketing efforts.</a:t>
            </a:r>
          </a:p>
          <a:p>
            <a:endParaRPr lang="en-US" altLang="en-US" b="1" dirty="0"/>
          </a:p>
          <a:p>
            <a:endParaRPr lang="en-US" altLang="en-US" b="1" dirty="0"/>
          </a:p>
          <a:p>
            <a:endParaRPr lang="en-US" altLang="en-US" b="1" dirty="0"/>
          </a:p>
        </p:txBody>
      </p:sp>
    </p:spTree>
    <p:extLst>
      <p:ext uri="{BB962C8B-B14F-4D97-AF65-F5344CB8AC3E}">
        <p14:creationId xmlns:p14="http://schemas.microsoft.com/office/powerpoint/2010/main" val="3061430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0" dirty="0"/>
              <a:t>T</a:t>
            </a:r>
            <a:r>
              <a:rPr lang="en-US" altLang="en-US" dirty="0"/>
              <a:t>he distinction between a consumer product and an </a:t>
            </a:r>
            <a:r>
              <a:rPr lang="en-US" altLang="en-US" b="1" dirty="0"/>
              <a:t>industrial product </a:t>
            </a:r>
            <a:r>
              <a:rPr lang="en-US" altLang="en-US" dirty="0"/>
              <a:t>is based on the </a:t>
            </a:r>
            <a:r>
              <a:rPr lang="en-US" altLang="en-US" i="1" dirty="0"/>
              <a:t>purpose</a:t>
            </a:r>
            <a:r>
              <a:rPr lang="en-US" altLang="en-US" dirty="0"/>
              <a:t> for which the product is purchased. If a consumer buys a lawn mower for use around home, the lawn mower is a consumer product. If the same consumer buys the same lawn mower for use in a landscaping business, the lawn mower is an industrial product.</a:t>
            </a:r>
          </a:p>
        </p:txBody>
      </p:sp>
    </p:spTree>
    <p:extLst>
      <p:ext uri="{BB962C8B-B14F-4D97-AF65-F5344CB8AC3E}">
        <p14:creationId xmlns:p14="http://schemas.microsoft.com/office/powerpoint/2010/main" val="3061430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0" dirty="0"/>
              <a:t>The three groups of industrial products and services are materials and parts, capital items, and supplies and services.</a:t>
            </a:r>
          </a:p>
          <a:p>
            <a:endParaRPr lang="en-US" altLang="en-US" dirty="0"/>
          </a:p>
          <a:p>
            <a:r>
              <a:rPr lang="en-US" altLang="en-US" b="1" i="1" dirty="0"/>
              <a:t>Materials and parts:  </a:t>
            </a:r>
            <a:r>
              <a:rPr lang="en-US" altLang="en-US" dirty="0"/>
              <a:t>Raw materials consist of farm products and natural products. Manufactured materials and parts consist of component materials</a:t>
            </a:r>
            <a:r>
              <a:rPr lang="en-US" altLang="en-US" baseline="0" dirty="0"/>
              <a:t> and </a:t>
            </a:r>
            <a:r>
              <a:rPr lang="en-US" altLang="en-US" dirty="0"/>
              <a:t>component parts. Most manufactured materials and parts are sold directly to industrial users. Price and service are the major marketing factors; branding and advertising tend to be less important.</a:t>
            </a:r>
          </a:p>
          <a:p>
            <a:endParaRPr lang="en-US" altLang="en-US" dirty="0"/>
          </a:p>
          <a:p>
            <a:r>
              <a:rPr lang="en-US" altLang="en-US" b="1" i="1" dirty="0"/>
              <a:t>Capital items</a:t>
            </a:r>
            <a:r>
              <a:rPr lang="en-US" altLang="en-US" b="1" dirty="0"/>
              <a:t> </a:t>
            </a:r>
            <a:r>
              <a:rPr lang="en-US" altLang="en-US" dirty="0"/>
              <a:t>are industrial products that aid in the buyer’s production or operations, including installations and accessory equipment. Installations consist of major purchases such as buildings and fixed equipment. Accessory equipment includes portable factory equipment and tools and office equipment. They have a shorter life than installations and simply aid in the production process.</a:t>
            </a:r>
          </a:p>
          <a:p>
            <a:endParaRPr lang="en-US" altLang="en-US" dirty="0"/>
          </a:p>
          <a:p>
            <a:r>
              <a:rPr lang="en-US" altLang="en-US" dirty="0"/>
              <a:t>The final group of industrial products is </a:t>
            </a:r>
            <a:r>
              <a:rPr lang="en-US" altLang="en-US" b="1" i="1" dirty="0"/>
              <a:t>supplies and services</a:t>
            </a:r>
            <a:r>
              <a:rPr lang="en-US" altLang="en-US" b="1" dirty="0"/>
              <a:t>. </a:t>
            </a:r>
            <a:r>
              <a:rPr lang="en-US" altLang="en-US" dirty="0"/>
              <a:t>Supplies include operating supplies and repair and maintenance items. Supplies are the convenience products of the industrial field because they are usually purchased with a minimum of effort or comparison. Business services include maintenance and repair services and business advisory services usually supplied under contract.</a:t>
            </a:r>
          </a:p>
        </p:txBody>
      </p:sp>
    </p:spTree>
    <p:extLst>
      <p:ext uri="{BB962C8B-B14F-4D97-AF65-F5344CB8AC3E}">
        <p14:creationId xmlns:p14="http://schemas.microsoft.com/office/powerpoint/2010/main" val="3061430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17</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Figure 8.2 shows the important decisions in the development and marketing of individual products and services. We will examine</a:t>
            </a:r>
            <a:r>
              <a:rPr lang="en-US" altLang="en-US" baseline="0" dirty="0"/>
              <a:t> </a:t>
            </a:r>
            <a:r>
              <a:rPr lang="en-US" altLang="en-US" dirty="0"/>
              <a:t>decisions about </a:t>
            </a:r>
            <a:r>
              <a:rPr lang="en-US" altLang="en-US" i="1" dirty="0"/>
              <a:t>product attributes</a:t>
            </a:r>
            <a:r>
              <a:rPr lang="en-US" altLang="en-US" dirty="0"/>
              <a:t>, </a:t>
            </a:r>
            <a:r>
              <a:rPr lang="en-US" altLang="en-US" i="1" dirty="0"/>
              <a:t>branding</a:t>
            </a:r>
            <a:r>
              <a:rPr lang="en-US" altLang="en-US" dirty="0"/>
              <a:t>, </a:t>
            </a:r>
            <a:r>
              <a:rPr lang="en-US" altLang="en-US" i="1" dirty="0"/>
              <a:t>packaging</a:t>
            </a:r>
            <a:r>
              <a:rPr lang="en-US" altLang="en-US" dirty="0"/>
              <a:t>, </a:t>
            </a:r>
            <a:r>
              <a:rPr lang="en-US" altLang="en-US" i="1" dirty="0"/>
              <a:t>labeling</a:t>
            </a:r>
            <a:r>
              <a:rPr lang="en-US" altLang="en-US" dirty="0"/>
              <a:t>, and </a:t>
            </a:r>
            <a:r>
              <a:rPr lang="en-US" altLang="en-US" i="1" dirty="0"/>
              <a:t>product support services</a:t>
            </a:r>
            <a:r>
              <a:rPr lang="en-US" altLang="en-US" dirty="0"/>
              <a:t>.</a:t>
            </a:r>
          </a:p>
        </p:txBody>
      </p:sp>
    </p:spTree>
    <p:extLst>
      <p:ext uri="{BB962C8B-B14F-4D97-AF65-F5344CB8AC3E}">
        <p14:creationId xmlns:p14="http://schemas.microsoft.com/office/powerpoint/2010/main" val="3061430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Developing a product or service involves defining the benefits that it will offer. </a:t>
            </a:r>
          </a:p>
        </p:txBody>
      </p:sp>
    </p:spTree>
    <p:extLst>
      <p:ext uri="{BB962C8B-B14F-4D97-AF65-F5344CB8AC3E}">
        <p14:creationId xmlns:p14="http://schemas.microsoft.com/office/powerpoint/2010/main" val="3061430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2</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1771527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20</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Product quality</a:t>
            </a:r>
            <a:r>
              <a:rPr lang="en-US" altLang="en-US" dirty="0"/>
              <a:t> is one of the marketer’s major positioning tools. Quality affects product or service performance; thus, it is closely linked to customer value and satisfaction. In the narrowest sense, quality can be defined as “freedom from defects.” But most marketers go beyond this narrow definition. Instead, they define quality in terms of creating customer value and satisfaction. </a:t>
            </a:r>
          </a:p>
          <a:p>
            <a:endParaRPr lang="en-US" altLang="en-US" i="1" dirty="0"/>
          </a:p>
          <a:p>
            <a:r>
              <a:rPr lang="en-US" altLang="en-US" i="1" dirty="0"/>
              <a:t>Total quality management</a:t>
            </a:r>
            <a:r>
              <a:rPr lang="en-US" altLang="en-US" dirty="0"/>
              <a:t> (</a:t>
            </a:r>
            <a:r>
              <a:rPr lang="en-US" altLang="en-US" i="1" dirty="0"/>
              <a:t>TQM</a:t>
            </a:r>
            <a:r>
              <a:rPr lang="en-US" altLang="en-US" dirty="0"/>
              <a:t>) is an approach in which all of the company’s people are involved in constantly improving the quality of products, services, and business processes.. </a:t>
            </a:r>
          </a:p>
          <a:p>
            <a:endParaRPr lang="en-US" altLang="en-US" dirty="0"/>
          </a:p>
          <a:p>
            <a:r>
              <a:rPr lang="en-US" altLang="en-US" dirty="0"/>
              <a:t>Today, companies are taking a </a:t>
            </a:r>
            <a:r>
              <a:rPr lang="en-US" altLang="en-US" i="1" dirty="0"/>
              <a:t>return-on-quality</a:t>
            </a:r>
            <a:r>
              <a:rPr lang="en-US" altLang="en-US" dirty="0"/>
              <a:t> approach, viewing quality as an investment and holding quality efforts accountable for bottom-line results.</a:t>
            </a:r>
          </a:p>
          <a:p>
            <a:endParaRPr lang="en-US" altLang="en-US" dirty="0"/>
          </a:p>
          <a:p>
            <a:r>
              <a:rPr lang="en-US" altLang="en-US" dirty="0"/>
              <a:t>Product quality has two dimensions: level and consistency. In developing a product, the marketer must first choose a </a:t>
            </a:r>
            <a:r>
              <a:rPr lang="en-US" altLang="en-US" i="1" dirty="0"/>
              <a:t>quality level</a:t>
            </a:r>
            <a:r>
              <a:rPr lang="en-US" altLang="en-US" dirty="0"/>
              <a:t> that will support the product’s positioning. Here, product quality means </a:t>
            </a:r>
            <a:r>
              <a:rPr lang="en-US" altLang="en-US" i="1" dirty="0"/>
              <a:t>performance quality</a:t>
            </a:r>
            <a:r>
              <a:rPr lang="en-US" altLang="en-US" dirty="0"/>
              <a:t>—the product’s ability to perform its functions. </a:t>
            </a:r>
          </a:p>
          <a:p>
            <a:endParaRPr lang="en-US" altLang="en-US" dirty="0"/>
          </a:p>
          <a:p>
            <a:r>
              <a:rPr lang="en-US" altLang="en-US" dirty="0"/>
              <a:t>Beyond quality level, high quality also can mean high levels of quality consistency. Here, product quality means </a:t>
            </a:r>
            <a:r>
              <a:rPr lang="en-US" altLang="en-US" i="1" dirty="0"/>
              <a:t>conformance quality</a:t>
            </a:r>
            <a:r>
              <a:rPr lang="en-US" altLang="en-US" dirty="0"/>
              <a:t>—freedom from defects and </a:t>
            </a:r>
            <a:r>
              <a:rPr lang="en-US" altLang="en-US" i="1" dirty="0"/>
              <a:t>consistency</a:t>
            </a:r>
            <a:r>
              <a:rPr lang="en-US" altLang="en-US" dirty="0"/>
              <a:t> in delivering a targeted level of performance. All companies should strive for high levels of conformance quality. </a:t>
            </a:r>
          </a:p>
        </p:txBody>
      </p:sp>
    </p:spTree>
    <p:extLst>
      <p:ext uri="{BB962C8B-B14F-4D97-AF65-F5344CB8AC3E}">
        <p14:creationId xmlns:p14="http://schemas.microsoft.com/office/powerpoint/2010/main" val="3061430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A product can be offered with varying </a:t>
            </a:r>
            <a:r>
              <a:rPr lang="en-US" altLang="en-US" b="1" dirty="0"/>
              <a:t>product</a:t>
            </a:r>
            <a:r>
              <a:rPr lang="en-US" altLang="en-US" b="1" baseline="0" dirty="0"/>
              <a:t> </a:t>
            </a:r>
            <a:r>
              <a:rPr lang="en-US" altLang="en-US" b="1" dirty="0"/>
              <a:t>features</a:t>
            </a:r>
            <a:r>
              <a:rPr lang="en-US" altLang="en-US" dirty="0"/>
              <a:t>. A stripped-down model, one without any extras, is the starting point. The company can then create higher-level models by adding more features. Being the first producer to introduce a valued new feature is one of the most effective ways to compete.</a:t>
            </a:r>
          </a:p>
          <a:p>
            <a:endParaRPr lang="en-US" altLang="en-US" dirty="0"/>
          </a:p>
          <a:p>
            <a:r>
              <a:rPr lang="en-US" altLang="en-US" dirty="0"/>
              <a:t>How can a company identify new features and decide which ones to add to its product? It should periodically survey buyers who have used the product and ask these questions: How do you like the product? Which specific features of the product do you like most? Which features could we add to improve the product? The answers to these questions provide the company with a rich list of feature ideas. </a:t>
            </a:r>
          </a:p>
          <a:p>
            <a:endParaRPr lang="en-US" altLang="en-US" dirty="0"/>
          </a:p>
          <a:p>
            <a:r>
              <a:rPr lang="en-US" altLang="en-US" dirty="0"/>
              <a:t>The company can then assess each feature’s </a:t>
            </a:r>
            <a:r>
              <a:rPr lang="en-US" altLang="en-US" i="1" dirty="0"/>
              <a:t>value</a:t>
            </a:r>
            <a:r>
              <a:rPr lang="en-US" altLang="en-US" dirty="0"/>
              <a:t> to customers versus its </a:t>
            </a:r>
            <a:r>
              <a:rPr lang="en-US" altLang="en-US" i="1" dirty="0"/>
              <a:t>cost</a:t>
            </a:r>
            <a:r>
              <a:rPr lang="en-US" altLang="en-US" dirty="0"/>
              <a:t> to the company. Features that customers value highly in relation to costs should be added.</a:t>
            </a:r>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22</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Good design doesn’t start with brainstorming new ideas and making prototypes.</a:t>
            </a:r>
          </a:p>
          <a:p>
            <a:r>
              <a:rPr lang="en-US" sz="1200" b="0" i="0" u="none" strike="noStrike" kern="1200" baseline="0" dirty="0">
                <a:solidFill>
                  <a:schemeClr val="tx1"/>
                </a:solidFill>
                <a:latin typeface="+mn-lt"/>
                <a:ea typeface="+mn-ea"/>
                <a:cs typeface="+mn-cs"/>
              </a:rPr>
              <a:t>Design begins with observing customers, understanding their needs, and shaping their</a:t>
            </a:r>
          </a:p>
          <a:p>
            <a:r>
              <a:rPr lang="en-US" sz="1200" b="0" i="0" u="none" strike="noStrike" kern="1200" baseline="0" dirty="0">
                <a:solidFill>
                  <a:schemeClr val="tx1"/>
                </a:solidFill>
                <a:latin typeface="+mn-lt"/>
                <a:ea typeface="+mn-ea"/>
                <a:cs typeface="+mn-cs"/>
              </a:rPr>
              <a:t>product-use experience. Product designers should think less about technical product</a:t>
            </a:r>
          </a:p>
          <a:p>
            <a:r>
              <a:rPr lang="en-US" sz="1200" b="0" i="0" u="none" strike="noStrike" kern="1200" baseline="0" dirty="0">
                <a:solidFill>
                  <a:schemeClr val="tx1"/>
                </a:solidFill>
                <a:latin typeface="+mn-lt"/>
                <a:ea typeface="+mn-ea"/>
                <a:cs typeface="+mn-cs"/>
              </a:rPr>
              <a:t>specifications and more about how customers will use and benefit from the product. For</a:t>
            </a:r>
          </a:p>
          <a:p>
            <a:r>
              <a:rPr lang="en-US" sz="1200" b="0" i="0" u="none" strike="noStrike" kern="1200" baseline="0" dirty="0">
                <a:solidFill>
                  <a:schemeClr val="tx1"/>
                </a:solidFill>
                <a:latin typeface="+mn-lt"/>
                <a:ea typeface="+mn-ea"/>
                <a:cs typeface="+mn-cs"/>
              </a:rPr>
              <a:t>example, using smart design based on consumer needs, </a:t>
            </a:r>
            <a:r>
              <a:rPr lang="en-US" sz="1200" b="0" i="0" u="none" strike="noStrike" kern="1200" baseline="0" dirty="0" err="1">
                <a:solidFill>
                  <a:schemeClr val="tx1"/>
                </a:solidFill>
                <a:latin typeface="+mn-lt"/>
                <a:ea typeface="+mn-ea"/>
                <a:cs typeface="+mn-cs"/>
              </a:rPr>
              <a:t>Sonos</a:t>
            </a:r>
            <a:r>
              <a:rPr lang="en-US" sz="1200" b="0" i="0" u="none" strike="noStrike" kern="1200" baseline="0" dirty="0">
                <a:solidFill>
                  <a:schemeClr val="tx1"/>
                </a:solidFill>
                <a:latin typeface="+mn-lt"/>
                <a:ea typeface="+mn-ea"/>
                <a:cs typeface="+mn-cs"/>
              </a:rPr>
              <a:t> created a wireless, internet-enabled</a:t>
            </a:r>
          </a:p>
          <a:p>
            <a:r>
              <a:rPr lang="en-US" sz="1200" b="0" i="0" u="none" strike="noStrike" kern="1200" baseline="0" dirty="0">
                <a:solidFill>
                  <a:schemeClr val="tx1"/>
                </a:solidFill>
                <a:latin typeface="+mn-lt"/>
                <a:ea typeface="+mn-ea"/>
                <a:cs typeface="+mn-cs"/>
              </a:rPr>
              <a:t>speaker system that’s easy to use and fills a whole house with great sound.</a:t>
            </a:r>
          </a:p>
          <a:p>
            <a:endParaRPr lang="en-US" altLang="en-US" sz="1200" b="0" i="0" u="none" strike="noStrike" kern="1200" baseline="0" dirty="0">
              <a:solidFill>
                <a:schemeClr val="tx1"/>
              </a:solidFill>
              <a:latin typeface="+mn-lt"/>
              <a:ea typeface="+mn-ea"/>
              <a:cs typeface="+mn-cs"/>
            </a:endParaRPr>
          </a:p>
          <a:p>
            <a:r>
              <a:rPr lang="en-US" altLang="en-US" dirty="0"/>
              <a:t>Another way to add customer value is through distinctive </a:t>
            </a:r>
            <a:r>
              <a:rPr lang="en-US" altLang="en-US" i="1" dirty="0"/>
              <a:t>product style and design</a:t>
            </a:r>
            <a:r>
              <a:rPr lang="en-US" altLang="en-US" dirty="0"/>
              <a:t>. Design is a larger concept than style.</a:t>
            </a:r>
          </a:p>
          <a:p>
            <a:endParaRPr lang="en-US" altLang="en-US" dirty="0"/>
          </a:p>
          <a:p>
            <a:r>
              <a:rPr lang="en-US" altLang="en-US" dirty="0"/>
              <a:t>Good design doesn’t start with brainstorming new ideas and making prototypes. Design begins with observing customers, deeply understanding their needs, and shaping their product-use experience. Product designers should think less about technical product specifications and more about how customers will use and benefit from the product. </a:t>
            </a:r>
          </a:p>
        </p:txBody>
      </p:sp>
    </p:spTree>
    <p:extLst>
      <p:ext uri="{BB962C8B-B14F-4D97-AF65-F5344CB8AC3E}">
        <p14:creationId xmlns:p14="http://schemas.microsoft.com/office/powerpoint/2010/main" val="3061430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marL="533400" indent="-533400">
              <a:defRPr/>
            </a:pPr>
            <a:r>
              <a:rPr lang="en-US" b="1" dirty="0">
                <a:ea typeface="ＭＳ Ｐゴシック" charset="-128"/>
              </a:rPr>
              <a:t>Discussion Questions</a:t>
            </a:r>
          </a:p>
          <a:p>
            <a:pPr marL="533400" indent="-533400">
              <a:defRPr/>
            </a:pPr>
            <a:r>
              <a:rPr lang="en-US" i="1" dirty="0">
                <a:ea typeface="ＭＳ Ｐゴシック" charset="-128"/>
              </a:rPr>
              <a:t>What brands do you tend to purchase consistently? Why?</a:t>
            </a:r>
          </a:p>
          <a:p>
            <a:pPr marL="533400" indent="-533400">
              <a:defRPr/>
            </a:pPr>
            <a:endParaRPr lang="en-US" i="1" dirty="0">
              <a:ea typeface="ＭＳ Ｐゴシック" charset="-128"/>
            </a:endParaRPr>
          </a:p>
          <a:p>
            <a:pPr marL="533400" indent="-533400">
              <a:defRPr/>
            </a:pPr>
            <a:r>
              <a:rPr lang="en-US" dirty="0">
                <a:ea typeface="ＭＳ Ｐゴシック" charset="-128"/>
              </a:rPr>
              <a:t>This discussion should lead to the consumer benefits of brands including quality and consistency. It is interesting to now ask</a:t>
            </a:r>
            <a:r>
              <a:rPr lang="en-US" baseline="0" dirty="0">
                <a:ea typeface="ＭＳ Ｐゴシック" charset="-128"/>
              </a:rPr>
              <a:t> </a:t>
            </a:r>
            <a:r>
              <a:rPr lang="en-US" dirty="0">
                <a:ea typeface="ＭＳ Ｐゴシック" charset="-128"/>
              </a:rPr>
              <a:t>students what the benefits might be for the seller of a strong brand. This will include segmentation, positioning, and the ability to communicate product features.</a:t>
            </a:r>
          </a:p>
          <a:p>
            <a:pPr marL="533400" indent="-533400">
              <a:defRPr/>
            </a:pPr>
            <a:endParaRPr lang="en-US" dirty="0">
              <a:ea typeface="ＭＳ Ｐゴシック" charset="-128"/>
            </a:endParaRPr>
          </a:p>
          <a:p>
            <a:pPr marL="533400" indent="-533400">
              <a:defRPr/>
            </a:pPr>
            <a:endParaRPr lang="en-US" dirty="0">
              <a:ea typeface="ＭＳ Ｐゴシック" charset="-128"/>
            </a:endParaRPr>
          </a:p>
          <a:p>
            <a:r>
              <a:rPr lang="en-US" dirty="0">
                <a:ea typeface="ＭＳ Ｐゴシック" charset="-128"/>
              </a:rPr>
              <a:t>Consumers view a brand as an important part of a product, and branding can add value to a consumer’s purchase. Customers attach meanings to brands and develop brand relationships. Branding has become so strong that today hardly anything goes unbranded. Brand names help consumers identify products that might benefit them</a:t>
            </a:r>
            <a:r>
              <a:rPr lang="en-US" baseline="0" dirty="0">
                <a:ea typeface="ＭＳ Ｐゴシック" charset="-128"/>
              </a:rPr>
              <a:t> and </a:t>
            </a:r>
            <a:r>
              <a:rPr lang="en-US" dirty="0">
                <a:ea typeface="ＭＳ Ｐゴシック" charset="-128"/>
              </a:rPr>
              <a:t>say something about product quality and consistency.</a:t>
            </a:r>
          </a:p>
          <a:p>
            <a:pPr>
              <a:defRPr/>
            </a:pPr>
            <a:endParaRPr lang="en-US" dirty="0">
              <a:ea typeface="ＭＳ Ｐゴシック" charset="-128"/>
            </a:endParaRPr>
          </a:p>
          <a:p>
            <a:pPr>
              <a:defRPr/>
            </a:pPr>
            <a:r>
              <a:rPr lang="en-US" dirty="0">
                <a:ea typeface="ＭＳ Ｐゴシック" charset="-128"/>
              </a:rPr>
              <a:t>Branding also gives the seller several advantages. The seller’s brand name and trademark provide legal protection for unique product features that otherwise might be copied by competitors. Branding helps the seller to segment markets. </a:t>
            </a:r>
          </a:p>
        </p:txBody>
      </p:sp>
    </p:spTree>
    <p:extLst>
      <p:ext uri="{BB962C8B-B14F-4D97-AF65-F5344CB8AC3E}">
        <p14:creationId xmlns:p14="http://schemas.microsoft.com/office/powerpoint/2010/main" val="3061430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Product quality</a:t>
            </a:r>
            <a:r>
              <a:rPr lang="en-US" altLang="en-US" dirty="0"/>
              <a:t> is one of the marketer’s major positioning tools. Quality affects product or service performance; thus, it is closely linked to customer value and satisfaction. In the narrowest sense, quality can be defined as “freedom from defects.” But most marketers go beyond this narrow definition. Instead, they define quality in terms of creating customer value and satisfaction. </a:t>
            </a:r>
          </a:p>
          <a:p>
            <a:endParaRPr lang="en-US" altLang="en-US" i="1" dirty="0"/>
          </a:p>
          <a:p>
            <a:r>
              <a:rPr lang="en-US" altLang="en-US" i="1" dirty="0"/>
              <a:t>Total quality management</a:t>
            </a:r>
            <a:r>
              <a:rPr lang="en-US" altLang="en-US" dirty="0"/>
              <a:t> (</a:t>
            </a:r>
            <a:r>
              <a:rPr lang="en-US" altLang="en-US" i="1" dirty="0"/>
              <a:t>TQM</a:t>
            </a:r>
            <a:r>
              <a:rPr lang="en-US" altLang="en-US" dirty="0"/>
              <a:t>) is an approach in which all of the company’s people are involved in constantly improving the quality of products, services, and business processes.. </a:t>
            </a:r>
          </a:p>
          <a:p>
            <a:endParaRPr lang="en-US" altLang="en-US" dirty="0"/>
          </a:p>
          <a:p>
            <a:r>
              <a:rPr lang="en-US" altLang="en-US" dirty="0"/>
              <a:t>Today, companies are taking a </a:t>
            </a:r>
            <a:r>
              <a:rPr lang="en-US" altLang="en-US" i="1" dirty="0"/>
              <a:t>return-on-quality</a:t>
            </a:r>
            <a:r>
              <a:rPr lang="en-US" altLang="en-US" dirty="0"/>
              <a:t> approach, viewing quality as an investment and holding quality efforts accountable for bottom-line results.</a:t>
            </a:r>
          </a:p>
          <a:p>
            <a:endParaRPr lang="en-US" altLang="en-US" dirty="0"/>
          </a:p>
          <a:p>
            <a:r>
              <a:rPr lang="en-US" altLang="en-US" dirty="0"/>
              <a:t>Product quality has two dimensions: level and consistency. In developing a product, the marketer must first choose a </a:t>
            </a:r>
            <a:r>
              <a:rPr lang="en-US" altLang="en-US" i="1" dirty="0"/>
              <a:t>quality level</a:t>
            </a:r>
            <a:r>
              <a:rPr lang="en-US" altLang="en-US" dirty="0"/>
              <a:t> that will support the product’s positioning. Here, product quality means </a:t>
            </a:r>
            <a:r>
              <a:rPr lang="en-US" altLang="en-US" i="1" dirty="0"/>
              <a:t>performance quality</a:t>
            </a:r>
            <a:r>
              <a:rPr lang="en-US" altLang="en-US" dirty="0"/>
              <a:t>—the product’s ability to perform its functions. </a:t>
            </a:r>
          </a:p>
          <a:p>
            <a:endParaRPr lang="en-US" altLang="en-US" dirty="0"/>
          </a:p>
          <a:p>
            <a:r>
              <a:rPr lang="en-US" altLang="en-US" dirty="0"/>
              <a:t>Beyond quality level, high quality also can mean high levels of quality consistency. Here, product quality means </a:t>
            </a:r>
            <a:r>
              <a:rPr lang="en-US" altLang="en-US" i="1" dirty="0"/>
              <a:t>conformance quality</a:t>
            </a:r>
            <a:r>
              <a:rPr lang="en-US" altLang="en-US" dirty="0"/>
              <a:t>—freedom from defects and </a:t>
            </a:r>
            <a:r>
              <a:rPr lang="en-US" altLang="en-US" i="1" dirty="0"/>
              <a:t>consistency</a:t>
            </a:r>
            <a:r>
              <a:rPr lang="en-US" altLang="en-US" dirty="0"/>
              <a:t> in delivering a targeted level of performance. All companies should strive for high levels of conformance quality. </a:t>
            </a:r>
          </a:p>
        </p:txBody>
      </p:sp>
    </p:spTree>
    <p:extLst>
      <p:ext uri="{BB962C8B-B14F-4D97-AF65-F5344CB8AC3E}">
        <p14:creationId xmlns:p14="http://schemas.microsoft.com/office/powerpoint/2010/main" val="3061430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1" i="0" u="none" strike="noStrike" kern="1200" baseline="0" dirty="0">
                <a:solidFill>
                  <a:schemeClr val="tx1"/>
                </a:solidFill>
                <a:latin typeface="+mn-lt"/>
                <a:ea typeface="+mn-ea"/>
                <a:cs typeface="+mn-cs"/>
              </a:rPr>
              <a:t>Customer service:</a:t>
            </a:r>
            <a:r>
              <a:rPr lang="en-US" sz="1200" b="0" i="0" u="none" strike="noStrike" kern="1200" baseline="0" dirty="0">
                <a:solidFill>
                  <a:schemeClr val="tx1"/>
                </a:solidFill>
                <a:latin typeface="+mn-lt"/>
                <a:ea typeface="+mn-ea"/>
                <a:cs typeface="+mn-cs"/>
              </a:rPr>
              <a:t> </a:t>
            </a:r>
            <a:r>
              <a:rPr lang="en-US" dirty="0">
                <a:ea typeface="ＭＳ Ｐゴシック" charset="-128"/>
              </a:rPr>
              <a:t>Customer service is another element of product strategy. A company’s offer usually includes some </a:t>
            </a:r>
            <a:r>
              <a:rPr lang="en-US" b="1" dirty="0">
                <a:ea typeface="ＭＳ Ｐゴシック" charset="-128"/>
              </a:rPr>
              <a:t>product support services</a:t>
            </a:r>
            <a:r>
              <a:rPr lang="en-US" dirty="0">
                <a:ea typeface="ＭＳ Ｐゴシック" charset="-128"/>
              </a:rPr>
              <a:t>, which can be a minor part or a major part of the total offering. </a:t>
            </a:r>
            <a:r>
              <a:rPr lang="en-US" sz="1200" b="0" i="0" u="none" strike="noStrike" kern="1200" baseline="0" dirty="0">
                <a:solidFill>
                  <a:schemeClr val="tx1"/>
                </a:solidFill>
                <a:latin typeface="+mn-lt"/>
                <a:ea typeface="+mn-ea"/>
                <a:cs typeface="+mn-cs"/>
              </a:rPr>
              <a:t>Support services are an important part of the customer’s overall brand experience. Keeping customers happy </a:t>
            </a:r>
            <a:r>
              <a:rPr lang="en-US" sz="1200" b="0" i="1" u="none" strike="noStrike" kern="1200" baseline="0" dirty="0">
                <a:solidFill>
                  <a:schemeClr val="tx1"/>
                </a:solidFill>
                <a:latin typeface="+mn-lt"/>
                <a:ea typeface="+mn-ea"/>
                <a:cs typeface="+mn-cs"/>
              </a:rPr>
              <a:t>after </a:t>
            </a:r>
            <a:r>
              <a:rPr lang="en-US" sz="1200" b="0" i="0" u="none" strike="noStrike" kern="1200" baseline="0" dirty="0">
                <a:solidFill>
                  <a:schemeClr val="tx1"/>
                </a:solidFill>
                <a:latin typeface="+mn-lt"/>
                <a:ea typeface="+mn-ea"/>
                <a:cs typeface="+mn-cs"/>
              </a:rPr>
              <a:t>the sale is the key to building lasting relationships.</a:t>
            </a:r>
            <a:endParaRPr lang="en-US" sz="1200" b="0" i="0" u="none" strike="noStrike" kern="1200" baseline="3000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kern="1200" dirty="0">
                <a:solidFill>
                  <a:schemeClr val="tx1"/>
                </a:solidFill>
                <a:effectLst/>
                <a:latin typeface="+mn-lt"/>
                <a:ea typeface="+mn-ea"/>
                <a:cs typeface="+mn-cs"/>
              </a:rPr>
              <a:t>Many companies now use a sophisticated mix of phone, e-mail, online, social media, mobile, and interactive voice and data technologies to provide support services that were not possible before. For example, Lowe’s has equipped employees with 42,000 iPhones filled with custom apps and add-on hardware, letting them perform service tasks such as checking inventory at nearby stores, looking up specific customer purchase histories, sharing how-to videos, and checking competitor prices—all without leaving the customer’s side.</a:t>
            </a:r>
          </a:p>
          <a:p>
            <a:endParaRPr lang="en-US" dirty="0">
              <a:ea typeface="ＭＳ Ｐゴシック" charset="-128"/>
            </a:endParaRPr>
          </a:p>
        </p:txBody>
      </p:sp>
    </p:spTree>
    <p:extLst>
      <p:ext uri="{BB962C8B-B14F-4D97-AF65-F5344CB8AC3E}">
        <p14:creationId xmlns:p14="http://schemas.microsoft.com/office/powerpoint/2010/main" val="3061430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The major product line decision involves </a:t>
            </a:r>
            <a:r>
              <a:rPr lang="en-US" altLang="en-US" i="1" dirty="0"/>
              <a:t>product line length</a:t>
            </a:r>
            <a:r>
              <a:rPr lang="en-US" altLang="en-US" dirty="0"/>
              <a:t>—the number of items in the product line. The line is too short if the manager can increase profits by adding items; the line is too long if the manager can increase profits by dropping items. Managers need to analyze their product lines periodically to assess each item’s sales and profits and understand how each item contributes to the line’s overall performance.</a:t>
            </a:r>
          </a:p>
        </p:txBody>
      </p:sp>
    </p:spTree>
    <p:extLst>
      <p:ext uri="{BB962C8B-B14F-4D97-AF65-F5344CB8AC3E}">
        <p14:creationId xmlns:p14="http://schemas.microsoft.com/office/powerpoint/2010/main" val="3061430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Product line stretching and filling: Samsung’s bulging Galaxy mobile devices line now offers a size for any need or preference, including smartphones, “</a:t>
            </a:r>
            <a:r>
              <a:rPr lang="en-US" sz="1200" b="0" i="0" u="none" strike="noStrike" kern="1200" baseline="0" dirty="0" err="1">
                <a:solidFill>
                  <a:schemeClr val="tx1"/>
                </a:solidFill>
                <a:latin typeface="+mn-lt"/>
                <a:ea typeface="+mn-ea"/>
                <a:cs typeface="+mn-cs"/>
              </a:rPr>
              <a:t>phablets</a:t>
            </a:r>
            <a:r>
              <a:rPr lang="en-US" sz="1200" b="0" i="0" u="none" strike="noStrike" kern="1200" baseline="0" dirty="0">
                <a:solidFill>
                  <a:schemeClr val="tx1"/>
                </a:solidFill>
                <a:latin typeface="+mn-lt"/>
                <a:ea typeface="+mn-ea"/>
                <a:cs typeface="+mn-cs"/>
              </a:rPr>
              <a:t>,” tablets, and even a wristwatch-like wearable smartphone, the Galaxy Gear. </a:t>
            </a:r>
          </a:p>
          <a:p>
            <a:endParaRPr lang="en-US" altLang="en-US" sz="1200" b="0" i="0" u="none" strike="noStrike" kern="1200" baseline="0" dirty="0">
              <a:solidFill>
                <a:schemeClr val="tx1"/>
              </a:solidFill>
              <a:latin typeface="+mn-lt"/>
              <a:ea typeface="+mn-ea"/>
              <a:cs typeface="+mn-cs"/>
            </a:endParaRPr>
          </a:p>
          <a:p>
            <a:r>
              <a:rPr lang="en-US" altLang="en-US" dirty="0"/>
              <a:t>A company can expand its product line in two ways: by </a:t>
            </a:r>
            <a:r>
              <a:rPr lang="en-US" altLang="en-US" i="1" dirty="0"/>
              <a:t>line filling</a:t>
            </a:r>
            <a:r>
              <a:rPr lang="en-US" altLang="en-US" dirty="0"/>
              <a:t> or </a:t>
            </a:r>
            <a:r>
              <a:rPr lang="en-US" altLang="en-US" i="1" dirty="0"/>
              <a:t>line stretching</a:t>
            </a:r>
            <a:r>
              <a:rPr lang="en-US" altLang="en-US" dirty="0"/>
              <a:t>. </a:t>
            </a:r>
            <a:r>
              <a:rPr lang="en-US" altLang="en-US" i="1" dirty="0"/>
              <a:t>Product line filling</a:t>
            </a:r>
            <a:r>
              <a:rPr lang="en-US" altLang="en-US" dirty="0"/>
              <a:t> involves adding more items within the present range of the line for earning</a:t>
            </a:r>
            <a:r>
              <a:rPr lang="en-US" altLang="en-US" baseline="0" dirty="0"/>
              <a:t> </a:t>
            </a:r>
            <a:r>
              <a:rPr lang="en-US" altLang="en-US" dirty="0"/>
              <a:t>extra profits, satisfying dealers, using excess capacity, being the leading full-line company, and plugging holes to keep out competitors. However, line filling is overdone if it results in cannibalization and customer confusion. The company should ensure that new items are noticeably different from existing ones.</a:t>
            </a:r>
          </a:p>
          <a:p>
            <a:endParaRPr lang="en-US" altLang="en-US" dirty="0"/>
          </a:p>
          <a:p>
            <a:r>
              <a:rPr lang="en-US" altLang="en-US" i="1" dirty="0"/>
              <a:t>Product line stretching</a:t>
            </a:r>
            <a:r>
              <a:rPr lang="en-US" altLang="en-US" dirty="0"/>
              <a:t> occurs when a company lengthens its product line beyond its current range</a:t>
            </a:r>
            <a:r>
              <a:rPr lang="en-US" altLang="en-US" baseline="0" dirty="0"/>
              <a:t> −</a:t>
            </a:r>
            <a:r>
              <a:rPr lang="en-US" altLang="en-US" dirty="0"/>
              <a:t> downward, upward, or both ways. </a:t>
            </a:r>
          </a:p>
          <a:p>
            <a:endParaRPr lang="en-US" altLang="en-US" dirty="0"/>
          </a:p>
          <a:p>
            <a:r>
              <a:rPr lang="en-US" altLang="en-US" dirty="0"/>
              <a:t>Companies located at the upper end of the market can stretch their lines </a:t>
            </a:r>
            <a:r>
              <a:rPr lang="en-US" altLang="en-US" i="1" dirty="0"/>
              <a:t>downward</a:t>
            </a:r>
            <a:r>
              <a:rPr lang="en-US" altLang="en-US" dirty="0"/>
              <a:t>. A company may stretch downward to plug a market hole that otherwise would attract a new competitor or respond to a competitor’s attack on the upper end. Or it may add low-end products because it finds faster growth taking place in the low-end segments. </a:t>
            </a:r>
          </a:p>
          <a:p>
            <a:endParaRPr lang="en-US" altLang="en-US" dirty="0"/>
          </a:p>
          <a:p>
            <a:r>
              <a:rPr lang="en-US" altLang="en-US" dirty="0"/>
              <a:t>Companies can also stretch their product lines </a:t>
            </a:r>
            <a:r>
              <a:rPr lang="en-US" altLang="en-US" i="1" dirty="0"/>
              <a:t>upward</a:t>
            </a:r>
            <a:r>
              <a:rPr lang="en-US" altLang="en-US" dirty="0"/>
              <a:t>. Sometimes, companies stretch upward to add prestige to their current products. Or they may be attracted by a faster growth rate or higher margins at the higher end. </a:t>
            </a:r>
          </a:p>
        </p:txBody>
      </p:sp>
    </p:spTree>
    <p:extLst>
      <p:ext uri="{BB962C8B-B14F-4D97-AF65-F5344CB8AC3E}">
        <p14:creationId xmlns:p14="http://schemas.microsoft.com/office/powerpoint/2010/main" val="3061430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The product mix: The Clorox Company has a nicely contained product mix consistent with its mission to “make everyday life better every day.”</a:t>
            </a:r>
          </a:p>
          <a:p>
            <a:endParaRPr lang="en-US" altLang="en-US" sz="1200" b="0" i="0" u="none" strike="noStrike" kern="1200" baseline="0" dirty="0">
              <a:solidFill>
                <a:schemeClr val="tx1"/>
              </a:solidFill>
              <a:latin typeface="+mn-lt"/>
              <a:ea typeface="+mn-ea"/>
              <a:cs typeface="+mn-cs"/>
            </a:endParaRPr>
          </a:p>
          <a:p>
            <a:r>
              <a:rPr lang="en-US" altLang="en-US" b="1" dirty="0"/>
              <a:t>Product mix width </a:t>
            </a:r>
            <a:r>
              <a:rPr lang="en-US" altLang="en-US" dirty="0"/>
              <a:t>is the number of different product lines the company carries.</a:t>
            </a:r>
          </a:p>
          <a:p>
            <a:pPr marL="533400" indent="-533400"/>
            <a:endParaRPr lang="en-US" altLang="en-US" b="1" dirty="0"/>
          </a:p>
          <a:p>
            <a:pPr marL="533400" indent="-533400"/>
            <a:r>
              <a:rPr lang="en-US" altLang="en-US" b="1" dirty="0"/>
              <a:t>Product mix length</a:t>
            </a:r>
            <a:r>
              <a:rPr lang="en-US" altLang="en-US" dirty="0"/>
              <a:t> is the total number of items the company carries within its product lines.</a:t>
            </a:r>
          </a:p>
          <a:p>
            <a:pPr marL="533400" indent="-533400"/>
            <a:endParaRPr lang="en-US" altLang="en-US" b="1" dirty="0"/>
          </a:p>
          <a:p>
            <a:pPr marL="533400" indent="-533400"/>
            <a:r>
              <a:rPr lang="en-US" altLang="en-US" b="1" dirty="0"/>
              <a:t>Product mix depth</a:t>
            </a:r>
            <a:r>
              <a:rPr lang="en-US" altLang="en-US" dirty="0"/>
              <a:t> is the number of versions offered of each product in the line.</a:t>
            </a:r>
          </a:p>
          <a:p>
            <a:pPr marL="533400" indent="-533400"/>
            <a:endParaRPr lang="en-US" altLang="en-US" b="1" dirty="0"/>
          </a:p>
          <a:p>
            <a:pPr marL="533400" indent="-533400"/>
            <a:r>
              <a:rPr lang="en-US" altLang="en-US" b="1" dirty="0"/>
              <a:t>Consistency</a:t>
            </a:r>
            <a:r>
              <a:rPr lang="en-US" altLang="en-US" dirty="0"/>
              <a:t> is how closely the various product lines are in end use, production requirements, or distribution channels.</a:t>
            </a:r>
          </a:p>
          <a:p>
            <a:pPr marL="533400" indent="-533400"/>
            <a:endParaRPr lang="en-US" altLang="en-US" dirty="0"/>
          </a:p>
          <a:p>
            <a:pPr marL="533400" indent="-533400"/>
            <a:r>
              <a:rPr lang="en-US" altLang="en-US" dirty="0"/>
              <a:t>These product mix dimensions provide the handles for defining the company’s product strategy</a:t>
            </a:r>
            <a:r>
              <a:rPr lang="en-US" altLang="en-US" baseline="0" dirty="0"/>
              <a:t> and </a:t>
            </a:r>
            <a:r>
              <a:rPr lang="en-US" altLang="en-US" dirty="0"/>
              <a:t>increasing</a:t>
            </a:r>
            <a:r>
              <a:rPr lang="en-US" altLang="en-US" baseline="0" dirty="0"/>
              <a:t> </a:t>
            </a:r>
            <a:r>
              <a:rPr lang="en-US" altLang="en-US" dirty="0"/>
              <a:t>business. </a:t>
            </a:r>
          </a:p>
          <a:p>
            <a:pPr marL="533400" indent="-533400"/>
            <a:endParaRPr lang="en-US" altLang="en-US" dirty="0"/>
          </a:p>
          <a:p>
            <a:pPr marL="533400" indent="-533400"/>
            <a:r>
              <a:rPr lang="en-US" altLang="en-US" dirty="0"/>
              <a:t>From time to time, a company may also have to streamline its product mix to pare out marginally performing lines and models and to regain its focus.</a:t>
            </a:r>
          </a:p>
        </p:txBody>
      </p:sp>
    </p:spTree>
    <p:extLst>
      <p:ext uri="{BB962C8B-B14F-4D97-AF65-F5344CB8AC3E}">
        <p14:creationId xmlns:p14="http://schemas.microsoft.com/office/powerpoint/2010/main" val="30614304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29</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After dividing the market into segments, it’s time to answer that first seemingly simple marketing strategy question we raised in Figure 7.1: Which customers will the company serve?</a:t>
            </a:r>
          </a:p>
          <a:p>
            <a:endParaRPr lang="en-US" altLang="en-US" sz="1200" b="0" i="0" u="none" strike="noStrike" kern="1200" baseline="0" dirty="0">
              <a:solidFill>
                <a:schemeClr val="tx1"/>
              </a:solidFill>
              <a:latin typeface="+mn-lt"/>
              <a:ea typeface="+mn-ea"/>
              <a:cs typeface="+mn-cs"/>
            </a:endParaRPr>
          </a:p>
          <a:p>
            <a:r>
              <a:rPr lang="en-US" altLang="en-US" dirty="0"/>
              <a:t>The firm now has to decide how many and which segments it can serve best. We now look at how companies evaluate and select target segments.</a:t>
            </a:r>
          </a:p>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3</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30</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Services have grown dramatically in recent years. The</a:t>
            </a:r>
            <a:r>
              <a:rPr lang="en-US" altLang="en-US" baseline="0" dirty="0"/>
              <a:t> service industry is growing and </a:t>
            </a:r>
            <a:r>
              <a:rPr lang="en-US" altLang="en-US" dirty="0"/>
              <a:t>now accounts for 80 percent of the U.S. gross domestic product (GDP). Services are growing even faster in the world economy, making up 64 percent of the gross world product.</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Service industries vary greatly:</a:t>
            </a:r>
          </a:p>
          <a:p>
            <a:endParaRPr lang="en-US" sz="1200" b="0" i="0" u="none" strike="noStrike" kern="1200" baseline="0" dirty="0">
              <a:solidFill>
                <a:schemeClr val="tx1"/>
              </a:solidFill>
              <a:latin typeface="+mn-lt"/>
              <a:ea typeface="+mn-ea"/>
              <a:cs typeface="+mn-cs"/>
            </a:endParaRPr>
          </a:p>
          <a:p>
            <a:r>
              <a:rPr lang="en-US" sz="1200" b="0" i="1" u="none" strike="noStrike" kern="1200" baseline="0" dirty="0">
                <a:solidFill>
                  <a:schemeClr val="tx1"/>
                </a:solidFill>
                <a:latin typeface="+mn-lt"/>
                <a:ea typeface="+mn-ea"/>
                <a:cs typeface="+mn-cs"/>
              </a:rPr>
              <a:t>Governments </a:t>
            </a:r>
            <a:r>
              <a:rPr lang="en-US" sz="1200" b="0" i="0" u="none" strike="noStrike" kern="1200" baseline="0" dirty="0">
                <a:solidFill>
                  <a:schemeClr val="tx1"/>
                </a:solidFill>
                <a:latin typeface="+mn-lt"/>
                <a:ea typeface="+mn-ea"/>
                <a:cs typeface="+mn-cs"/>
              </a:rPr>
              <a:t>offer services through courts, employment services, hospitals, military services, police and fire departments, the postal service, and schools. </a:t>
            </a:r>
          </a:p>
          <a:p>
            <a:endParaRPr lang="en-US" sz="1200" b="0" i="0" u="none" strike="noStrike" kern="1200" baseline="0" dirty="0">
              <a:solidFill>
                <a:schemeClr val="tx1"/>
              </a:solidFill>
              <a:latin typeface="+mn-lt"/>
              <a:ea typeface="+mn-ea"/>
              <a:cs typeface="+mn-cs"/>
            </a:endParaRPr>
          </a:p>
          <a:p>
            <a:r>
              <a:rPr lang="en-US" sz="1200" b="0" i="1" u="none" strike="noStrike" kern="1200" baseline="0" dirty="0">
                <a:solidFill>
                  <a:schemeClr val="tx1"/>
                </a:solidFill>
                <a:latin typeface="+mn-lt"/>
                <a:ea typeface="+mn-ea"/>
                <a:cs typeface="+mn-cs"/>
              </a:rPr>
              <a:t>Private not-for-profit organizations </a:t>
            </a:r>
            <a:r>
              <a:rPr lang="en-US" sz="1200" b="0" i="0" u="none" strike="noStrike" kern="1200" baseline="0" dirty="0">
                <a:solidFill>
                  <a:schemeClr val="tx1"/>
                </a:solidFill>
                <a:latin typeface="+mn-lt"/>
                <a:ea typeface="+mn-ea"/>
                <a:cs typeface="+mn-cs"/>
              </a:rPr>
              <a:t>offer services through museums, charities, churches, colleges, foundations, and hospitals.</a:t>
            </a:r>
          </a:p>
          <a:p>
            <a:endParaRPr lang="en-US" sz="1200" b="0" i="0" u="none" strike="noStrike" kern="1200" baseline="0" dirty="0">
              <a:solidFill>
                <a:schemeClr val="tx1"/>
              </a:solidFill>
              <a:latin typeface="+mn-lt"/>
              <a:ea typeface="+mn-ea"/>
              <a:cs typeface="+mn-cs"/>
            </a:endParaRPr>
          </a:p>
          <a:p>
            <a:r>
              <a:rPr lang="en-US" sz="1200" b="0" i="1" u="none" strike="noStrike" kern="1200" baseline="0" dirty="0">
                <a:solidFill>
                  <a:schemeClr val="tx1"/>
                </a:solidFill>
                <a:latin typeface="+mn-lt"/>
                <a:ea typeface="+mn-ea"/>
                <a:cs typeface="+mn-cs"/>
              </a:rPr>
              <a:t>Business organizations </a:t>
            </a:r>
            <a:r>
              <a:rPr lang="en-US" sz="1200" b="0" i="0" u="none" strike="noStrike" kern="1200" baseline="0" dirty="0">
                <a:solidFill>
                  <a:schemeClr val="tx1"/>
                </a:solidFill>
                <a:latin typeface="+mn-lt"/>
                <a:ea typeface="+mn-ea"/>
                <a:cs typeface="+mn-cs"/>
              </a:rPr>
              <a:t>offer services such as airlines, banks, hotels, insurance companies, consulting firms, medical and legal practices, entertainment and telecommunications companies, real estate firms, retailers, and others.</a:t>
            </a:r>
            <a:endParaRPr lang="en-US" altLang="en-US" dirty="0"/>
          </a:p>
          <a:p>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marL="533400" indent="-533400"/>
            <a:r>
              <a:rPr lang="en-US" altLang="en-US" b="1" dirty="0"/>
              <a:t>Intangibility </a:t>
            </a:r>
            <a:r>
              <a:rPr lang="en-US" altLang="en-US" dirty="0"/>
              <a:t>refers to the fact that services cannot be seen, tasted, felt, heard, or smelled before they are purchased.</a:t>
            </a:r>
          </a:p>
          <a:p>
            <a:pPr marL="533400" indent="-533400"/>
            <a:endParaRPr lang="en-US" altLang="en-US" b="1" dirty="0"/>
          </a:p>
          <a:p>
            <a:pPr marL="533400" indent="-533400"/>
            <a:r>
              <a:rPr lang="en-US" altLang="en-US" b="1" dirty="0"/>
              <a:t>Inseparability</a:t>
            </a:r>
            <a:r>
              <a:rPr lang="en-US" altLang="en-US" dirty="0"/>
              <a:t> refers to the fact that services cannot be separated from their providers.</a:t>
            </a:r>
          </a:p>
          <a:p>
            <a:pPr marL="533400" indent="-533400"/>
            <a:endParaRPr lang="en-US" altLang="en-US" b="1" dirty="0"/>
          </a:p>
          <a:p>
            <a:pPr marL="533400" indent="-533400"/>
            <a:r>
              <a:rPr lang="en-US" altLang="en-US" b="1" dirty="0"/>
              <a:t>Variability </a:t>
            </a:r>
            <a:r>
              <a:rPr lang="en-US" altLang="en-US" dirty="0"/>
              <a:t>refers to the fact that service quality depends on who provides the services as well as when, where, and how the</a:t>
            </a:r>
            <a:r>
              <a:rPr lang="en-US" altLang="en-US" baseline="0" dirty="0"/>
              <a:t> services</a:t>
            </a:r>
            <a:r>
              <a:rPr lang="en-US" altLang="en-US" dirty="0"/>
              <a:t> are provided.</a:t>
            </a:r>
          </a:p>
          <a:p>
            <a:pPr marL="533400" indent="-533400"/>
            <a:endParaRPr lang="en-US" altLang="en-US" b="1" dirty="0"/>
          </a:p>
          <a:p>
            <a:pPr marL="533400" indent="-533400"/>
            <a:r>
              <a:rPr lang="en-US" altLang="en-US" b="1" dirty="0"/>
              <a:t>Perishability</a:t>
            </a:r>
            <a:r>
              <a:rPr lang="en-US" altLang="en-US" dirty="0"/>
              <a:t> refers to the fact that services cannot be stored for later sale or use.</a:t>
            </a:r>
          </a:p>
          <a:p>
            <a:pPr marL="533400" indent="-533400"/>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32</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4982845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Brands are more than just names and symbols. They are a key element in the company’s relationships with consumers. Brands represent consumers’ perceptions and feelings about a product and its performance—everything that the product or the service </a:t>
            </a:r>
            <a:r>
              <a:rPr lang="en-US" altLang="en-US" i="1" dirty="0"/>
              <a:t>means</a:t>
            </a:r>
            <a:r>
              <a:rPr lang="en-US" altLang="en-US" dirty="0"/>
              <a:t> to consumers. </a:t>
            </a:r>
          </a:p>
          <a:p>
            <a:endParaRPr lang="en-US" altLang="en-US" dirty="0"/>
          </a:p>
          <a:p>
            <a:r>
              <a:rPr lang="en-US" altLang="en-US" dirty="0"/>
              <a:t>A powerful brand has high </a:t>
            </a:r>
            <a:r>
              <a:rPr lang="en-US" altLang="en-US" i="1" dirty="0"/>
              <a:t>brand equity</a:t>
            </a:r>
            <a:r>
              <a:rPr lang="en-US" altLang="en-US" dirty="0"/>
              <a:t>. It’s a measure of the brand’s ability to capture consumer preference and loyalty. A brand has positive brand equity when consumers react more favorably to it than to generic or unbranded products. </a:t>
            </a:r>
          </a:p>
          <a:p>
            <a:endParaRPr lang="en-US" altLang="en-US" dirty="0"/>
          </a:p>
          <a:p>
            <a:r>
              <a:rPr lang="en-US" altLang="en-US" dirty="0"/>
              <a:t>Ad agency Young &amp; Rubicam’s </a:t>
            </a:r>
            <a:r>
              <a:rPr lang="en-US" altLang="en-US" dirty="0" err="1"/>
              <a:t>BrandAsset</a:t>
            </a:r>
            <a:r>
              <a:rPr lang="en-US" altLang="en-US" dirty="0"/>
              <a:t> Valuator measures brand strength along four consumer perception dimensions: </a:t>
            </a:r>
            <a:r>
              <a:rPr lang="en-US" altLang="en-US" i="1" dirty="0"/>
              <a:t>differentiation,</a:t>
            </a:r>
            <a:r>
              <a:rPr lang="en-US" altLang="en-US" dirty="0"/>
              <a:t> </a:t>
            </a:r>
            <a:r>
              <a:rPr lang="en-US" altLang="en-US" i="1" dirty="0"/>
              <a:t>relevance</a:t>
            </a:r>
            <a:r>
              <a:rPr lang="en-US" altLang="en-US" dirty="0"/>
              <a:t>, </a:t>
            </a:r>
            <a:r>
              <a:rPr lang="en-US" altLang="en-US" i="1" dirty="0"/>
              <a:t>knowledge</a:t>
            </a:r>
            <a:r>
              <a:rPr lang="en-US" altLang="en-US" dirty="0"/>
              <a:t>, and </a:t>
            </a:r>
            <a:r>
              <a:rPr lang="en-US" altLang="en-US" i="1" dirty="0"/>
              <a:t>esteem</a:t>
            </a:r>
            <a:r>
              <a:rPr lang="en-US" altLang="en-US" dirty="0"/>
              <a:t>. Brands with strong brand equity rate high on all four dimensions. </a:t>
            </a:r>
          </a:p>
          <a:p>
            <a:endParaRPr lang="en-US" altLang="en-US" dirty="0"/>
          </a:p>
          <a:p>
            <a:r>
              <a:rPr lang="en-US" altLang="en-US" dirty="0"/>
              <a:t>Positive brand equity derives from consumer feelings about and connections with a brand. Strong brands are built around an ideal of improving consumers’ lives in some relevant way.</a:t>
            </a:r>
          </a:p>
          <a:p>
            <a:endParaRPr lang="en-US" altLang="en-US" dirty="0"/>
          </a:p>
          <a:p>
            <a:r>
              <a:rPr lang="en-US" altLang="en-US" dirty="0"/>
              <a:t>A brand with high brand equity is a very valuable asset. </a:t>
            </a:r>
            <a:r>
              <a:rPr lang="en-US" altLang="en-US" i="1" dirty="0"/>
              <a:t>Brand valuation</a:t>
            </a:r>
            <a:r>
              <a:rPr lang="en-US" altLang="en-US" dirty="0"/>
              <a:t> is the process of estimating the total financial value of a brand. Measuring such value is difficult. However, according to one estimate, the brand value of Apple is a whopping $185</a:t>
            </a:r>
            <a:r>
              <a:rPr lang="en-US" altLang="en-US" baseline="0" dirty="0"/>
              <a:t> </a:t>
            </a:r>
            <a:r>
              <a:rPr lang="en-US" altLang="en-US" dirty="0"/>
              <a:t>billion, with Google at $113.6 billion, IBM at $112.5 billion, McDonald’s at $90 billion, Microsoft at $70 billion, and Coca-Cola at $78.4 billion</a:t>
            </a:r>
          </a:p>
          <a:p>
            <a:endParaRPr lang="en-US" altLang="en-US" dirty="0"/>
          </a:p>
          <a:p>
            <a:r>
              <a:rPr lang="en-US" altLang="en-US" dirty="0"/>
              <a:t>High brand equity provides a company with many competitive advantages:</a:t>
            </a:r>
          </a:p>
          <a:p>
            <a:endParaRPr lang="en-US" altLang="en-US" dirty="0"/>
          </a:p>
          <a:p>
            <a:pPr marL="171450" indent="-171450">
              <a:buFont typeface="Arial" panose="020B0604020202020204" pitchFamily="34" charset="0"/>
              <a:buChar char="•"/>
            </a:pPr>
            <a:r>
              <a:rPr lang="en-US" altLang="en-US" dirty="0"/>
              <a:t>high level of consumer brand awareness and loyalty</a:t>
            </a:r>
          </a:p>
          <a:p>
            <a:pPr marL="171450" indent="-171450">
              <a:buFont typeface="Arial" panose="020B0604020202020204" pitchFamily="34" charset="0"/>
              <a:buChar char="•"/>
            </a:pPr>
            <a:r>
              <a:rPr lang="en-US" altLang="en-US" dirty="0"/>
              <a:t>more leverage in bargaining with resellers</a:t>
            </a:r>
          </a:p>
          <a:p>
            <a:pPr marL="171450" indent="-171450">
              <a:buFont typeface="Arial" panose="020B0604020202020204" pitchFamily="34" charset="0"/>
              <a:buChar char="•"/>
            </a:pPr>
            <a:r>
              <a:rPr lang="en-US" altLang="en-US" dirty="0"/>
              <a:t>easier launch of line and brand extensions</a:t>
            </a:r>
          </a:p>
          <a:p>
            <a:pPr marL="171450" indent="-171450">
              <a:buFont typeface="Arial" panose="020B0604020202020204" pitchFamily="34" charset="0"/>
              <a:buChar char="•"/>
            </a:pPr>
            <a:r>
              <a:rPr lang="en-US" altLang="en-US" dirty="0"/>
              <a:t>defense against fierce price competition</a:t>
            </a:r>
          </a:p>
          <a:p>
            <a:endParaRPr lang="en-US" altLang="en-US" dirty="0"/>
          </a:p>
          <a:p>
            <a:r>
              <a:rPr lang="en-US" altLang="en-US" dirty="0"/>
              <a:t>A powerful brand forms the basis for building strong and profitable customer relationships. The fundamental asset underlying brand equity is </a:t>
            </a:r>
            <a:r>
              <a:rPr lang="en-US" altLang="en-US" i="1" dirty="0"/>
              <a:t>customer equity</a:t>
            </a:r>
            <a:r>
              <a:rPr lang="en-US" altLang="en-US" dirty="0"/>
              <a:t>—the value of customer relationships that the brand creates. Companies need to think of themselves not as portfolios of brands but as portfolios of customers.</a:t>
            </a:r>
          </a:p>
        </p:txBody>
      </p:sp>
    </p:spTree>
    <p:extLst>
      <p:ext uri="{BB962C8B-B14F-4D97-AF65-F5344CB8AC3E}">
        <p14:creationId xmlns:p14="http://schemas.microsoft.com/office/powerpoint/2010/main" val="30614304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Branding poses challenging decisions to the marketer. Figure 8.5 shows that the major brand strategy decisions involve </a:t>
            </a:r>
            <a:r>
              <a:rPr lang="en-US" altLang="en-US" i="1" dirty="0"/>
              <a:t>brand positioning</a:t>
            </a:r>
            <a:r>
              <a:rPr lang="en-US" altLang="en-US" dirty="0"/>
              <a:t>, </a:t>
            </a:r>
            <a:r>
              <a:rPr lang="en-US" altLang="en-US" i="1" dirty="0"/>
              <a:t>brand name selection</a:t>
            </a:r>
            <a:r>
              <a:rPr lang="en-US" altLang="en-US" dirty="0"/>
              <a:t>, </a:t>
            </a:r>
            <a:r>
              <a:rPr lang="en-US" altLang="en-US" i="1" dirty="0"/>
              <a:t>brand sponsorship</a:t>
            </a:r>
            <a:r>
              <a:rPr lang="en-US" altLang="en-US" dirty="0"/>
              <a:t>, and </a:t>
            </a:r>
            <a:r>
              <a:rPr lang="en-US" altLang="en-US" i="1" dirty="0"/>
              <a:t>brand development</a:t>
            </a:r>
            <a:r>
              <a:rPr lang="en-US" altLang="en-US" dirty="0"/>
              <a:t>.</a:t>
            </a:r>
          </a:p>
        </p:txBody>
      </p:sp>
    </p:spTree>
    <p:extLst>
      <p:ext uri="{BB962C8B-B14F-4D97-AF65-F5344CB8AC3E}">
        <p14:creationId xmlns:p14="http://schemas.microsoft.com/office/powerpoint/2010/main" val="30614304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a:defRPr/>
            </a:pPr>
            <a:r>
              <a:rPr lang="en-US" dirty="0">
                <a:ea typeface="ＭＳ Ｐゴシック" charset="-128"/>
              </a:rPr>
              <a:t>Marketers need to position their brands clearly in target customers’ minds. They can position brands at any of three levels. </a:t>
            </a:r>
          </a:p>
          <a:p>
            <a:pPr>
              <a:defRPr/>
            </a:pPr>
            <a:endParaRPr lang="en-US" dirty="0">
              <a:ea typeface="ＭＳ Ｐゴシック" charset="-128"/>
            </a:endParaRPr>
          </a:p>
          <a:p>
            <a:pPr>
              <a:defRPr/>
            </a:pPr>
            <a:r>
              <a:rPr lang="en-US" dirty="0">
                <a:ea typeface="ＭＳ Ｐゴシック" charset="-128"/>
              </a:rPr>
              <a:t>At the lowest level, they can position the brand on </a:t>
            </a:r>
            <a:r>
              <a:rPr lang="en-US" i="1" dirty="0">
                <a:ea typeface="ＭＳ Ｐゴシック" charset="-128"/>
              </a:rPr>
              <a:t>product attributes</a:t>
            </a:r>
            <a:r>
              <a:rPr lang="en-US" dirty="0">
                <a:ea typeface="ＭＳ Ｐゴシック" charset="-128"/>
              </a:rPr>
              <a:t>. For example, P&amp;G’s  Pampers’ early marketing focused on attributes such as fluid absorption, fit, and disposability. Attributes are the least desirable level for brand positioning because competitors can easily copy attributes. Customers are not interested in what the attributes are—they are interested in what the attributes will do for them.</a:t>
            </a:r>
          </a:p>
          <a:p>
            <a:pPr>
              <a:defRPr/>
            </a:pPr>
            <a:endParaRPr lang="en-US" dirty="0">
              <a:ea typeface="ＭＳ Ｐゴシック" charset="-128"/>
            </a:endParaRPr>
          </a:p>
          <a:p>
            <a:pPr>
              <a:defRPr/>
            </a:pPr>
            <a:r>
              <a:rPr lang="en-US" dirty="0">
                <a:ea typeface="ＭＳ Ｐゴシック" charset="-128"/>
              </a:rPr>
              <a:t>A brand can be better positioned by associating its name with a desirable </a:t>
            </a:r>
            <a:r>
              <a:rPr lang="en-US" i="1" dirty="0">
                <a:ea typeface="ＭＳ Ｐゴシック" charset="-128"/>
              </a:rPr>
              <a:t>benefit</a:t>
            </a:r>
            <a:r>
              <a:rPr lang="en-US" dirty="0">
                <a:ea typeface="ＭＳ Ｐゴシック" charset="-128"/>
              </a:rPr>
              <a:t>. Thus, Pampers can go beyond technical product attributes and talk about the resulting containment and skin-health benefits from dryness. </a:t>
            </a:r>
          </a:p>
          <a:p>
            <a:pPr>
              <a:defRPr/>
            </a:pPr>
            <a:endParaRPr lang="en-US" dirty="0">
              <a:ea typeface="ＭＳ Ｐゴシック" charset="-128"/>
            </a:endParaRPr>
          </a:p>
          <a:p>
            <a:pPr>
              <a:defRPr/>
            </a:pPr>
            <a:r>
              <a:rPr lang="en-US" dirty="0">
                <a:ea typeface="ＭＳ Ｐゴシック" charset="-128"/>
              </a:rPr>
              <a:t>The strongest brands  are positioned on strong </a:t>
            </a:r>
            <a:r>
              <a:rPr lang="en-US" i="1" dirty="0">
                <a:ea typeface="ＭＳ Ｐゴシック" charset="-128"/>
              </a:rPr>
              <a:t>beliefs and values, </a:t>
            </a:r>
            <a:r>
              <a:rPr lang="en-US" dirty="0">
                <a:ea typeface="ＭＳ Ｐゴシック" charset="-128"/>
              </a:rPr>
              <a:t>engaging customers on a deep, emotional level. For example ,Pampers is positioned as a “love, sleep, and play brand where we grow together” that’s concerned about happy babies, parent-child relationships, and total baby care. </a:t>
            </a:r>
          </a:p>
          <a:p>
            <a:pPr>
              <a:defRPr/>
            </a:pPr>
            <a:endParaRPr lang="en-US" dirty="0">
              <a:ea typeface="ＭＳ Ｐゴシック" charset="-128"/>
            </a:endParaRPr>
          </a:p>
          <a:p>
            <a:pPr>
              <a:defRPr/>
            </a:pPr>
            <a:r>
              <a:rPr lang="en-US" dirty="0">
                <a:ea typeface="ＭＳ Ｐゴシック" charset="-128"/>
              </a:rPr>
              <a:t>Successful brands engage customers on a deep, emotional level. Brands ranging from Apple, Google, Disney, and Coca-Cola to Google and </a:t>
            </a:r>
            <a:r>
              <a:rPr lang="en-US" dirty="0" err="1">
                <a:ea typeface="ＭＳ Ｐゴシック" charset="-128"/>
              </a:rPr>
              <a:t>Pinterest</a:t>
            </a:r>
            <a:r>
              <a:rPr lang="en-US" dirty="0">
                <a:ea typeface="ＭＳ Ｐゴシック" charset="-128"/>
              </a:rPr>
              <a:t> have achieved this status with many of their customers. Customers don’t just like these brands, they have strong emotional connections with them and love them unconditionally.</a:t>
            </a:r>
          </a:p>
          <a:p>
            <a:pPr>
              <a:defRPr/>
            </a:pPr>
            <a:r>
              <a:rPr lang="en-US" dirty="0">
                <a:ea typeface="ＭＳ Ｐゴシック" charset="-128"/>
              </a:rPr>
              <a:t> </a:t>
            </a:r>
          </a:p>
          <a:p>
            <a:pPr>
              <a:defRPr/>
            </a:pPr>
            <a:r>
              <a:rPr lang="en-US" dirty="0">
                <a:ea typeface="ＭＳ Ｐゴシック" charset="-128"/>
              </a:rPr>
              <a:t>When positioning a brand, the marketer should establish a mission for the brand and a vision of what the brand must be and do. A brand is the company’s promise to deliver a specific set of features, benefits, services, and experiences consistently to buyers. The brand promise must be simple and honest</a:t>
            </a:r>
          </a:p>
        </p:txBody>
      </p:sp>
    </p:spTree>
    <p:extLst>
      <p:ext uri="{BB962C8B-B14F-4D97-AF65-F5344CB8AC3E}">
        <p14:creationId xmlns:p14="http://schemas.microsoft.com/office/powerpoint/2010/main" val="30614304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Desirable qualities for a brand name include the following.</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(1) It should suggest something about the product’s benefits and qualities: </a:t>
            </a:r>
            <a:r>
              <a:rPr lang="en-US" sz="1200" b="0" i="0" u="none" strike="noStrike" kern="1200" baseline="0" dirty="0" err="1">
                <a:solidFill>
                  <a:schemeClr val="tx1"/>
                </a:solidFill>
                <a:latin typeface="+mn-lt"/>
                <a:ea typeface="+mn-ea"/>
                <a:cs typeface="+mn-cs"/>
              </a:rPr>
              <a:t>Beautyrest</a:t>
            </a:r>
            <a:r>
              <a:rPr lang="en-US" sz="1200" b="0" i="0" u="none" strike="noStrike" kern="1200" baseline="0" dirty="0">
                <a:solidFill>
                  <a:schemeClr val="tx1"/>
                </a:solidFill>
                <a:latin typeface="+mn-lt"/>
                <a:ea typeface="+mn-ea"/>
                <a:cs typeface="+mn-cs"/>
              </a:rPr>
              <a:t>, Lean Cuisine, </a:t>
            </a:r>
            <a:r>
              <a:rPr lang="en-US" sz="1200" b="0" i="0" u="none" strike="noStrike" kern="1200" baseline="0" dirty="0" err="1">
                <a:solidFill>
                  <a:schemeClr val="tx1"/>
                </a:solidFill>
                <a:latin typeface="+mn-lt"/>
                <a:ea typeface="+mn-ea"/>
                <a:cs typeface="+mn-cs"/>
              </a:rPr>
              <a:t>Snapchat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Pinterest</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(2) It should be easy to pronounce, recognize, and remember: </a:t>
            </a:r>
            <a:r>
              <a:rPr lang="en-US" sz="1200" b="0" i="0" u="none" strike="noStrike" kern="1200" baseline="0" dirty="0" err="1">
                <a:solidFill>
                  <a:schemeClr val="tx1"/>
                </a:solidFill>
                <a:latin typeface="+mn-lt"/>
                <a:ea typeface="+mn-ea"/>
                <a:cs typeface="+mn-cs"/>
              </a:rPr>
              <a:t>iPad</a:t>
            </a:r>
            <a:r>
              <a:rPr lang="en-US" sz="1200" b="0" i="0" u="none" strike="noStrike" kern="1200" baseline="0" dirty="0">
                <a:solidFill>
                  <a:schemeClr val="tx1"/>
                </a:solidFill>
                <a:latin typeface="+mn-lt"/>
                <a:ea typeface="+mn-ea"/>
                <a:cs typeface="+mn-cs"/>
              </a:rPr>
              <a:t>, Tide, Jelly Belly, Twitter, JetBlue.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(3) The brand name should be distinctive: Panera, Swiffer, </a:t>
            </a:r>
            <a:r>
              <a:rPr lang="en-US" sz="1200" b="0" i="0" u="none" strike="noStrike" kern="1200" baseline="0" dirty="0" err="1">
                <a:solidFill>
                  <a:schemeClr val="tx1"/>
                </a:solidFill>
                <a:latin typeface="+mn-lt"/>
                <a:ea typeface="+mn-ea"/>
                <a:cs typeface="+mn-cs"/>
              </a:rPr>
              <a:t>Zappos</a:t>
            </a:r>
            <a:r>
              <a:rPr lang="en-US" sz="1200" b="0" i="0" u="none" strike="noStrike" kern="1200" baseline="0" dirty="0">
                <a:solidFill>
                  <a:schemeClr val="tx1"/>
                </a:solidFill>
                <a:latin typeface="+mn-lt"/>
                <a:ea typeface="+mn-ea"/>
                <a:cs typeface="+mn-cs"/>
              </a:rPr>
              <a:t>, Nest.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(4) It should be extendable—</a:t>
            </a:r>
            <a:r>
              <a:rPr lang="en-US" sz="1200" b="0" i="0" u="none" strike="noStrike" kern="1200" baseline="0" dirty="0" err="1">
                <a:solidFill>
                  <a:schemeClr val="tx1"/>
                </a:solidFill>
                <a:latin typeface="+mn-lt"/>
                <a:ea typeface="+mn-ea"/>
                <a:cs typeface="+mn-cs"/>
              </a:rPr>
              <a:t>Amazon.com</a:t>
            </a:r>
            <a:r>
              <a:rPr lang="en-US" sz="1200" b="0" i="0" u="none" strike="noStrike" kern="1200" baseline="0" dirty="0">
                <a:solidFill>
                  <a:schemeClr val="tx1"/>
                </a:solidFill>
                <a:latin typeface="+mn-lt"/>
                <a:ea typeface="+mn-ea"/>
                <a:cs typeface="+mn-cs"/>
              </a:rPr>
              <a:t> began as an online bookseller but chose a name that would allow expansion into other categories.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(5) The name should translate easily into foreign languages. Before changing its name to Exxon, Standard Oil of New Jersey rejected the name </a:t>
            </a:r>
            <a:r>
              <a:rPr lang="en-US" sz="1200" b="0" i="0" u="none" strike="noStrike" kern="1200" baseline="0" dirty="0" err="1">
                <a:solidFill>
                  <a:schemeClr val="tx1"/>
                </a:solidFill>
                <a:latin typeface="+mn-lt"/>
                <a:ea typeface="+mn-ea"/>
                <a:cs typeface="+mn-cs"/>
              </a:rPr>
              <a:t>Enco</a:t>
            </a:r>
            <a:r>
              <a:rPr lang="en-US" sz="1200" b="0" i="0" u="none" strike="noStrike" kern="1200" baseline="0" dirty="0">
                <a:solidFill>
                  <a:schemeClr val="tx1"/>
                </a:solidFill>
                <a:latin typeface="+mn-lt"/>
                <a:ea typeface="+mn-ea"/>
                <a:cs typeface="+mn-cs"/>
              </a:rPr>
              <a:t>, which it learned meant a stalled engine when pronounced in Japanese.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(6) It should be capable of registration and legal protection. A brand name cannot be registered if it infringes on existing brand names.</a:t>
            </a:r>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The popularity of store brands has soared recently. Kroger store brands account for a whopping 25 percent of its sales. </a:t>
            </a:r>
          </a:p>
          <a:p>
            <a:endParaRPr lang="en-US" altLang="en-US" sz="1200" b="0" i="0" u="none" strike="noStrike" kern="1200" baseline="0" dirty="0">
              <a:solidFill>
                <a:schemeClr val="tx1"/>
              </a:solidFill>
              <a:latin typeface="+mn-lt"/>
              <a:ea typeface="+mn-ea"/>
              <a:cs typeface="+mn-cs"/>
            </a:endParaRPr>
          </a:p>
          <a:p>
            <a:r>
              <a:rPr lang="en-US" altLang="en-US" dirty="0"/>
              <a:t>A manufacturer has four </a:t>
            </a:r>
            <a:r>
              <a:rPr lang="en-US" altLang="en-US" b="1" dirty="0"/>
              <a:t>brand sponsorship </a:t>
            </a:r>
            <a:r>
              <a:rPr lang="en-US" altLang="en-US" dirty="0"/>
              <a:t>options. </a:t>
            </a:r>
            <a:r>
              <a:rPr lang="en-US" altLang="en-US" i="0" dirty="0"/>
              <a:t>The product may be launched as a national brand</a:t>
            </a:r>
            <a:r>
              <a:rPr lang="en-US" altLang="en-US" i="0" baseline="0" dirty="0"/>
              <a:t> </a:t>
            </a:r>
            <a:r>
              <a:rPr lang="en-US" altLang="en-US" b="0" i="0" baseline="0" dirty="0"/>
              <a:t>or</a:t>
            </a:r>
            <a:r>
              <a:rPr lang="en-US" altLang="en-US" i="0" baseline="0" dirty="0"/>
              <a:t> </a:t>
            </a:r>
            <a:r>
              <a:rPr lang="en-US" altLang="en-US" i="0" dirty="0"/>
              <a:t>a private brand (also called a store brand or distributor brand). Other alternatives include a licensed brand</a:t>
            </a:r>
            <a:r>
              <a:rPr lang="en-US" altLang="en-US" i="0" baseline="0" dirty="0"/>
              <a:t> and</a:t>
            </a:r>
            <a:r>
              <a:rPr lang="en-US" altLang="en-US" i="0" dirty="0"/>
              <a:t> co-branding.</a:t>
            </a:r>
          </a:p>
          <a:p>
            <a:endParaRPr lang="en-US" altLang="en-US" dirty="0"/>
          </a:p>
          <a:p>
            <a:r>
              <a:rPr lang="en-US" altLang="en-US" b="1" dirty="0"/>
              <a:t>National brands </a:t>
            </a:r>
            <a:r>
              <a:rPr lang="en-US" altLang="en-US" dirty="0"/>
              <a:t>(or </a:t>
            </a:r>
            <a:r>
              <a:rPr lang="en-US" altLang="en-US" b="1" dirty="0"/>
              <a:t>manufacturers’ brands</a:t>
            </a:r>
            <a:r>
              <a:rPr lang="en-US" altLang="en-US" dirty="0"/>
              <a:t>) have long dominated the retail scene. In recent times, however, an increasing number of retailers and wholesalers have created their own </a:t>
            </a:r>
            <a:r>
              <a:rPr lang="en-US" altLang="en-US" b="1" dirty="0"/>
              <a:t>store brands </a:t>
            </a:r>
            <a:r>
              <a:rPr lang="en-US" altLang="en-US" dirty="0"/>
              <a:t>(or </a:t>
            </a:r>
            <a:r>
              <a:rPr lang="en-US" altLang="en-US" b="1" dirty="0"/>
              <a:t>private brands</a:t>
            </a:r>
            <a:r>
              <a:rPr lang="en-US" altLang="en-US" dirty="0"/>
              <a:t>). Store brands have been gaining strength for more than two decades, but recent tighter economic times have created a store-brand boom</a:t>
            </a:r>
            <a:r>
              <a:rPr lang="en-US" altLang="en-US" sz="1200" b="0" i="0" u="none" strike="noStrike" kern="1200" baseline="0" dirty="0">
                <a:solidFill>
                  <a:schemeClr val="tx1"/>
                </a:solidFill>
                <a:latin typeface="+mn-lt"/>
                <a:ea typeface="+mn-ea"/>
                <a:cs typeface="+mn-cs"/>
              </a:rPr>
              <a:t>.</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example, </a:t>
            </a:r>
            <a:r>
              <a:rPr lang="en-US" sz="1200" b="0" i="0" u="none" strike="noStrike" kern="1200" baseline="0" dirty="0" err="1">
                <a:solidFill>
                  <a:schemeClr val="tx1"/>
                </a:solidFill>
                <a:latin typeface="+mn-lt"/>
                <a:ea typeface="+mn-ea"/>
                <a:cs typeface="+mn-cs"/>
              </a:rPr>
              <a:t>Walmart’s</a:t>
            </a:r>
            <a:r>
              <a:rPr lang="en-US" sz="1200" b="0" i="0" u="none" strike="noStrike" kern="1200" baseline="0" dirty="0">
                <a:solidFill>
                  <a:schemeClr val="tx1"/>
                </a:solidFill>
                <a:latin typeface="+mn-lt"/>
                <a:ea typeface="+mn-ea"/>
                <a:cs typeface="+mn-cs"/>
              </a:rPr>
              <a:t> private brands—Great Value food products; Sam’s Choice beverages; Equate pharmacy, health, and beauty products; White Cloud toilet tissue and diapers; Simple Elegance laundry products; and Canopy outdoor home products— account for a whopping 20 percent of its sales. Its private-label brands alone generate more sales than all P&amp;G brands combined, and </a:t>
            </a:r>
            <a:r>
              <a:rPr lang="en-US" sz="1200" b="0" i="0" u="none" strike="noStrike" kern="1200" baseline="0" dirty="0" err="1">
                <a:solidFill>
                  <a:schemeClr val="tx1"/>
                </a:solidFill>
                <a:latin typeface="+mn-lt"/>
                <a:ea typeface="+mn-ea"/>
                <a:cs typeface="+mn-cs"/>
              </a:rPr>
              <a:t>Walmart’s</a:t>
            </a:r>
            <a:r>
              <a:rPr lang="en-US" sz="1200" b="0" i="0" u="none" strike="noStrike" kern="1200" baseline="0" dirty="0">
                <a:solidFill>
                  <a:schemeClr val="tx1"/>
                </a:solidFill>
                <a:latin typeface="+mn-lt"/>
                <a:ea typeface="+mn-ea"/>
                <a:cs typeface="+mn-cs"/>
              </a:rPr>
              <a:t> Great Value is the nation’s largest single food brand.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At the other end of the grocery spectrum, upscale Whole Foods Market offers an array of store-brand products. Target and Trader Joe’s are out-innovating many of their national-brand competitors. As a result, consumers are becoming loyal to store brands for reasons besides price. Recent research showed that 80 percent of all shoppers believe store brand quality is equal to or better than that of national brands.  In some cases, consumers are even willing to pay more for store brands that have been positioned as gourmet or premium items.</a:t>
            </a:r>
          </a:p>
          <a:p>
            <a:endParaRPr lang="en-US" altLang="en-US" sz="1200" b="0" i="0" u="none" strike="noStrike" kern="1200" baseline="0" dirty="0">
              <a:solidFill>
                <a:schemeClr val="tx1"/>
              </a:solidFill>
              <a:latin typeface="+mn-lt"/>
              <a:ea typeface="+mn-ea"/>
              <a:cs typeface="+mn-cs"/>
            </a:endParaRPr>
          </a:p>
          <a:p>
            <a:r>
              <a:rPr lang="en-US" altLang="en-US" b="1" dirty="0"/>
              <a:t>Licensing:</a:t>
            </a:r>
            <a:r>
              <a:rPr lang="en-US" altLang="en-US" b="1" baseline="0" dirty="0"/>
              <a:t> </a:t>
            </a:r>
            <a:r>
              <a:rPr lang="en-US" altLang="en-US" b="0" baseline="0" dirty="0"/>
              <a:t>S</a:t>
            </a:r>
            <a:r>
              <a:rPr lang="en-US" altLang="en-US" dirty="0"/>
              <a:t>ome companies license names or symbols previously created by other manufacturers, names of well-known celebrities, or characters from popular movies and books. For a fee, any of these can provide an instant and proven brand name.</a:t>
            </a:r>
          </a:p>
          <a:p>
            <a:endParaRPr lang="en-US" altLang="en-US" dirty="0"/>
          </a:p>
          <a:p>
            <a:r>
              <a:rPr lang="en-US" altLang="en-US" b="1" dirty="0"/>
              <a:t>Co-branding</a:t>
            </a:r>
            <a:r>
              <a:rPr lang="en-US" altLang="en-US" dirty="0"/>
              <a:t> occurs when two established brand names of different companies are used on the same product. Co-branding offers many advantages. </a:t>
            </a:r>
            <a:r>
              <a:rPr lang="en-US" sz="1200" b="0" i="0" u="none" strike="noStrike" kern="1200" baseline="0" dirty="0">
                <a:solidFill>
                  <a:schemeClr val="tx1"/>
                </a:solidFill>
                <a:latin typeface="+mn-lt"/>
                <a:ea typeface="+mn-ea"/>
                <a:cs typeface="+mn-cs"/>
              </a:rPr>
              <a:t>Because each brand operates in a different category, the combined brands create broader consumer appeal and greater brand equity. Examples include Benjamin Moore and Pottery Barn, Taco Bell and Doritos.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Co-branding can take advantage of the complementary strengths of two brands. It also allows a company to expand its existing brand into a category it might otherwise have difficulty entering alone. </a:t>
            </a:r>
          </a:p>
          <a:p>
            <a:endParaRPr lang="en-US" altLang="en-US" dirty="0"/>
          </a:p>
          <a:p>
            <a:r>
              <a:rPr lang="en-US" altLang="en-US" dirty="0"/>
              <a:t>Co-branding has limitations and usually involves complex legal contracts and licenses. Co-branding partners must carefully coordinate their marketing mix, and each partner must trust that the other will take good care of its brand. If something damages the reputation of one brand, it can tarnish the co-brand as well.</a:t>
            </a:r>
          </a:p>
        </p:txBody>
      </p:sp>
    </p:spTree>
    <p:extLst>
      <p:ext uri="{BB962C8B-B14F-4D97-AF65-F5344CB8AC3E}">
        <p14:creationId xmlns:p14="http://schemas.microsoft.com/office/powerpoint/2010/main" val="30614304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A company has four choices when it comes to </a:t>
            </a:r>
            <a:r>
              <a:rPr lang="en-US" altLang="en-US" b="1" dirty="0"/>
              <a:t>brand development </a:t>
            </a:r>
            <a:r>
              <a:rPr lang="en-US" altLang="en-US" dirty="0"/>
              <a:t>(see Figure 8.6). It can introduce </a:t>
            </a:r>
            <a:r>
              <a:rPr lang="en-US" altLang="en-US" i="1" dirty="0"/>
              <a:t>line extensions</a:t>
            </a:r>
            <a:r>
              <a:rPr lang="en-US" altLang="en-US" dirty="0"/>
              <a:t>, </a:t>
            </a:r>
            <a:r>
              <a:rPr lang="en-US" altLang="en-US" i="1" dirty="0"/>
              <a:t>brand extensions</a:t>
            </a:r>
            <a:r>
              <a:rPr lang="en-US" altLang="en-US" dirty="0"/>
              <a:t>, </a:t>
            </a:r>
            <a:r>
              <a:rPr lang="en-US" altLang="en-US" i="1" dirty="0" err="1"/>
              <a:t>multibrands</a:t>
            </a:r>
            <a:r>
              <a:rPr lang="en-US" altLang="en-US" dirty="0"/>
              <a:t>, or </a:t>
            </a:r>
            <a:r>
              <a:rPr lang="en-US" altLang="en-US" i="1" dirty="0"/>
              <a:t>new brands</a:t>
            </a:r>
            <a:r>
              <a:rPr lang="en-US" altLang="en-US" dirty="0"/>
              <a:t>.</a:t>
            </a:r>
          </a:p>
          <a:p>
            <a:endParaRPr lang="en-US" altLang="en-US" b="1" dirty="0"/>
          </a:p>
          <a:p>
            <a:r>
              <a:rPr lang="en-US" altLang="en-US" b="1" dirty="0"/>
              <a:t>Line extensions</a:t>
            </a:r>
            <a:r>
              <a:rPr lang="en-US" altLang="en-US" dirty="0"/>
              <a:t> occur when a company extends existing brand names to new forms, colors, sizes, ingredients, or flavors of an existing product category. </a:t>
            </a:r>
            <a:r>
              <a:rPr lang="en-US" sz="1200" b="0" i="0" u="none" strike="noStrike" kern="1200" baseline="0" dirty="0">
                <a:solidFill>
                  <a:schemeClr val="tx1"/>
                </a:solidFill>
                <a:latin typeface="+mn-lt"/>
                <a:ea typeface="+mn-ea"/>
                <a:cs typeface="+mn-cs"/>
              </a:rPr>
              <a:t>For example, over the years, KFC has extended its “finger </a:t>
            </a:r>
            <a:r>
              <a:rPr lang="en-US" sz="1200" b="0" i="0" u="none" strike="noStrike" kern="1200" baseline="0" dirty="0" err="1">
                <a:solidFill>
                  <a:schemeClr val="tx1"/>
                </a:solidFill>
                <a:latin typeface="+mn-lt"/>
                <a:ea typeface="+mn-ea"/>
                <a:cs typeface="+mn-cs"/>
              </a:rPr>
              <a:t>lickin</a:t>
            </a:r>
            <a:r>
              <a:rPr lang="en-US" sz="1200" b="0" i="0" u="none" strike="noStrike" kern="1200" baseline="0" dirty="0">
                <a:solidFill>
                  <a:schemeClr val="tx1"/>
                </a:solidFill>
                <a:latin typeface="+mn-lt"/>
                <a:ea typeface="+mn-ea"/>
                <a:cs typeface="+mn-cs"/>
              </a:rPr>
              <a:t>’ good” chicken lineup well beyond original recipe and now  offers grilled chicken, boneless fried chicken, chicken tenders, hot wings, and chicken bites. </a:t>
            </a:r>
            <a:r>
              <a:rPr lang="en-US" altLang="en-US" dirty="0"/>
              <a:t>A line extension works best when it takes sales away from competing brands, not when it “cannibalizes” the company’s other items.</a:t>
            </a:r>
          </a:p>
          <a:p>
            <a:endParaRPr lang="en-US" altLang="en-US" dirty="0"/>
          </a:p>
          <a:p>
            <a:r>
              <a:rPr lang="en-US" altLang="en-US" b="1" dirty="0"/>
              <a:t>Brand extension</a:t>
            </a:r>
            <a:r>
              <a:rPr lang="en-US" altLang="en-US" dirty="0"/>
              <a:t> extends a current brand name to new or modified products in a new category. </a:t>
            </a:r>
            <a:r>
              <a:rPr lang="en-US" sz="1200" b="0" i="0" u="none" strike="noStrike" kern="1200" baseline="0" dirty="0">
                <a:solidFill>
                  <a:schemeClr val="tx1"/>
                </a:solidFill>
                <a:latin typeface="+mn-lt"/>
                <a:ea typeface="+mn-ea"/>
                <a:cs typeface="+mn-cs"/>
              </a:rPr>
              <a:t>For example, Starbucks has extended its retail coffee shops by adding packaged supermarket coffees, a chain of teahouses (</a:t>
            </a:r>
            <a:r>
              <a:rPr lang="en-US" sz="1200" b="0" i="0" u="none" strike="noStrike" kern="1200" baseline="0" dirty="0" err="1">
                <a:solidFill>
                  <a:schemeClr val="tx1"/>
                </a:solidFill>
                <a:latin typeface="+mn-lt"/>
                <a:ea typeface="+mn-ea"/>
                <a:cs typeface="+mn-cs"/>
              </a:rPr>
              <a:t>Teavana</a:t>
            </a:r>
            <a:r>
              <a:rPr lang="en-US" sz="1200" b="0" i="0" u="none" strike="noStrike" kern="1200" baseline="0" dirty="0">
                <a:solidFill>
                  <a:schemeClr val="tx1"/>
                </a:solidFill>
                <a:latin typeface="+mn-lt"/>
                <a:ea typeface="+mn-ea"/>
                <a:cs typeface="+mn-cs"/>
              </a:rPr>
              <a:t> Fine Teas + Tea Bar), and even a single-serve home coffee, espresso, and latte machine—the </a:t>
            </a:r>
            <a:r>
              <a:rPr lang="en-US" sz="1200" b="0" i="0" u="none" strike="noStrike" kern="1200" baseline="0" dirty="0" err="1">
                <a:solidFill>
                  <a:schemeClr val="tx1"/>
                </a:solidFill>
                <a:latin typeface="+mn-lt"/>
                <a:ea typeface="+mn-ea"/>
                <a:cs typeface="+mn-cs"/>
              </a:rPr>
              <a:t>Verismo</a:t>
            </a:r>
            <a:r>
              <a:rPr lang="en-US" sz="1200" b="0" i="0" u="none" strike="noStrike" kern="1200" baseline="0" dirty="0">
                <a:solidFill>
                  <a:schemeClr val="tx1"/>
                </a:solidFill>
                <a:latin typeface="+mn-lt"/>
                <a:ea typeface="+mn-ea"/>
                <a:cs typeface="+mn-cs"/>
              </a:rPr>
              <a:t>. And P&amp;G has leveraged the strength of its Mr. Clean household cleaner brand to launch several new lines: cleaning pads (Magic Eraser), bathroom cleaning tools (Magic Reach), and home auto cleaning kits (Mr. Clean </a:t>
            </a:r>
            <a:r>
              <a:rPr lang="en-US" sz="1200" b="0" i="0" u="none" strike="noStrike" kern="1200" baseline="0" dirty="0" err="1">
                <a:solidFill>
                  <a:schemeClr val="tx1"/>
                </a:solidFill>
                <a:latin typeface="+mn-lt"/>
                <a:ea typeface="+mn-ea"/>
                <a:cs typeface="+mn-cs"/>
              </a:rPr>
              <a:t>AutoDry</a:t>
            </a:r>
            <a:r>
              <a:rPr lang="en-US" sz="1200" b="0" i="0" u="none" strike="noStrike" kern="1200" baseline="0" dirty="0">
                <a:solidFill>
                  <a:schemeClr val="tx1"/>
                </a:solidFill>
                <a:latin typeface="+mn-lt"/>
                <a:ea typeface="+mn-ea"/>
                <a:cs typeface="+mn-cs"/>
              </a:rPr>
              <a:t>)</a:t>
            </a:r>
            <a:r>
              <a:rPr lang="en-US" altLang="en-US" dirty="0"/>
              <a:t>. </a:t>
            </a:r>
          </a:p>
          <a:p>
            <a:endParaRPr lang="en-US" altLang="en-US" dirty="0"/>
          </a:p>
          <a:p>
            <a:r>
              <a:rPr lang="en-US" altLang="en-US" b="1" dirty="0" err="1"/>
              <a:t>Multibrands</a:t>
            </a:r>
            <a:r>
              <a:rPr lang="en-US" altLang="en-US" b="1" dirty="0"/>
              <a:t>:</a:t>
            </a:r>
            <a:r>
              <a:rPr lang="en-US" altLang="en-US" dirty="0"/>
              <a:t> Companies often market many different brands in a given product category. </a:t>
            </a:r>
            <a:r>
              <a:rPr lang="en-US" sz="1200" b="0" i="0" u="none" strike="noStrike" kern="1200" baseline="0" dirty="0">
                <a:solidFill>
                  <a:schemeClr val="tx1"/>
                </a:solidFill>
                <a:latin typeface="+mn-lt"/>
                <a:ea typeface="+mn-ea"/>
                <a:cs typeface="+mn-cs"/>
              </a:rPr>
              <a:t>For example, in the United States, PepsiCo markets at least eight brands of soft drinks (Pepsi, Sierra Mist, Mountain Dew, Manzanita Sol, </a:t>
            </a:r>
            <a:r>
              <a:rPr lang="en-US" sz="1200" b="0" i="0" u="none" strike="noStrike" kern="1200" baseline="0" dirty="0" err="1">
                <a:solidFill>
                  <a:schemeClr val="tx1"/>
                </a:solidFill>
                <a:latin typeface="+mn-lt"/>
                <a:ea typeface="+mn-ea"/>
                <a:cs typeface="+mn-cs"/>
              </a:rPr>
              <a:t>Mirinda</a:t>
            </a:r>
            <a:r>
              <a:rPr lang="en-US" sz="1200" b="0" i="0" u="none" strike="noStrike" kern="1200" baseline="0" dirty="0">
                <a:solidFill>
                  <a:schemeClr val="tx1"/>
                </a:solidFill>
                <a:latin typeface="+mn-lt"/>
                <a:ea typeface="+mn-ea"/>
                <a:cs typeface="+mn-cs"/>
              </a:rPr>
              <a:t>, IZZE, Tropicana Twister, and Mug root beer), three brands of sports and energy drinks (Gatorade, AMP Energy, and Starbucks Refreshers), four brands of bottled teas and coffees (Lipton, </a:t>
            </a:r>
            <a:r>
              <a:rPr lang="en-US" sz="1200" b="0" i="0" u="none" strike="noStrike" kern="1200" baseline="0" dirty="0" err="1">
                <a:solidFill>
                  <a:schemeClr val="tx1"/>
                </a:solidFill>
                <a:latin typeface="+mn-lt"/>
                <a:ea typeface="+mn-ea"/>
                <a:cs typeface="+mn-cs"/>
              </a:rPr>
              <a:t>SoBe</a:t>
            </a:r>
            <a:r>
              <a:rPr lang="en-US" sz="1200" b="0" i="0" u="none" strike="noStrike" kern="1200" baseline="0" dirty="0">
                <a:solidFill>
                  <a:schemeClr val="tx1"/>
                </a:solidFill>
                <a:latin typeface="+mn-lt"/>
                <a:ea typeface="+mn-ea"/>
                <a:cs typeface="+mn-cs"/>
              </a:rPr>
              <a:t>, Starbucks, and </a:t>
            </a:r>
            <a:r>
              <a:rPr lang="en-US" sz="1200" b="0" i="0" u="none" strike="noStrike" kern="1200" baseline="0" dirty="0" err="1">
                <a:solidFill>
                  <a:schemeClr val="tx1"/>
                </a:solidFill>
                <a:latin typeface="+mn-lt"/>
                <a:ea typeface="+mn-ea"/>
                <a:cs typeface="+mn-cs"/>
              </a:rPr>
              <a:t>Tazo</a:t>
            </a:r>
            <a:r>
              <a:rPr lang="en-US" sz="1200" b="0" i="0" u="none" strike="noStrike" kern="1200" baseline="0" dirty="0">
                <a:solidFill>
                  <a:schemeClr val="tx1"/>
                </a:solidFill>
                <a:latin typeface="+mn-lt"/>
                <a:ea typeface="+mn-ea"/>
                <a:cs typeface="+mn-cs"/>
              </a:rPr>
              <a:t>), three brands of bottled waters (Aquafina, H2OH!, and </a:t>
            </a:r>
            <a:r>
              <a:rPr lang="en-US" sz="1200" b="0" i="0" u="none" strike="noStrike" kern="1200" baseline="0" dirty="0" err="1">
                <a:solidFill>
                  <a:schemeClr val="tx1"/>
                </a:solidFill>
                <a:latin typeface="+mn-lt"/>
                <a:ea typeface="+mn-ea"/>
                <a:cs typeface="+mn-cs"/>
              </a:rPr>
              <a:t>SoBe</a:t>
            </a:r>
            <a:r>
              <a:rPr lang="en-US" sz="1200" b="0" i="0" u="none" strike="noStrike" kern="1200" baseline="0" dirty="0">
                <a:solidFill>
                  <a:schemeClr val="tx1"/>
                </a:solidFill>
                <a:latin typeface="+mn-lt"/>
                <a:ea typeface="+mn-ea"/>
                <a:cs typeface="+mn-cs"/>
              </a:rPr>
              <a:t>), and nine brands of fruit drinks (Tropicana, Dole, IZZE, Lipton, </a:t>
            </a:r>
            <a:r>
              <a:rPr lang="en-US" sz="1200" b="0" i="0" u="none" strike="noStrike" kern="1200" baseline="0" dirty="0" err="1">
                <a:solidFill>
                  <a:schemeClr val="tx1"/>
                </a:solidFill>
                <a:latin typeface="+mn-lt"/>
                <a:ea typeface="+mn-ea"/>
                <a:cs typeface="+mn-cs"/>
              </a:rPr>
              <a:t>Looza</a:t>
            </a:r>
            <a:r>
              <a:rPr lang="en-US" sz="1200" b="0" i="0" u="none" strike="noStrike" kern="1200" baseline="0" dirty="0">
                <a:solidFill>
                  <a:schemeClr val="tx1"/>
                </a:solidFill>
                <a:latin typeface="+mn-lt"/>
                <a:ea typeface="+mn-ea"/>
                <a:cs typeface="+mn-cs"/>
              </a:rPr>
              <a:t>, Ocean Spray, and others). Each brand includes a long list of sub-brands. </a:t>
            </a:r>
          </a:p>
          <a:p>
            <a:endParaRPr lang="en-US" altLang="en-US" sz="1200" b="0" i="0" u="none" strike="noStrike" kern="1200" baseline="0" dirty="0">
              <a:solidFill>
                <a:schemeClr val="tx1"/>
              </a:solidFill>
              <a:latin typeface="+mn-lt"/>
              <a:ea typeface="+mn-ea"/>
              <a:cs typeface="+mn-cs"/>
            </a:endParaRPr>
          </a:p>
          <a:p>
            <a:r>
              <a:rPr lang="en-US" altLang="en-US" b="1" dirty="0"/>
              <a:t>New brands:</a:t>
            </a:r>
            <a:r>
              <a:rPr lang="en-US" altLang="en-US" dirty="0"/>
              <a:t> A company might believe that the power of its existing brand name is waning, so a new brand name is needed. Or it may create a new brand name when it enters a new product category for which none of its current brand names are appropriate. For example, Toyota created the separate Lexus brand aimed at luxury car consumers and the Scion brand, targeted toward Millennial consumers.</a:t>
            </a:r>
          </a:p>
          <a:p>
            <a:endParaRPr lang="en-US" altLang="en-US" dirty="0"/>
          </a:p>
          <a:p>
            <a:r>
              <a:rPr lang="en-US" altLang="en-US" dirty="0"/>
              <a:t>As with </a:t>
            </a:r>
            <a:r>
              <a:rPr lang="en-US" altLang="en-US" dirty="0" err="1"/>
              <a:t>multibranding</a:t>
            </a:r>
            <a:r>
              <a:rPr lang="en-US" altLang="en-US" dirty="0"/>
              <a:t>, offering too many new brands can result in a company spreading its resources too thin. And in some industries, such as consumer packaged goods, consumers and retailers have become concerned that there are already too many brands, with too few differences between them. </a:t>
            </a:r>
          </a:p>
          <a:p>
            <a:endParaRPr lang="en-US" altLang="en-US" dirty="0"/>
          </a:p>
          <a:p>
            <a:r>
              <a:rPr lang="en-US" altLang="en-US" dirty="0"/>
              <a:t>Thus, P&amp;G, PepsiCo, Kraft, and other large consumer-product marketers are now pursuing </a:t>
            </a:r>
            <a:r>
              <a:rPr lang="en-US" altLang="en-US" i="1" dirty="0"/>
              <a:t>megabrand</a:t>
            </a:r>
            <a:r>
              <a:rPr lang="en-US" altLang="en-US" dirty="0"/>
              <a:t> strategies—weeding out weaker or slower-growing brands and focusing their marketing dollars on brands that can achieve the number-one or number-two market share positions with good growth prospects in their categories.</a:t>
            </a:r>
          </a:p>
        </p:txBody>
      </p:sp>
    </p:spTree>
    <p:extLst>
      <p:ext uri="{BB962C8B-B14F-4D97-AF65-F5344CB8AC3E}">
        <p14:creationId xmlns:p14="http://schemas.microsoft.com/office/powerpoint/2010/main" val="3061430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Products include more than just tangible objects, such as cars, computers, or mobile phones. Broadly defined, </a:t>
            </a:r>
            <a:r>
              <a:rPr lang="en-US" altLang="en-US" i="0" dirty="0"/>
              <a:t>products also </a:t>
            </a:r>
            <a:r>
              <a:rPr lang="en-US" altLang="en-US" dirty="0"/>
              <a:t>include services, events, persons, places, organizations, ideas, or a mixture of these. </a:t>
            </a:r>
          </a:p>
          <a:p>
            <a:endParaRPr lang="en-US" altLang="en-US" dirty="0"/>
          </a:p>
          <a:p>
            <a:r>
              <a:rPr lang="en-US" altLang="en-US" dirty="0"/>
              <a:t>Because of their importance in the world economy, we will look at services more closely later in this chapter. Examples include banking, hotel services, airline travel, retail, wireless communication, and home-repair services. </a:t>
            </a:r>
          </a:p>
        </p:txBody>
      </p:sp>
    </p:spTree>
    <p:extLst>
      <p:ext uri="{BB962C8B-B14F-4D97-AF65-F5344CB8AC3E}">
        <p14:creationId xmlns:p14="http://schemas.microsoft.com/office/powerpoint/2010/main" val="3061430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Products are a key element in the overall </a:t>
            </a:r>
            <a:r>
              <a:rPr lang="en-US" sz="1200" b="0" i="1" u="none" strike="noStrike" kern="1200" baseline="0" dirty="0">
                <a:solidFill>
                  <a:schemeClr val="tx1"/>
                </a:solidFill>
                <a:latin typeface="+mn-lt"/>
                <a:ea typeface="+mn-ea"/>
                <a:cs typeface="+mn-cs"/>
              </a:rPr>
              <a:t>market offering</a:t>
            </a:r>
            <a:r>
              <a:rPr lang="en-US" sz="1200" b="0" i="0" u="none" strike="noStrike" kern="1200" baseline="0" dirty="0">
                <a:solidFill>
                  <a:schemeClr val="tx1"/>
                </a:solidFill>
                <a:latin typeface="+mn-lt"/>
                <a:ea typeface="+mn-ea"/>
                <a:cs typeface="+mn-cs"/>
              </a:rPr>
              <a:t>. Marketing mix planning begins with building an offering that brings value to target customers. This offering becomes the basis on which the company builds profitable customer relationships.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 company’s market offering often includes both tangible goods and services. At one extreme, the market offer may consist of a </a:t>
            </a:r>
            <a:r>
              <a:rPr lang="en-US" sz="1200" b="0" i="1" u="none" strike="noStrike" kern="1200" baseline="0" dirty="0">
                <a:solidFill>
                  <a:schemeClr val="tx1"/>
                </a:solidFill>
                <a:latin typeface="+mn-lt"/>
                <a:ea typeface="+mn-ea"/>
                <a:cs typeface="+mn-cs"/>
              </a:rPr>
              <a:t>pure tangible good</a:t>
            </a:r>
            <a:r>
              <a:rPr lang="en-US" sz="1200" b="0" i="0" u="none" strike="noStrike" kern="1200" baseline="0" dirty="0">
                <a:solidFill>
                  <a:schemeClr val="tx1"/>
                </a:solidFill>
                <a:latin typeface="+mn-lt"/>
                <a:ea typeface="+mn-ea"/>
                <a:cs typeface="+mn-cs"/>
              </a:rPr>
              <a:t>, such as soap; no services accompany the product. At the other extreme are </a:t>
            </a:r>
            <a:r>
              <a:rPr lang="en-US" sz="1200" b="0" i="1" u="none" strike="noStrike" kern="1200" baseline="0" dirty="0">
                <a:solidFill>
                  <a:schemeClr val="tx1"/>
                </a:solidFill>
                <a:latin typeface="+mn-lt"/>
                <a:ea typeface="+mn-ea"/>
                <a:cs typeface="+mn-cs"/>
              </a:rPr>
              <a:t>pure services</a:t>
            </a:r>
            <a:r>
              <a:rPr lang="en-US" sz="1200" b="0" i="0" u="none" strike="noStrike" kern="1200" baseline="0" dirty="0">
                <a:solidFill>
                  <a:schemeClr val="tx1"/>
                </a:solidFill>
                <a:latin typeface="+mn-lt"/>
                <a:ea typeface="+mn-ea"/>
                <a:cs typeface="+mn-cs"/>
              </a:rPr>
              <a:t>, for which the market offer consists primarily of a service. Examples include a doctor’s exam and financial services. Between these two extremes, however, many goods-and-services combinations are possible.</a:t>
            </a:r>
          </a:p>
          <a:p>
            <a:endParaRPr lang="en-US" altLang="en-US" sz="1200" b="0" i="0" u="none" strike="noStrike" kern="1200" baseline="0" dirty="0">
              <a:solidFill>
                <a:schemeClr val="tx1"/>
              </a:solidFill>
              <a:latin typeface="+mn-lt"/>
              <a:ea typeface="+mn-ea"/>
              <a:cs typeface="+mn-cs"/>
            </a:endParaRPr>
          </a:p>
          <a:p>
            <a:r>
              <a:rPr lang="en-US" altLang="en-US" dirty="0"/>
              <a:t>Experiences have always been an important part of marketing for some companies. Disney has long manufactured dreams and memories through its movies and theme parks. </a:t>
            </a:r>
          </a:p>
        </p:txBody>
      </p:sp>
    </p:spTree>
    <p:extLst>
      <p:ext uri="{BB962C8B-B14F-4D97-AF65-F5344CB8AC3E}">
        <p14:creationId xmlns:p14="http://schemas.microsoft.com/office/powerpoint/2010/main" val="3061430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a:defRPr/>
            </a:pPr>
            <a:r>
              <a:rPr lang="en-US" dirty="0">
                <a:ea typeface="ＭＳ Ｐゴシック" charset="-128"/>
              </a:rPr>
              <a:t>Product planners need to think about products and services on three levels (see Figure 8.1). Each level adds more customer value. The most basic level is the </a:t>
            </a:r>
            <a:r>
              <a:rPr lang="en-US" i="1" dirty="0">
                <a:ea typeface="ＭＳ Ｐゴシック" charset="-128"/>
              </a:rPr>
              <a:t>core customer value</a:t>
            </a:r>
            <a:r>
              <a:rPr lang="en-US" dirty="0">
                <a:ea typeface="ＭＳ Ｐゴシック" charset="-128"/>
              </a:rPr>
              <a:t>, which addresses the question: </a:t>
            </a:r>
            <a:r>
              <a:rPr lang="en-US" i="1" dirty="0">
                <a:ea typeface="ＭＳ Ｐゴシック" charset="-128"/>
              </a:rPr>
              <a:t>What is the buyer really buying?</a:t>
            </a:r>
            <a:r>
              <a:rPr lang="en-US" dirty="0">
                <a:ea typeface="ＭＳ Ｐゴシック" charset="-128"/>
              </a:rPr>
              <a:t>  </a:t>
            </a:r>
          </a:p>
          <a:p>
            <a:pPr>
              <a:defRPr/>
            </a:pPr>
            <a:endParaRPr lang="en-US" dirty="0">
              <a:ea typeface="ＭＳ Ｐゴシック" charset="-128"/>
            </a:endParaRPr>
          </a:p>
          <a:p>
            <a:pPr>
              <a:defRPr/>
            </a:pPr>
            <a:r>
              <a:rPr lang="en-US" dirty="0">
                <a:ea typeface="ＭＳ Ｐゴシック" charset="-128"/>
              </a:rPr>
              <a:t>At the second level, product planners must turn the core benefit into an </a:t>
            </a:r>
            <a:r>
              <a:rPr lang="en-US" i="1" dirty="0">
                <a:ea typeface="ＭＳ Ｐゴシック" charset="-128"/>
              </a:rPr>
              <a:t>actual product</a:t>
            </a:r>
            <a:r>
              <a:rPr lang="en-US" dirty="0">
                <a:ea typeface="ＭＳ Ｐゴシック" charset="-128"/>
              </a:rPr>
              <a:t>. They need to develop product and service features, a design, a quality level, a brand name, and packaging. </a:t>
            </a:r>
          </a:p>
          <a:p>
            <a:pPr>
              <a:defRPr/>
            </a:pPr>
            <a:endParaRPr lang="en-US" dirty="0">
              <a:ea typeface="ＭＳ Ｐゴシック" charset="-128"/>
            </a:endParaRPr>
          </a:p>
          <a:p>
            <a:pPr>
              <a:defRPr/>
            </a:pPr>
            <a:r>
              <a:rPr lang="en-US" dirty="0">
                <a:ea typeface="ＭＳ Ｐゴシック" charset="-128"/>
              </a:rPr>
              <a:t>Finally, product planners must build an </a:t>
            </a:r>
            <a:r>
              <a:rPr lang="en-US" i="1" dirty="0">
                <a:ea typeface="ＭＳ Ｐゴシック" charset="-128"/>
              </a:rPr>
              <a:t>augmented product</a:t>
            </a:r>
            <a:r>
              <a:rPr lang="en-US" dirty="0">
                <a:ea typeface="ＭＳ Ｐゴシック" charset="-128"/>
              </a:rPr>
              <a:t> around the core benefit and actual product by offering additional consumer services and benefits. </a:t>
            </a:r>
            <a:endParaRPr lang="en-US" b="1" dirty="0">
              <a:ea typeface="ＭＳ Ｐゴシック" charset="-128"/>
            </a:endParaRPr>
          </a:p>
          <a:p>
            <a:pPr>
              <a:defRPr/>
            </a:pPr>
            <a:endParaRPr lang="en-US" b="1" dirty="0">
              <a:ea typeface="ＭＳ Ｐゴシック" charset="-128"/>
            </a:endParaRPr>
          </a:p>
          <a:p>
            <a:pPr>
              <a:defRPr/>
            </a:pPr>
            <a:r>
              <a:rPr lang="en-US" b="1" dirty="0">
                <a:ea typeface="ＭＳ Ｐゴシック" charset="-128"/>
              </a:rPr>
              <a:t>Discussion Question</a:t>
            </a:r>
          </a:p>
          <a:p>
            <a:pPr>
              <a:defRPr/>
            </a:pPr>
            <a:r>
              <a:rPr lang="en-US" i="1" dirty="0">
                <a:ea typeface="ＭＳ Ｐゴシック" charset="-128"/>
              </a:rPr>
              <a:t>It is a good idea for the students to bring in some products so the class can discuss the levels of product and services. Products including Gatorade, toothpaste, facial moisturizer, or cosmetics work well in this discussion. You can often find augmented product features on product websites including games, features, and support.</a:t>
            </a:r>
          </a:p>
        </p:txBody>
      </p:sp>
    </p:spTree>
    <p:extLst>
      <p:ext uri="{BB962C8B-B14F-4D97-AF65-F5344CB8AC3E}">
        <p14:creationId xmlns:p14="http://schemas.microsoft.com/office/powerpoint/2010/main" val="3061430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Core, actual, and augmented product: People who buy an </a:t>
            </a:r>
            <a:r>
              <a:rPr lang="en-US" sz="1200" b="0" i="0" u="none" strike="noStrike" kern="1200" baseline="0" dirty="0" err="1">
                <a:solidFill>
                  <a:schemeClr val="tx1"/>
                </a:solidFill>
                <a:latin typeface="+mn-lt"/>
                <a:ea typeface="+mn-ea"/>
                <a:cs typeface="+mn-cs"/>
              </a:rPr>
              <a:t>iPad</a:t>
            </a:r>
            <a:r>
              <a:rPr lang="en-US" sz="1200" b="0" i="0" u="none" strike="noStrike" kern="1200" baseline="0" dirty="0">
                <a:solidFill>
                  <a:schemeClr val="tx1"/>
                </a:solidFill>
                <a:latin typeface="+mn-lt"/>
                <a:ea typeface="+mn-ea"/>
                <a:cs typeface="+mn-cs"/>
              </a:rPr>
              <a:t> are buying much more</a:t>
            </a:r>
          </a:p>
          <a:p>
            <a:r>
              <a:rPr lang="en-US" sz="1200" b="0" i="0" u="none" strike="noStrike" kern="1200" baseline="0" dirty="0">
                <a:solidFill>
                  <a:schemeClr val="tx1"/>
                </a:solidFill>
                <a:latin typeface="+mn-lt"/>
                <a:ea typeface="+mn-ea"/>
                <a:cs typeface="+mn-cs"/>
              </a:rPr>
              <a:t>than a tablet computer. They are buying entertainment, self-expression, productivity, and</a:t>
            </a:r>
          </a:p>
          <a:p>
            <a:r>
              <a:rPr lang="en-US" sz="1200" b="0" i="0" u="none" strike="noStrike" kern="1200" baseline="0" dirty="0">
                <a:solidFill>
                  <a:schemeClr val="tx1"/>
                </a:solidFill>
                <a:latin typeface="+mn-lt"/>
                <a:ea typeface="+mn-ea"/>
                <a:cs typeface="+mn-cs"/>
              </a:rPr>
              <a:t>connectivity—a mobile and personal window to the world.</a:t>
            </a:r>
            <a:endParaRPr lang="en-US" altLang="en-US" dirty="0"/>
          </a:p>
        </p:txBody>
      </p:sp>
    </p:spTree>
    <p:extLst>
      <p:ext uri="{BB962C8B-B14F-4D97-AF65-F5344CB8AC3E}">
        <p14:creationId xmlns:p14="http://schemas.microsoft.com/office/powerpoint/2010/main" val="3061430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Two broad classes of products are based on the types of consumers that use them.</a:t>
            </a:r>
          </a:p>
          <a:p>
            <a:endParaRPr lang="en-US" altLang="en-US" dirty="0"/>
          </a:p>
          <a:p>
            <a:r>
              <a:rPr lang="en-US" altLang="en-US" dirty="0"/>
              <a:t>Broadly defined, products also include other marketable entities such as experiences, organizations, persons, places, and ideas.</a:t>
            </a:r>
          </a:p>
        </p:txBody>
      </p:sp>
    </p:spTree>
    <p:extLst>
      <p:ext uri="{BB962C8B-B14F-4D97-AF65-F5344CB8AC3E}">
        <p14:creationId xmlns:p14="http://schemas.microsoft.com/office/powerpoint/2010/main" val="3061430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Consumer products </a:t>
            </a:r>
            <a:r>
              <a:rPr lang="en-US" altLang="en-US" dirty="0"/>
              <a:t>differ in the ways consumers buy them and, therefore, in how they are marketed (see Table 8.1).</a:t>
            </a:r>
          </a:p>
        </p:txBody>
      </p:sp>
    </p:spTree>
    <p:extLst>
      <p:ext uri="{BB962C8B-B14F-4D97-AF65-F5344CB8AC3E}">
        <p14:creationId xmlns:p14="http://schemas.microsoft.com/office/powerpoint/2010/main" val="3061430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6"/>
          <p:cNvSpPr txBox="1">
            <a:spLocks/>
          </p:cNvSpPr>
          <p:nvPr userDrawn="1"/>
        </p:nvSpPr>
        <p:spPr>
          <a:xfrm>
            <a:off x="4390983" y="6309440"/>
            <a:ext cx="715471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2986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txBox="1">
            <a:spLocks/>
          </p:cNvSpPr>
          <p:nvPr userDrawn="1"/>
        </p:nvSpPr>
        <p:spPr>
          <a:xfrm>
            <a:off x="4390983" y="6309440"/>
            <a:ext cx="715471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52982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txBox="1">
            <a:spLocks/>
          </p:cNvSpPr>
          <p:nvPr userDrawn="1"/>
        </p:nvSpPr>
        <p:spPr>
          <a:xfrm>
            <a:off x="4390983" y="6309440"/>
            <a:ext cx="715471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14088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1219200" y="1371600"/>
            <a:ext cx="9550400" cy="381000"/>
          </a:xfrm>
        </p:spPr>
        <p:txBody>
          <a:bodyPr/>
          <a:lstStyle>
            <a:lvl1pPr algn="ctr">
              <a:buNone/>
              <a:defRPr sz="2800" b="1" i="0">
                <a:solidFill>
                  <a:schemeClr val="tx2"/>
                </a:solidFill>
              </a:defRPr>
            </a:lvl1pPr>
          </a:lstStyle>
          <a:p>
            <a:pPr lvl="0"/>
            <a:r>
              <a:rPr lang="en-US" dirty="0"/>
              <a:t>Click to edit Master text styles</a:t>
            </a:r>
          </a:p>
        </p:txBody>
      </p:sp>
      <p:sp>
        <p:nvSpPr>
          <p:cNvPr id="5" name="Title 4"/>
          <p:cNvSpPr>
            <a:spLocks noGrp="1"/>
          </p:cNvSpPr>
          <p:nvPr>
            <p:ph type="title"/>
          </p:nvPr>
        </p:nvSpPr>
        <p:spPr/>
        <p:txBody>
          <a:bodyPr/>
          <a:lstStyle/>
          <a:p>
            <a:r>
              <a:rPr lang="en-US" dirty="0"/>
              <a:t>Click to edit Master title style</a:t>
            </a:r>
          </a:p>
        </p:txBody>
      </p:sp>
      <p:sp>
        <p:nvSpPr>
          <p:cNvPr id="6" name="Footer Placeholder 6"/>
          <p:cNvSpPr txBox="1">
            <a:spLocks/>
          </p:cNvSpPr>
          <p:nvPr userDrawn="1"/>
        </p:nvSpPr>
        <p:spPr>
          <a:xfrm>
            <a:off x="4390983" y="6309440"/>
            <a:ext cx="715471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413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17600" y="304800"/>
            <a:ext cx="10390717" cy="1462088"/>
          </a:xfrm>
        </p:spPr>
        <p:txBody>
          <a:bodyPr/>
          <a:lstStyle>
            <a:lvl1pPr>
              <a:defRPr b="1" i="0" baseline="0"/>
            </a:lvl1pPr>
          </a:lstStyle>
          <a:p>
            <a:r>
              <a:rPr lang="en-US" dirty="0"/>
              <a:t>Click to edit Master title style</a:t>
            </a:r>
          </a:p>
        </p:txBody>
      </p:sp>
      <p:sp>
        <p:nvSpPr>
          <p:cNvPr id="3" name="Content Placeholder 2"/>
          <p:cNvSpPr>
            <a:spLocks noGrp="1"/>
          </p:cNvSpPr>
          <p:nvPr>
            <p:ph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1309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1143000"/>
          </a:xfrm>
        </p:spPr>
        <p:txBody>
          <a:bodyPr/>
          <a:lstStyle>
            <a:lvl1pPr>
              <a:defRPr sz="4000" b="1"/>
            </a:lvl1pPr>
          </a:lstStyle>
          <a:p>
            <a:r>
              <a:rPr lang="en-US" dirty="0"/>
              <a:t>Click to edit Master title style</a:t>
            </a:r>
          </a:p>
        </p:txBody>
      </p:sp>
      <p:sp>
        <p:nvSpPr>
          <p:cNvPr id="3" name="Content Placeholder 2"/>
          <p:cNvSpPr>
            <a:spLocks noGrp="1"/>
          </p:cNvSpPr>
          <p:nvPr>
            <p:ph idx="1"/>
          </p:nvPr>
        </p:nvSpPr>
        <p:spPr>
          <a:xfrm>
            <a:off x="914400" y="1981200"/>
            <a:ext cx="39624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609600" y="1447800"/>
            <a:ext cx="4267200" cy="381000"/>
          </a:xfrm>
        </p:spPr>
        <p:txBody>
          <a:bodyPr/>
          <a:lstStyle>
            <a:lvl1pPr algn="ctr">
              <a:buNone/>
              <a:defRPr sz="20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5080000" y="1524000"/>
            <a:ext cx="579120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6"/>
          <p:cNvSpPr txBox="1">
            <a:spLocks/>
          </p:cNvSpPr>
          <p:nvPr userDrawn="1"/>
        </p:nvSpPr>
        <p:spPr>
          <a:xfrm>
            <a:off x="4390983" y="6309440"/>
            <a:ext cx="715471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5116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6"/>
          <p:cNvSpPr txBox="1">
            <a:spLocks/>
          </p:cNvSpPr>
          <p:nvPr userDrawn="1"/>
        </p:nvSpPr>
        <p:spPr>
          <a:xfrm>
            <a:off x="4390983" y="6309440"/>
            <a:ext cx="715471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491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ooter Placeholder 6"/>
          <p:cNvSpPr txBox="1">
            <a:spLocks/>
          </p:cNvSpPr>
          <p:nvPr userDrawn="1"/>
        </p:nvSpPr>
        <p:spPr>
          <a:xfrm>
            <a:off x="4390983" y="6309440"/>
            <a:ext cx="715471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3587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6"/>
          <p:cNvSpPr txBox="1">
            <a:spLocks/>
          </p:cNvSpPr>
          <p:nvPr userDrawn="1"/>
        </p:nvSpPr>
        <p:spPr>
          <a:xfrm>
            <a:off x="4390983" y="6309440"/>
            <a:ext cx="715471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7708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txBox="1">
            <a:spLocks/>
          </p:cNvSpPr>
          <p:nvPr userDrawn="1"/>
        </p:nvSpPr>
        <p:spPr>
          <a:xfrm>
            <a:off x="4390983" y="6309440"/>
            <a:ext cx="715471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7623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6"/>
          <p:cNvSpPr txBox="1">
            <a:spLocks/>
          </p:cNvSpPr>
          <p:nvPr userDrawn="1"/>
        </p:nvSpPr>
        <p:spPr>
          <a:xfrm>
            <a:off x="4390983" y="6309440"/>
            <a:ext cx="715471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1639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6"/>
          <p:cNvSpPr txBox="1">
            <a:spLocks/>
          </p:cNvSpPr>
          <p:nvPr userDrawn="1"/>
        </p:nvSpPr>
        <p:spPr>
          <a:xfrm>
            <a:off x="4390983" y="6309440"/>
            <a:ext cx="715471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7082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6"/>
          <p:cNvSpPr txBox="1">
            <a:spLocks/>
          </p:cNvSpPr>
          <p:nvPr userDrawn="1"/>
        </p:nvSpPr>
        <p:spPr>
          <a:xfrm>
            <a:off x="4390983" y="6309440"/>
            <a:ext cx="715471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5396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6"/>
          <p:cNvSpPr txBox="1">
            <a:spLocks/>
          </p:cNvSpPr>
          <p:nvPr userDrawn="1"/>
        </p:nvSpPr>
        <p:spPr>
          <a:xfrm>
            <a:off x="4390983" y="6309440"/>
            <a:ext cx="715471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b="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1426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3625" y="6309440"/>
            <a:ext cx="1181126" cy="360147"/>
          </a:xfrm>
          <a:prstGeom prst="rect">
            <a:avLst/>
          </a:prstGeom>
        </p:spPr>
      </p:pic>
    </p:spTree>
    <p:extLst>
      <p:ext uri="{BB962C8B-B14F-4D97-AF65-F5344CB8AC3E}">
        <p14:creationId xmlns:p14="http://schemas.microsoft.com/office/powerpoint/2010/main" val="164481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138" y="279400"/>
            <a:ext cx="10390717" cy="1081088"/>
          </a:xfrm>
        </p:spPr>
        <p:txBody>
          <a:bodyPr>
            <a:normAutofit/>
          </a:bodyPr>
          <a:lstStyle/>
          <a:p>
            <a:r>
              <a:rPr lang="en-US" sz="3600" dirty="0">
                <a:solidFill>
                  <a:srgbClr val="007FA3"/>
                </a:solidFill>
              </a:rPr>
              <a:t>Principles of Marketing</a:t>
            </a:r>
            <a:r>
              <a:rPr lang="en-US" sz="4000" dirty="0">
                <a:solidFill>
                  <a:srgbClr val="007FA3"/>
                </a:solidFill>
                <a:latin typeface="+mn-lt"/>
              </a:rPr>
              <a:t/>
            </a:r>
            <a:br>
              <a:rPr lang="en-US" sz="4000" dirty="0">
                <a:solidFill>
                  <a:srgbClr val="007FA3"/>
                </a:solidFill>
                <a:latin typeface="+mn-lt"/>
              </a:rPr>
            </a:br>
            <a:r>
              <a:rPr lang="en-US" sz="2700" dirty="0">
                <a:solidFill>
                  <a:srgbClr val="007FA3"/>
                </a:solidFill>
                <a:latin typeface="+mn-lt"/>
              </a:rPr>
              <a:t>Seventeenth Edition</a:t>
            </a:r>
          </a:p>
        </p:txBody>
      </p:sp>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213997" y="1624013"/>
            <a:ext cx="3263194" cy="4206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type="body" sz="half" idx="2"/>
          </p:nvPr>
        </p:nvSpPr>
        <p:spPr>
          <a:xfrm>
            <a:off x="5562601" y="2327093"/>
            <a:ext cx="5993566" cy="2079807"/>
          </a:xfrm>
        </p:spPr>
        <p:txBody>
          <a:bodyPr>
            <a:normAutofit lnSpcReduction="10000"/>
          </a:bodyPr>
          <a:lstStyle/>
          <a:p>
            <a:pPr marL="0" indent="0" algn="ctr">
              <a:buNone/>
            </a:pPr>
            <a:r>
              <a:rPr lang="en-US" sz="3600" b="1" dirty="0"/>
              <a:t>Chapter 8</a:t>
            </a:r>
            <a:br>
              <a:rPr lang="en-US" sz="3600" b="1" dirty="0"/>
            </a:br>
            <a:endParaRPr lang="en-US" sz="3600" b="1" dirty="0"/>
          </a:p>
          <a:p>
            <a:pPr marL="0" indent="0" algn="ctr">
              <a:buNone/>
            </a:pPr>
            <a:r>
              <a:rPr lang="en-US" sz="3200" dirty="0">
                <a:solidFill>
                  <a:srgbClr val="000000"/>
                </a:solidFill>
              </a:rPr>
              <a:t>Products, Services, and Brands: </a:t>
            </a:r>
          </a:p>
          <a:p>
            <a:pPr marL="0" indent="0" algn="ctr">
              <a:buNone/>
            </a:pPr>
            <a:r>
              <a:rPr lang="en-US" sz="3200" dirty="0">
                <a:solidFill>
                  <a:srgbClr val="000000"/>
                </a:solidFill>
              </a:rPr>
              <a:t>Building Customer Value</a:t>
            </a:r>
          </a:p>
          <a:p>
            <a:pPr marL="0" indent="0">
              <a:buNone/>
            </a:pPr>
            <a:endParaRPr lang="en-US" sz="3000" dirty="0"/>
          </a:p>
        </p:txBody>
      </p:sp>
      <p:sp>
        <p:nvSpPr>
          <p:cNvPr id="5" name="Footer Placeholder 6"/>
          <p:cNvSpPr txBox="1">
            <a:spLocks/>
          </p:cNvSpPr>
          <p:nvPr/>
        </p:nvSpPr>
        <p:spPr>
          <a:xfrm>
            <a:off x="5686425" y="6348231"/>
            <a:ext cx="617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dirty="0">
                <a:latin typeface="Verdana" panose="020B0604030504040204" pitchFamily="34" charset="0"/>
                <a:ea typeface="Verdana" panose="020B0604030504040204" pitchFamily="34" charset="0"/>
                <a:cs typeface="Verdana" panose="020B0604030504040204" pitchFamily="34" charset="0"/>
              </a:rPr>
              <a:t>Copyright © 2018 Pearson Education Ltd. All Rights Reserved.</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23229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2622405" y="745688"/>
            <a:ext cx="4851622" cy="503144"/>
          </a:xfrm>
        </p:spPr>
        <p:txBody>
          <a:bodyPr>
            <a:noAutofit/>
          </a:bodyPr>
          <a:lstStyle/>
          <a:p>
            <a:r>
              <a:rPr lang="en-US" sz="3600" dirty="0">
                <a:solidFill>
                  <a:srgbClr val="007FA3"/>
                </a:solidFill>
              </a:rPr>
              <a:t>What is a Product?</a:t>
            </a:r>
            <a:endParaRPr lang="en-US" sz="3600" b="1" dirty="0">
              <a:solidFill>
                <a:srgbClr val="007FA3"/>
              </a:solidFill>
            </a:endParaRPr>
          </a:p>
        </p:txBody>
      </p:sp>
      <p:pic>
        <p:nvPicPr>
          <p:cNvPr id="3074" name="Picture 2" descr="Table 8.1  Marketing Considerations for Consumer Products.&#10;The table explains Marketing Considerations for Consumer Product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789" y="1326776"/>
            <a:ext cx="10183906" cy="487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034242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834077" y="890458"/>
            <a:ext cx="10744422" cy="656790"/>
          </a:xfrm>
        </p:spPr>
        <p:txBody>
          <a:bodyPr>
            <a:noAutofit/>
          </a:bodyPr>
          <a:lstStyle/>
          <a:p>
            <a:r>
              <a:rPr lang="en-US" sz="3600" dirty="0">
                <a:solidFill>
                  <a:srgbClr val="007FA3"/>
                </a:solidFill>
              </a:rPr>
              <a:t>What Is a Product?</a:t>
            </a:r>
            <a:endParaRPr lang="en-US" sz="3600" b="1" dirty="0">
              <a:solidFill>
                <a:srgbClr val="007FA3"/>
              </a:solidFill>
            </a:endParaRPr>
          </a:p>
        </p:txBody>
      </p:sp>
      <p:sp>
        <p:nvSpPr>
          <p:cNvPr id="3" name="Content Placeholder 2"/>
          <p:cNvSpPr>
            <a:spLocks noGrp="1"/>
          </p:cNvSpPr>
          <p:nvPr>
            <p:ph idx="1"/>
          </p:nvPr>
        </p:nvSpPr>
        <p:spPr>
          <a:xfrm>
            <a:off x="834077" y="1873868"/>
            <a:ext cx="7941074" cy="653241"/>
          </a:xfrm>
        </p:spPr>
        <p:txBody>
          <a:bodyPr>
            <a:normAutofit/>
          </a:bodyPr>
          <a:lstStyle/>
          <a:p>
            <a:pPr marL="0" indent="0">
              <a:buNone/>
            </a:pPr>
            <a:r>
              <a:rPr lang="en-US" sz="3000" b="1" dirty="0"/>
              <a:t>Product and Service Classifications</a:t>
            </a:r>
            <a:endParaRPr lang="en-US" sz="30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834077" y="2527109"/>
            <a:ext cx="10532533" cy="3268134"/>
          </a:xfrm>
        </p:spPr>
        <p:txBody>
          <a:bodyPr>
            <a:normAutofit/>
          </a:bodyPr>
          <a:lstStyle/>
          <a:p>
            <a:pPr marL="0" indent="0" algn="l"/>
            <a:r>
              <a:rPr lang="en-US" altLang="en-US" sz="2400" b="1" i="0" dirty="0">
                <a:solidFill>
                  <a:srgbClr val="000000"/>
                </a:solidFill>
              </a:rPr>
              <a:t>Convenience products </a:t>
            </a:r>
            <a:r>
              <a:rPr lang="en-US" altLang="en-US" sz="2400" i="0" dirty="0">
                <a:solidFill>
                  <a:srgbClr val="000000"/>
                </a:solidFill>
              </a:rPr>
              <a:t>are</a:t>
            </a:r>
            <a:r>
              <a:rPr lang="en-US" altLang="en-US" sz="2400" b="1" i="0" dirty="0">
                <a:solidFill>
                  <a:srgbClr val="000000"/>
                </a:solidFill>
              </a:rPr>
              <a:t> </a:t>
            </a:r>
            <a:r>
              <a:rPr lang="en-US" altLang="en-US" sz="2400" i="0" dirty="0">
                <a:solidFill>
                  <a:srgbClr val="000000"/>
                </a:solidFill>
              </a:rPr>
              <a:t>consumer products and services that the customer usually buys frequently, immediately, and with a minimum comparison and buying effort.</a:t>
            </a:r>
          </a:p>
          <a:p>
            <a:pPr marL="338138" lvl="2" indent="-338138">
              <a:buClr>
                <a:srgbClr val="0079A4"/>
              </a:buClr>
            </a:pPr>
            <a:endParaRPr lang="en-US" altLang="en-US" sz="2400" dirty="0" smtClean="0">
              <a:solidFill>
                <a:srgbClr val="000000"/>
              </a:solidFill>
            </a:endParaRPr>
          </a:p>
          <a:p>
            <a:pPr marL="338138" lvl="2" indent="-338138">
              <a:buClr>
                <a:srgbClr val="0079A4"/>
              </a:buClr>
            </a:pPr>
            <a:r>
              <a:rPr lang="en-US" altLang="en-US" sz="2400" dirty="0" smtClean="0">
                <a:solidFill>
                  <a:srgbClr val="000000"/>
                </a:solidFill>
              </a:rPr>
              <a:t>Newspapers</a:t>
            </a:r>
            <a:endParaRPr lang="en-US" altLang="en-US" sz="2400" dirty="0">
              <a:solidFill>
                <a:srgbClr val="000000"/>
              </a:solidFill>
            </a:endParaRPr>
          </a:p>
          <a:p>
            <a:pPr marL="338138" lvl="2" indent="-338138">
              <a:buClr>
                <a:srgbClr val="0079A4"/>
              </a:buClr>
            </a:pPr>
            <a:r>
              <a:rPr lang="en-US" altLang="en-US" sz="2400" dirty="0">
                <a:solidFill>
                  <a:srgbClr val="000000"/>
                </a:solidFill>
              </a:rPr>
              <a:t>Candy</a:t>
            </a:r>
          </a:p>
          <a:p>
            <a:pPr marL="338138" lvl="2" indent="-338138">
              <a:buClr>
                <a:srgbClr val="0079A4"/>
              </a:buClr>
            </a:pPr>
            <a:r>
              <a:rPr lang="en-US" altLang="en-US" sz="2400" dirty="0">
                <a:solidFill>
                  <a:srgbClr val="000000"/>
                </a:solidFill>
              </a:rPr>
              <a:t>Fast food</a:t>
            </a:r>
          </a:p>
          <a:p>
            <a:pPr marL="0" indent="0" algn="l"/>
            <a:endParaRPr lang="en-US" altLang="en-US" sz="2800" i="0" dirty="0">
              <a:solidFill>
                <a:srgbClr val="000000"/>
              </a:solidFill>
            </a:endParaRPr>
          </a:p>
        </p:txBody>
      </p:sp>
    </p:spTree>
    <p:extLst>
      <p:ext uri="{BB962C8B-B14F-4D97-AF65-F5344CB8AC3E}">
        <p14:creationId xmlns:p14="http://schemas.microsoft.com/office/powerpoint/2010/main" val="198521393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795866" y="686880"/>
            <a:ext cx="10500538" cy="707590"/>
          </a:xfrm>
        </p:spPr>
        <p:txBody>
          <a:bodyPr>
            <a:noAutofit/>
          </a:bodyPr>
          <a:lstStyle/>
          <a:p>
            <a:r>
              <a:rPr lang="en-US" sz="3600" dirty="0">
                <a:solidFill>
                  <a:srgbClr val="007FA3"/>
                </a:solidFill>
              </a:rPr>
              <a:t>What</a:t>
            </a:r>
            <a:r>
              <a:rPr lang="en-US" sz="3600" dirty="0">
                <a:solidFill>
                  <a:srgbClr val="007FA3"/>
                </a:solidFill>
                <a:latin typeface="+mn-lt"/>
              </a:rPr>
              <a:t> Is a Product?</a:t>
            </a:r>
            <a:endParaRPr lang="en-US" sz="3600" b="1" dirty="0">
              <a:solidFill>
                <a:srgbClr val="007FA3"/>
              </a:solidFill>
              <a:latin typeface="+mn-lt"/>
            </a:endParaRPr>
          </a:p>
        </p:txBody>
      </p:sp>
      <p:sp>
        <p:nvSpPr>
          <p:cNvPr id="3" name="Content Placeholder 2"/>
          <p:cNvSpPr>
            <a:spLocks noGrp="1"/>
          </p:cNvSpPr>
          <p:nvPr>
            <p:ph idx="1"/>
          </p:nvPr>
        </p:nvSpPr>
        <p:spPr>
          <a:xfrm>
            <a:off x="795866" y="1745575"/>
            <a:ext cx="8273583" cy="666781"/>
          </a:xfrm>
        </p:spPr>
        <p:txBody>
          <a:bodyPr>
            <a:normAutofit/>
          </a:bodyPr>
          <a:lstStyle/>
          <a:p>
            <a:pPr marL="0" indent="0">
              <a:buNone/>
            </a:pPr>
            <a:r>
              <a:rPr lang="en-US" sz="3000" b="1" dirty="0"/>
              <a:t>Product and Service Classifications</a:t>
            </a:r>
            <a:endParaRPr lang="en-US" sz="30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795866" y="2412357"/>
            <a:ext cx="10532533" cy="3660452"/>
          </a:xfrm>
        </p:spPr>
        <p:txBody>
          <a:bodyPr>
            <a:normAutofit/>
          </a:bodyPr>
          <a:lstStyle/>
          <a:p>
            <a:pPr marL="0" indent="0" algn="l"/>
            <a:r>
              <a:rPr lang="en-US" altLang="en-US" sz="2400" b="1" i="0" dirty="0">
                <a:solidFill>
                  <a:srgbClr val="000000"/>
                </a:solidFill>
              </a:rPr>
              <a:t>Shopping products </a:t>
            </a:r>
            <a:r>
              <a:rPr lang="en-US" altLang="en-US" sz="2400" i="0" dirty="0">
                <a:solidFill>
                  <a:srgbClr val="000000"/>
                </a:solidFill>
              </a:rPr>
              <a:t>are less frequently purchased </a:t>
            </a:r>
            <a:r>
              <a:rPr lang="en-US" altLang="en-US" sz="2400" i="0" dirty="0" smtClean="0">
                <a:solidFill>
                  <a:srgbClr val="000000"/>
                </a:solidFill>
              </a:rPr>
              <a:t>consumer </a:t>
            </a:r>
            <a:r>
              <a:rPr lang="en-US" altLang="en-US" sz="2400" i="0" dirty="0">
                <a:solidFill>
                  <a:srgbClr val="000000"/>
                </a:solidFill>
              </a:rPr>
              <a:t>products and services that the customer compares carefully on suitability, quality, price, and style.</a:t>
            </a:r>
          </a:p>
          <a:p>
            <a:pPr marL="228600" lvl="2">
              <a:buClr>
                <a:srgbClr val="0079A4"/>
              </a:buClr>
            </a:pPr>
            <a:endParaRPr lang="en-US" altLang="en-US" sz="2400" dirty="0" smtClean="0">
              <a:solidFill>
                <a:srgbClr val="000000"/>
              </a:solidFill>
            </a:endParaRPr>
          </a:p>
          <a:p>
            <a:pPr marL="228600" lvl="2">
              <a:buClr>
                <a:srgbClr val="0079A4"/>
              </a:buClr>
            </a:pPr>
            <a:r>
              <a:rPr lang="en-US" altLang="en-US" sz="2400" dirty="0" smtClean="0">
                <a:solidFill>
                  <a:srgbClr val="000000"/>
                </a:solidFill>
              </a:rPr>
              <a:t>Furniture</a:t>
            </a:r>
            <a:endParaRPr lang="en-US" altLang="en-US" sz="2400" dirty="0">
              <a:solidFill>
                <a:srgbClr val="000000"/>
              </a:solidFill>
            </a:endParaRPr>
          </a:p>
          <a:p>
            <a:pPr marL="228600" lvl="2">
              <a:buClr>
                <a:srgbClr val="0079A4"/>
              </a:buClr>
            </a:pPr>
            <a:r>
              <a:rPr lang="en-US" altLang="en-US" sz="2400" dirty="0">
                <a:solidFill>
                  <a:srgbClr val="000000"/>
                </a:solidFill>
              </a:rPr>
              <a:t>Cars</a:t>
            </a:r>
          </a:p>
          <a:p>
            <a:pPr marL="228600" lvl="2">
              <a:buClr>
                <a:srgbClr val="0079A4"/>
              </a:buClr>
            </a:pPr>
            <a:r>
              <a:rPr lang="en-US" altLang="en-US" sz="2400" dirty="0">
                <a:solidFill>
                  <a:srgbClr val="000000"/>
                </a:solidFill>
              </a:rPr>
              <a:t>Appliances</a:t>
            </a:r>
          </a:p>
          <a:p>
            <a:pPr marL="0" indent="0" algn="l"/>
            <a:endParaRPr lang="en-US" altLang="en-US" sz="2800" i="0" dirty="0">
              <a:solidFill>
                <a:srgbClr val="000000"/>
              </a:solidFill>
            </a:endParaRPr>
          </a:p>
        </p:txBody>
      </p:sp>
    </p:spTree>
    <p:extLst>
      <p:ext uri="{BB962C8B-B14F-4D97-AF65-F5344CB8AC3E}">
        <p14:creationId xmlns:p14="http://schemas.microsoft.com/office/powerpoint/2010/main" val="207820460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1016000" y="871287"/>
            <a:ext cx="10507356" cy="655544"/>
          </a:xfrm>
        </p:spPr>
        <p:txBody>
          <a:bodyPr>
            <a:noAutofit/>
          </a:bodyPr>
          <a:lstStyle/>
          <a:p>
            <a:r>
              <a:rPr lang="en-US" sz="3600" dirty="0">
                <a:solidFill>
                  <a:srgbClr val="007FA3"/>
                </a:solidFill>
              </a:rPr>
              <a:t>What Is a Product?</a:t>
            </a:r>
            <a:endParaRPr lang="en-US" sz="3600" b="1" dirty="0">
              <a:solidFill>
                <a:srgbClr val="007FA3"/>
              </a:solidFill>
            </a:endParaRPr>
          </a:p>
        </p:txBody>
      </p:sp>
      <p:sp>
        <p:nvSpPr>
          <p:cNvPr id="3" name="Content Placeholder 2"/>
          <p:cNvSpPr>
            <a:spLocks noGrp="1"/>
          </p:cNvSpPr>
          <p:nvPr>
            <p:ph idx="1"/>
          </p:nvPr>
        </p:nvSpPr>
        <p:spPr>
          <a:xfrm>
            <a:off x="1016000" y="1844474"/>
            <a:ext cx="8475464" cy="475393"/>
          </a:xfrm>
        </p:spPr>
        <p:txBody>
          <a:bodyPr>
            <a:normAutofit lnSpcReduction="10000"/>
          </a:bodyPr>
          <a:lstStyle/>
          <a:p>
            <a:pPr marL="0" indent="0">
              <a:buNone/>
            </a:pPr>
            <a:r>
              <a:rPr lang="en-US" sz="3000" b="1" dirty="0"/>
              <a:t>Product and Service Classifications</a:t>
            </a:r>
            <a:endParaRPr lang="en-US" sz="30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1016000" y="2479761"/>
            <a:ext cx="10532533" cy="3612926"/>
          </a:xfrm>
        </p:spPr>
        <p:txBody>
          <a:bodyPr>
            <a:normAutofit/>
          </a:bodyPr>
          <a:lstStyle/>
          <a:p>
            <a:pPr marL="0" indent="0" algn="l">
              <a:tabLst>
                <a:tab pos="338138" algn="l"/>
              </a:tabLst>
            </a:pPr>
            <a:r>
              <a:rPr lang="en-US" altLang="en-US" sz="2400" b="1" i="0" dirty="0">
                <a:solidFill>
                  <a:srgbClr val="000000"/>
                </a:solidFill>
              </a:rPr>
              <a:t>Specialty products </a:t>
            </a:r>
            <a:r>
              <a:rPr lang="en-US" altLang="en-US" sz="2400" i="0" dirty="0">
                <a:solidFill>
                  <a:srgbClr val="000000"/>
                </a:solidFill>
              </a:rPr>
              <a:t>are</a:t>
            </a:r>
            <a:r>
              <a:rPr lang="en-US" altLang="en-US" sz="2400" b="1" i="0" dirty="0">
                <a:solidFill>
                  <a:srgbClr val="000000"/>
                </a:solidFill>
              </a:rPr>
              <a:t> </a:t>
            </a:r>
            <a:r>
              <a:rPr lang="en-US" altLang="en-US" sz="2400" i="0" dirty="0">
                <a:solidFill>
                  <a:srgbClr val="000000"/>
                </a:solidFill>
              </a:rPr>
              <a:t>consumer products and services with unique characteristics or brand identification for which a significant group of buyers is willing to make a special purchase effort.</a:t>
            </a:r>
          </a:p>
          <a:p>
            <a:pPr marL="228600" lvl="2">
              <a:buClr>
                <a:srgbClr val="0079A4"/>
              </a:buClr>
            </a:pPr>
            <a:endParaRPr lang="en-US" altLang="en-US" sz="2400" dirty="0" smtClean="0">
              <a:solidFill>
                <a:srgbClr val="000000"/>
              </a:solidFill>
            </a:endParaRPr>
          </a:p>
          <a:p>
            <a:pPr marL="228600" lvl="2">
              <a:buClr>
                <a:srgbClr val="0079A4"/>
              </a:buClr>
            </a:pPr>
            <a:r>
              <a:rPr lang="en-US" altLang="en-US" sz="2400" dirty="0" smtClean="0">
                <a:solidFill>
                  <a:srgbClr val="000000"/>
                </a:solidFill>
              </a:rPr>
              <a:t>Medical </a:t>
            </a:r>
            <a:r>
              <a:rPr lang="en-US" altLang="en-US" sz="2400" dirty="0">
                <a:solidFill>
                  <a:srgbClr val="000000"/>
                </a:solidFill>
              </a:rPr>
              <a:t>services</a:t>
            </a:r>
          </a:p>
          <a:p>
            <a:pPr marL="228600" lvl="2">
              <a:buClr>
                <a:srgbClr val="0079A4"/>
              </a:buClr>
            </a:pPr>
            <a:r>
              <a:rPr lang="en-US" altLang="en-US" sz="2400" dirty="0">
                <a:solidFill>
                  <a:srgbClr val="000000"/>
                </a:solidFill>
              </a:rPr>
              <a:t>Designer clothes</a:t>
            </a:r>
          </a:p>
          <a:p>
            <a:pPr marL="228600" lvl="2">
              <a:buClr>
                <a:srgbClr val="0079A4"/>
              </a:buClr>
            </a:pPr>
            <a:r>
              <a:rPr lang="en-US" altLang="en-US" sz="2400" dirty="0">
                <a:solidFill>
                  <a:srgbClr val="000000"/>
                </a:solidFill>
              </a:rPr>
              <a:t>High-end electronics</a:t>
            </a:r>
          </a:p>
          <a:p>
            <a:pPr marL="0" indent="0" algn="l"/>
            <a:endParaRPr lang="en-US" altLang="en-US" sz="2800" i="0" dirty="0">
              <a:solidFill>
                <a:srgbClr val="000000"/>
              </a:solidFill>
            </a:endParaRPr>
          </a:p>
        </p:txBody>
      </p:sp>
    </p:spTree>
    <p:extLst>
      <p:ext uri="{BB962C8B-B14F-4D97-AF65-F5344CB8AC3E}">
        <p14:creationId xmlns:p14="http://schemas.microsoft.com/office/powerpoint/2010/main" val="70663505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804111" y="1016054"/>
            <a:ext cx="10558156" cy="521323"/>
          </a:xfrm>
        </p:spPr>
        <p:txBody>
          <a:bodyPr>
            <a:noAutofit/>
          </a:bodyPr>
          <a:lstStyle/>
          <a:p>
            <a:r>
              <a:rPr lang="en-US" sz="3600" dirty="0">
                <a:solidFill>
                  <a:srgbClr val="007FA3"/>
                </a:solidFill>
              </a:rPr>
              <a:t>What Is a Product?</a:t>
            </a:r>
            <a:endParaRPr lang="en-US" sz="3600" b="1" dirty="0">
              <a:solidFill>
                <a:srgbClr val="007FA3"/>
              </a:solidFill>
            </a:endParaRPr>
          </a:p>
        </p:txBody>
      </p:sp>
      <p:sp>
        <p:nvSpPr>
          <p:cNvPr id="3" name="Content Placeholder 2"/>
          <p:cNvSpPr>
            <a:spLocks noGrp="1"/>
          </p:cNvSpPr>
          <p:nvPr>
            <p:ph idx="1"/>
          </p:nvPr>
        </p:nvSpPr>
        <p:spPr>
          <a:xfrm>
            <a:off x="804111" y="1897976"/>
            <a:ext cx="9092981" cy="608158"/>
          </a:xfrm>
        </p:spPr>
        <p:txBody>
          <a:bodyPr>
            <a:normAutofit/>
          </a:bodyPr>
          <a:lstStyle/>
          <a:p>
            <a:pPr marL="0" indent="0">
              <a:buNone/>
            </a:pPr>
            <a:r>
              <a:rPr lang="en-US" sz="3000" b="1" dirty="0"/>
              <a:t>Product and Service Classifications</a:t>
            </a:r>
            <a:endParaRPr lang="en-US" sz="30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804111" y="2680466"/>
            <a:ext cx="10532533" cy="2179401"/>
          </a:xfrm>
        </p:spPr>
        <p:txBody>
          <a:bodyPr>
            <a:normAutofit lnSpcReduction="10000"/>
          </a:bodyPr>
          <a:lstStyle/>
          <a:p>
            <a:pPr marL="0" indent="0" algn="l"/>
            <a:r>
              <a:rPr lang="en-US" altLang="en-US" sz="2400" b="1" i="0" dirty="0">
                <a:solidFill>
                  <a:srgbClr val="000000"/>
                </a:solidFill>
              </a:rPr>
              <a:t>Unsought products </a:t>
            </a:r>
            <a:r>
              <a:rPr lang="en-US" altLang="en-US" sz="2400" i="0" dirty="0">
                <a:solidFill>
                  <a:srgbClr val="000000"/>
                </a:solidFill>
              </a:rPr>
              <a:t>are consumer products that the consumer does not know about or knows about but does not normally think of buying.</a:t>
            </a:r>
          </a:p>
          <a:p>
            <a:pPr marL="287338" lvl="2" indent="-287338">
              <a:buClr>
                <a:srgbClr val="0079A4"/>
              </a:buClr>
            </a:pPr>
            <a:endParaRPr lang="en-US" altLang="en-US" sz="2400" dirty="0" smtClean="0">
              <a:solidFill>
                <a:srgbClr val="000000"/>
              </a:solidFill>
            </a:endParaRPr>
          </a:p>
          <a:p>
            <a:pPr marL="287338" lvl="2" indent="-287338">
              <a:buClr>
                <a:srgbClr val="0079A4"/>
              </a:buClr>
            </a:pPr>
            <a:r>
              <a:rPr lang="en-US" altLang="en-US" sz="2400" dirty="0" smtClean="0">
                <a:solidFill>
                  <a:srgbClr val="000000"/>
                </a:solidFill>
              </a:rPr>
              <a:t>Life </a:t>
            </a:r>
            <a:r>
              <a:rPr lang="en-US" altLang="en-US" sz="2400" dirty="0">
                <a:solidFill>
                  <a:srgbClr val="000000"/>
                </a:solidFill>
              </a:rPr>
              <a:t>insurance</a:t>
            </a:r>
          </a:p>
          <a:p>
            <a:pPr marL="287338" lvl="2" indent="-287338">
              <a:buClr>
                <a:srgbClr val="0079A4"/>
              </a:buClr>
            </a:pPr>
            <a:r>
              <a:rPr lang="en-US" altLang="en-US" sz="2400" dirty="0">
                <a:solidFill>
                  <a:srgbClr val="000000"/>
                </a:solidFill>
              </a:rPr>
              <a:t>Funeral services</a:t>
            </a:r>
          </a:p>
          <a:p>
            <a:pPr marL="287338" lvl="2" indent="-287338">
              <a:buClr>
                <a:srgbClr val="0079A4"/>
              </a:buClr>
            </a:pPr>
            <a:r>
              <a:rPr lang="en-US" altLang="en-US" sz="2400" dirty="0">
                <a:solidFill>
                  <a:srgbClr val="000000"/>
                </a:solidFill>
              </a:rPr>
              <a:t>Blood donations</a:t>
            </a:r>
          </a:p>
          <a:p>
            <a:pPr marL="0" indent="0" algn="l"/>
            <a:endParaRPr lang="en-US" altLang="en-US" sz="2800" i="0" dirty="0">
              <a:solidFill>
                <a:srgbClr val="000000"/>
              </a:solidFill>
            </a:endParaRPr>
          </a:p>
        </p:txBody>
      </p:sp>
    </p:spTree>
    <p:extLst>
      <p:ext uri="{BB962C8B-B14F-4D97-AF65-F5344CB8AC3E}">
        <p14:creationId xmlns:p14="http://schemas.microsoft.com/office/powerpoint/2010/main" val="166743739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689874" y="1002772"/>
            <a:ext cx="11272434" cy="575733"/>
          </a:xfrm>
        </p:spPr>
        <p:txBody>
          <a:bodyPr>
            <a:noAutofit/>
          </a:bodyPr>
          <a:lstStyle/>
          <a:p>
            <a:r>
              <a:rPr lang="en-US" sz="3600" dirty="0">
                <a:solidFill>
                  <a:srgbClr val="007FA3"/>
                </a:solidFill>
              </a:rPr>
              <a:t> What Is a Product?</a:t>
            </a:r>
            <a:endParaRPr lang="en-US" sz="3600" b="1" dirty="0">
              <a:solidFill>
                <a:srgbClr val="007FA3"/>
              </a:solidFill>
            </a:endParaRPr>
          </a:p>
        </p:txBody>
      </p:sp>
      <p:sp>
        <p:nvSpPr>
          <p:cNvPr id="3" name="Content Placeholder 2"/>
          <p:cNvSpPr>
            <a:spLocks noGrp="1"/>
          </p:cNvSpPr>
          <p:nvPr>
            <p:ph idx="1"/>
          </p:nvPr>
        </p:nvSpPr>
        <p:spPr>
          <a:xfrm>
            <a:off x="818461" y="1967746"/>
            <a:ext cx="9045479" cy="557358"/>
          </a:xfrm>
        </p:spPr>
        <p:txBody>
          <a:bodyPr>
            <a:normAutofit/>
          </a:bodyPr>
          <a:lstStyle/>
          <a:p>
            <a:pPr marL="0" indent="0">
              <a:buNone/>
            </a:pPr>
            <a:r>
              <a:rPr lang="en-US" sz="3200" b="1" dirty="0"/>
              <a:t>Product and Service Classifications</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818461" y="2576509"/>
            <a:ext cx="10532533" cy="2167470"/>
          </a:xfrm>
        </p:spPr>
        <p:txBody>
          <a:bodyPr>
            <a:normAutofit lnSpcReduction="10000"/>
          </a:bodyPr>
          <a:lstStyle/>
          <a:p>
            <a:pPr marL="0" indent="0" algn="l"/>
            <a:r>
              <a:rPr lang="en-US" altLang="en-US" sz="2400" b="1" i="0" dirty="0">
                <a:solidFill>
                  <a:srgbClr val="000000"/>
                </a:solidFill>
              </a:rPr>
              <a:t>Industrial products </a:t>
            </a:r>
            <a:r>
              <a:rPr lang="en-US" altLang="en-US" sz="2400" i="0" dirty="0">
                <a:solidFill>
                  <a:srgbClr val="000000"/>
                </a:solidFill>
              </a:rPr>
              <a:t>are those products purchased for further processing or for use in conducting a business.</a:t>
            </a:r>
          </a:p>
          <a:p>
            <a:pPr marL="287338" lvl="3" indent="-287338">
              <a:buClr>
                <a:srgbClr val="0079A4"/>
              </a:buClr>
            </a:pPr>
            <a:endParaRPr lang="en-US" altLang="en-US" sz="2400" dirty="0" smtClean="0">
              <a:solidFill>
                <a:srgbClr val="000000"/>
              </a:solidFill>
            </a:endParaRPr>
          </a:p>
          <a:p>
            <a:pPr marL="287338" lvl="3" indent="-287338">
              <a:buClr>
                <a:srgbClr val="0079A4"/>
              </a:buClr>
            </a:pPr>
            <a:r>
              <a:rPr lang="en-US" altLang="en-US" sz="2400" dirty="0" smtClean="0">
                <a:solidFill>
                  <a:srgbClr val="000000"/>
                </a:solidFill>
              </a:rPr>
              <a:t>Materials </a:t>
            </a:r>
            <a:r>
              <a:rPr lang="en-US" altLang="en-US" sz="2400" dirty="0">
                <a:solidFill>
                  <a:srgbClr val="000000"/>
                </a:solidFill>
              </a:rPr>
              <a:t>and parts</a:t>
            </a:r>
          </a:p>
          <a:p>
            <a:pPr marL="287338" lvl="3" indent="-287338">
              <a:buClr>
                <a:srgbClr val="0079A4"/>
              </a:buClr>
            </a:pPr>
            <a:r>
              <a:rPr lang="en-US" altLang="en-US" sz="2400" dirty="0">
                <a:solidFill>
                  <a:srgbClr val="000000"/>
                </a:solidFill>
              </a:rPr>
              <a:t>Capital items</a:t>
            </a:r>
          </a:p>
          <a:p>
            <a:pPr marL="287338" lvl="3" indent="-287338">
              <a:buClr>
                <a:srgbClr val="0079A4"/>
              </a:buClr>
            </a:pPr>
            <a:r>
              <a:rPr lang="en-US" altLang="en-US" sz="2400" dirty="0">
                <a:solidFill>
                  <a:srgbClr val="000000"/>
                </a:solidFill>
              </a:rPr>
              <a:t>Supplies and services</a:t>
            </a:r>
          </a:p>
          <a:p>
            <a:pPr marL="0" indent="0" algn="l"/>
            <a:endParaRPr lang="en-US" altLang="en-US" sz="2800" i="0" dirty="0">
              <a:solidFill>
                <a:srgbClr val="000000"/>
              </a:solidFill>
            </a:endParaRPr>
          </a:p>
        </p:txBody>
      </p:sp>
    </p:spTree>
    <p:extLst>
      <p:ext uri="{BB962C8B-B14F-4D97-AF65-F5344CB8AC3E}">
        <p14:creationId xmlns:p14="http://schemas.microsoft.com/office/powerpoint/2010/main" val="148022946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694266" y="880533"/>
            <a:ext cx="9745356" cy="605990"/>
          </a:xfrm>
        </p:spPr>
        <p:txBody>
          <a:bodyPr>
            <a:noAutofit/>
          </a:bodyPr>
          <a:lstStyle/>
          <a:p>
            <a:r>
              <a:rPr lang="en-US" sz="3600" dirty="0">
                <a:solidFill>
                  <a:srgbClr val="007FA3"/>
                </a:solidFill>
              </a:rPr>
              <a:t>What Is a Product?</a:t>
            </a:r>
            <a:endParaRPr lang="en-US" sz="3600" b="1" dirty="0">
              <a:solidFill>
                <a:srgbClr val="007FA3"/>
              </a:solidFill>
            </a:endParaRPr>
          </a:p>
        </p:txBody>
      </p:sp>
      <p:sp>
        <p:nvSpPr>
          <p:cNvPr id="3" name="Content Placeholder 2"/>
          <p:cNvSpPr>
            <a:spLocks noGrp="1"/>
          </p:cNvSpPr>
          <p:nvPr>
            <p:ph idx="1"/>
          </p:nvPr>
        </p:nvSpPr>
        <p:spPr>
          <a:xfrm>
            <a:off x="694266" y="1887533"/>
            <a:ext cx="8499215" cy="489625"/>
          </a:xfrm>
        </p:spPr>
        <p:txBody>
          <a:bodyPr>
            <a:normAutofit lnSpcReduction="10000"/>
          </a:bodyPr>
          <a:lstStyle/>
          <a:p>
            <a:pPr marL="0" indent="0">
              <a:buNone/>
            </a:pPr>
            <a:r>
              <a:rPr lang="en-US" sz="3200" b="1" dirty="0"/>
              <a:t>Product and Service Classifications</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694266" y="2583969"/>
            <a:ext cx="11221509" cy="3449083"/>
          </a:xfrm>
        </p:spPr>
        <p:txBody>
          <a:bodyPr>
            <a:normAutofit/>
          </a:bodyPr>
          <a:lstStyle/>
          <a:p>
            <a:pPr marL="0" indent="0" algn="l"/>
            <a:r>
              <a:rPr lang="en-US" altLang="en-US" sz="2400" b="1" i="0" dirty="0">
                <a:solidFill>
                  <a:srgbClr val="000000"/>
                </a:solidFill>
              </a:rPr>
              <a:t>Materials and parts </a:t>
            </a:r>
            <a:r>
              <a:rPr lang="en-US" altLang="en-US" sz="2400" i="0" dirty="0">
                <a:solidFill>
                  <a:srgbClr val="000000"/>
                </a:solidFill>
              </a:rPr>
              <a:t>include raw materials and manufactured materials and parts.</a:t>
            </a:r>
          </a:p>
          <a:p>
            <a:pPr marL="0" indent="0" algn="l"/>
            <a:endParaRPr lang="en-US" altLang="en-US" sz="2400" b="1" i="0" dirty="0" smtClean="0">
              <a:solidFill>
                <a:srgbClr val="000000"/>
              </a:solidFill>
            </a:endParaRPr>
          </a:p>
          <a:p>
            <a:pPr marL="0" indent="0" algn="l"/>
            <a:r>
              <a:rPr lang="en-US" altLang="en-US" sz="2400" b="1" i="0" dirty="0" smtClean="0">
                <a:solidFill>
                  <a:srgbClr val="000000"/>
                </a:solidFill>
              </a:rPr>
              <a:t>Capital </a:t>
            </a:r>
            <a:r>
              <a:rPr lang="en-US" altLang="en-US" sz="2400" b="1" i="0" dirty="0">
                <a:solidFill>
                  <a:srgbClr val="000000"/>
                </a:solidFill>
              </a:rPr>
              <a:t>items </a:t>
            </a:r>
            <a:r>
              <a:rPr lang="en-US" altLang="en-US" sz="2400" i="0" dirty="0">
                <a:solidFill>
                  <a:srgbClr val="000000"/>
                </a:solidFill>
              </a:rPr>
              <a:t>are industrial products that aid in the buyer’s production or operations.</a:t>
            </a:r>
          </a:p>
          <a:p>
            <a:pPr marL="0" indent="0" algn="l"/>
            <a:endParaRPr lang="en-US" altLang="en-US" sz="2400" b="1" i="0" dirty="0">
              <a:solidFill>
                <a:srgbClr val="000000"/>
              </a:solidFill>
            </a:endParaRPr>
          </a:p>
          <a:p>
            <a:pPr marL="0" indent="0" algn="l"/>
            <a:r>
              <a:rPr lang="en-US" altLang="en-US" sz="2400" b="1" i="0" dirty="0" smtClean="0">
                <a:solidFill>
                  <a:srgbClr val="000000"/>
                </a:solidFill>
              </a:rPr>
              <a:t>Supplies </a:t>
            </a:r>
            <a:r>
              <a:rPr lang="en-US" altLang="en-US" sz="2400" b="1" i="0" dirty="0">
                <a:solidFill>
                  <a:srgbClr val="000000"/>
                </a:solidFill>
              </a:rPr>
              <a:t>and services</a:t>
            </a:r>
            <a:r>
              <a:rPr lang="en-US" altLang="en-US" sz="2400" i="0" dirty="0">
                <a:solidFill>
                  <a:srgbClr val="000000"/>
                </a:solidFill>
              </a:rPr>
              <a:t> include operating supplies, repair and maintenance items, and business services.</a:t>
            </a:r>
          </a:p>
          <a:p>
            <a:pPr marL="400050" indent="-400050"/>
            <a:endParaRPr lang="en-US" altLang="en-US" sz="2800" dirty="0">
              <a:latin typeface="Arial" panose="020B0604020202020204" pitchFamily="34" charset="0"/>
            </a:endParaRPr>
          </a:p>
          <a:p>
            <a:pPr marL="0" indent="0" algn="l"/>
            <a:endParaRPr lang="en-US" altLang="en-US" sz="2800" i="0" dirty="0">
              <a:solidFill>
                <a:srgbClr val="000000"/>
              </a:solidFill>
            </a:endParaRPr>
          </a:p>
        </p:txBody>
      </p:sp>
    </p:spTree>
    <p:extLst>
      <p:ext uri="{BB962C8B-B14F-4D97-AF65-F5344CB8AC3E}">
        <p14:creationId xmlns:p14="http://schemas.microsoft.com/office/powerpoint/2010/main" val="162988490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675212" y="1172308"/>
            <a:ext cx="9922450" cy="636176"/>
          </a:xfrm>
        </p:spPr>
        <p:txBody>
          <a:bodyPr>
            <a:noAutofit/>
          </a:bodyPr>
          <a:lstStyle/>
          <a:p>
            <a:r>
              <a:rPr lang="en-US" sz="3600" b="1" dirty="0">
                <a:solidFill>
                  <a:srgbClr val="007FA3"/>
                </a:solidFill>
                <a:latin typeface="Calibri" panose="020F0502020204030204" pitchFamily="34" charset="0"/>
              </a:rPr>
              <a:t>Learning Objective 2</a:t>
            </a:r>
          </a:p>
        </p:txBody>
      </p:sp>
      <p:sp>
        <p:nvSpPr>
          <p:cNvPr id="16385" name="Content Placeholder 3"/>
          <p:cNvSpPr>
            <a:spLocks noGrp="1" noChangeArrowheads="1"/>
          </p:cNvSpPr>
          <p:nvPr>
            <p:ph idx="1"/>
          </p:nvPr>
        </p:nvSpPr>
        <p:spPr>
          <a:xfrm>
            <a:off x="675212" y="2169291"/>
            <a:ext cx="10879014" cy="1136617"/>
          </a:xfrm>
        </p:spPr>
        <p:txBody>
          <a:bodyPr>
            <a:noAutofit/>
          </a:bodyPr>
          <a:lstStyle/>
          <a:p>
            <a:pPr marL="0" indent="0">
              <a:buNone/>
            </a:pPr>
            <a:r>
              <a:rPr lang="en-US" sz="2400" dirty="0"/>
              <a:t>Describe the decisions companies make regarding their individual products and services, product lines, and product mixes.</a:t>
            </a:r>
            <a:endParaRPr lang="en-US" sz="2400" b="1" dirty="0"/>
          </a:p>
          <a:p>
            <a:pPr marL="0" indent="0">
              <a:buNone/>
            </a:pPr>
            <a:r>
              <a:rPr lang="en-US" sz="3200" b="1" dirty="0">
                <a:latin typeface="Calibri" panose="020F0502020204030204" pitchFamily="34" charset="0"/>
              </a:rPr>
              <a:t>	</a:t>
            </a:r>
            <a:endParaRPr lang="en-US" sz="32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54654339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647700" y="1093067"/>
            <a:ext cx="11121189" cy="617769"/>
          </a:xfrm>
        </p:spPr>
        <p:txBody>
          <a:bodyPr>
            <a:noAutofit/>
          </a:bodyPr>
          <a:lstStyle/>
          <a:p>
            <a:r>
              <a:rPr lang="en-US" sz="3600" dirty="0">
                <a:solidFill>
                  <a:srgbClr val="007FA3"/>
                </a:solidFill>
              </a:rPr>
              <a:t>Product and Service Decisions</a:t>
            </a:r>
            <a:endParaRPr lang="en-US" sz="3600" b="1" dirty="0">
              <a:solidFill>
                <a:srgbClr val="007FA3"/>
              </a:solidFill>
            </a:endParaRPr>
          </a:p>
        </p:txBody>
      </p:sp>
      <p:sp>
        <p:nvSpPr>
          <p:cNvPr id="3" name="Content Placeholder 2"/>
          <p:cNvSpPr>
            <a:spLocks noGrp="1"/>
          </p:cNvSpPr>
          <p:nvPr>
            <p:ph idx="1"/>
          </p:nvPr>
        </p:nvSpPr>
        <p:spPr>
          <a:xfrm>
            <a:off x="647700" y="1985961"/>
            <a:ext cx="10346267" cy="482113"/>
          </a:xfrm>
        </p:spPr>
        <p:txBody>
          <a:bodyPr>
            <a:normAutofit/>
          </a:bodyPr>
          <a:lstStyle/>
          <a:p>
            <a:pPr marL="0" indent="0">
              <a:buNone/>
            </a:pPr>
            <a:r>
              <a:rPr lang="en-US" sz="2400" b="1" dirty="0"/>
              <a:t>Figure 8.2  </a:t>
            </a:r>
            <a:r>
              <a:rPr lang="en-US" sz="2400" dirty="0"/>
              <a:t>Individual Product Decisions</a:t>
            </a:r>
          </a:p>
          <a:p>
            <a:pPr marL="0" indent="0">
              <a:buNone/>
            </a:pPr>
            <a:endParaRPr lang="en-US" b="1" dirty="0"/>
          </a:p>
          <a:p>
            <a:pPr marL="0" indent="0">
              <a:buNone/>
            </a:pPr>
            <a:endParaRPr lang="en-US" dirty="0"/>
          </a:p>
        </p:txBody>
      </p:sp>
      <p:pic>
        <p:nvPicPr>
          <p:cNvPr id="5122" name="Picture 2" descr="Chart explains Individual Product Decisions.&#10;"/>
          <p:cNvPicPr>
            <a:picLocks noChangeAspect="1" noChangeArrowheads="1"/>
          </p:cNvPicPr>
          <p:nvPr/>
        </p:nvPicPr>
        <p:blipFill rotWithShape="1">
          <a:blip r:embed="rId3">
            <a:extLst>
              <a:ext uri="{28A0092B-C50C-407E-A947-70E740481C1C}">
                <a14:useLocalDpi xmlns:a14="http://schemas.microsoft.com/office/drawing/2010/main" val="0"/>
              </a:ext>
            </a:extLst>
          </a:blip>
          <a:srcRect l="9955" t="25984"/>
          <a:stretch/>
        </p:blipFill>
        <p:spPr bwMode="auto">
          <a:xfrm>
            <a:off x="647700" y="2743199"/>
            <a:ext cx="10922000" cy="2641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372029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815368" y="1069829"/>
            <a:ext cx="10289827" cy="642461"/>
          </a:xfrm>
        </p:spPr>
        <p:txBody>
          <a:bodyPr>
            <a:noAutofit/>
          </a:bodyPr>
          <a:lstStyle/>
          <a:p>
            <a:r>
              <a:rPr lang="en-US" sz="3600" dirty="0">
                <a:solidFill>
                  <a:srgbClr val="007FA3"/>
                </a:solidFill>
              </a:rPr>
              <a:t>Product and Service Decisions</a:t>
            </a:r>
            <a:endParaRPr lang="en-US" sz="3600" b="1" dirty="0">
              <a:solidFill>
                <a:srgbClr val="007FA3"/>
              </a:solidFill>
            </a:endParaRPr>
          </a:p>
        </p:txBody>
      </p:sp>
      <p:sp>
        <p:nvSpPr>
          <p:cNvPr id="3" name="Content Placeholder 2"/>
          <p:cNvSpPr>
            <a:spLocks noGrp="1"/>
          </p:cNvSpPr>
          <p:nvPr>
            <p:ph idx="1"/>
          </p:nvPr>
        </p:nvSpPr>
        <p:spPr>
          <a:xfrm>
            <a:off x="819804" y="1897821"/>
            <a:ext cx="8914190" cy="552147"/>
          </a:xfrm>
        </p:spPr>
        <p:txBody>
          <a:bodyPr>
            <a:normAutofit/>
          </a:bodyPr>
          <a:lstStyle/>
          <a:p>
            <a:pPr marL="0" indent="0">
              <a:buNone/>
            </a:pPr>
            <a:r>
              <a:rPr lang="en-US" b="1" dirty="0"/>
              <a:t>Individual Product and Service Decisions</a:t>
            </a:r>
            <a:endParaRPr lang="en-US"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819804" y="2635499"/>
            <a:ext cx="10610196" cy="2404690"/>
          </a:xfrm>
        </p:spPr>
        <p:txBody>
          <a:bodyPr>
            <a:normAutofit/>
          </a:bodyPr>
          <a:lstStyle/>
          <a:p>
            <a:pPr marL="0" indent="0" algn="l"/>
            <a:r>
              <a:rPr lang="en-US" altLang="en-US" sz="2400" i="0" dirty="0">
                <a:solidFill>
                  <a:srgbClr val="000000"/>
                </a:solidFill>
              </a:rPr>
              <a:t>Communicate and deliver benefits by </a:t>
            </a:r>
            <a:r>
              <a:rPr lang="en-US" altLang="en-US" sz="2400" b="1" i="0" dirty="0">
                <a:solidFill>
                  <a:srgbClr val="000000"/>
                </a:solidFill>
              </a:rPr>
              <a:t>product and service attributes.</a:t>
            </a:r>
          </a:p>
          <a:p>
            <a:pPr marL="0" lvl="1" indent="280988">
              <a:buClr>
                <a:srgbClr val="0079A4"/>
              </a:buClr>
            </a:pPr>
            <a:endParaRPr lang="en-US" altLang="en-US" dirty="0" smtClean="0">
              <a:solidFill>
                <a:srgbClr val="000000"/>
              </a:solidFill>
            </a:endParaRPr>
          </a:p>
          <a:p>
            <a:pPr marL="0" lvl="1" indent="280988">
              <a:buClr>
                <a:srgbClr val="0079A4"/>
              </a:buClr>
            </a:pPr>
            <a:r>
              <a:rPr lang="en-US" altLang="en-US" dirty="0" smtClean="0">
                <a:solidFill>
                  <a:srgbClr val="000000"/>
                </a:solidFill>
              </a:rPr>
              <a:t>Quality</a:t>
            </a:r>
            <a:endParaRPr lang="en-US" altLang="en-US" dirty="0">
              <a:solidFill>
                <a:srgbClr val="000000"/>
              </a:solidFill>
            </a:endParaRPr>
          </a:p>
          <a:p>
            <a:pPr marL="0" lvl="1" indent="280988">
              <a:buClr>
                <a:srgbClr val="0079A4"/>
              </a:buClr>
            </a:pPr>
            <a:r>
              <a:rPr lang="en-US" altLang="en-US" dirty="0">
                <a:solidFill>
                  <a:srgbClr val="000000"/>
                </a:solidFill>
              </a:rPr>
              <a:t>Features</a:t>
            </a:r>
          </a:p>
          <a:p>
            <a:pPr marL="0" lvl="1" indent="280988">
              <a:buClr>
                <a:srgbClr val="0079A4"/>
              </a:buClr>
            </a:pPr>
            <a:r>
              <a:rPr lang="en-US" altLang="en-US" dirty="0">
                <a:solidFill>
                  <a:srgbClr val="000000"/>
                </a:solidFill>
              </a:rPr>
              <a:t>Style and design</a:t>
            </a:r>
          </a:p>
          <a:p>
            <a:pPr marL="0" indent="0" algn="l"/>
            <a:endParaRPr lang="en-US" altLang="en-US" sz="2800" i="0" dirty="0">
              <a:solidFill>
                <a:srgbClr val="000000"/>
              </a:solidFill>
            </a:endParaRPr>
          </a:p>
        </p:txBody>
      </p:sp>
    </p:spTree>
    <p:extLst>
      <p:ext uri="{BB962C8B-B14F-4D97-AF65-F5344CB8AC3E}">
        <p14:creationId xmlns:p14="http://schemas.microsoft.com/office/powerpoint/2010/main" val="212230546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2"/>
          <p:cNvSpPr>
            <a:spLocks noGrp="1" noChangeArrowheads="1"/>
          </p:cNvSpPr>
          <p:nvPr>
            <p:ph type="title"/>
          </p:nvPr>
        </p:nvSpPr>
        <p:spPr>
          <a:xfrm>
            <a:off x="661744" y="584200"/>
            <a:ext cx="10915930" cy="843284"/>
          </a:xfrm>
        </p:spPr>
        <p:txBody>
          <a:bodyPr>
            <a:noAutofit/>
          </a:bodyPr>
          <a:lstStyle/>
          <a:p>
            <a:r>
              <a:rPr lang="en-US" sz="3600" b="1" dirty="0">
                <a:solidFill>
                  <a:srgbClr val="007FA3"/>
                </a:solidFill>
              </a:rPr>
              <a:t>Learning Objectives</a:t>
            </a:r>
          </a:p>
        </p:txBody>
      </p:sp>
      <p:sp>
        <p:nvSpPr>
          <p:cNvPr id="16385" name="Content Placeholder 3"/>
          <p:cNvSpPr>
            <a:spLocks noGrp="1" noChangeArrowheads="1"/>
          </p:cNvSpPr>
          <p:nvPr>
            <p:ph idx="1"/>
          </p:nvPr>
        </p:nvSpPr>
        <p:spPr>
          <a:xfrm>
            <a:off x="675212" y="1646767"/>
            <a:ext cx="10902462" cy="3611033"/>
          </a:xfrm>
        </p:spPr>
        <p:txBody>
          <a:bodyPr>
            <a:noAutofit/>
          </a:bodyPr>
          <a:lstStyle/>
          <a:p>
            <a:pPr marL="635000" indent="-635000">
              <a:buNone/>
            </a:pPr>
            <a:r>
              <a:rPr lang="en-US" sz="2400" b="1" dirty="0">
                <a:solidFill>
                  <a:srgbClr val="007FA3"/>
                </a:solidFill>
                <a:cs typeface="Arial"/>
              </a:rPr>
              <a:t>8-1</a:t>
            </a:r>
            <a:r>
              <a:rPr lang="en-US" sz="2400" b="1" dirty="0">
                <a:solidFill>
                  <a:srgbClr val="0079A4"/>
                </a:solidFill>
                <a:cs typeface="Arial"/>
              </a:rPr>
              <a:t>  </a:t>
            </a:r>
            <a:r>
              <a:rPr lang="en-US" sz="2400" dirty="0"/>
              <a:t>Define </a:t>
            </a:r>
            <a:r>
              <a:rPr lang="en-US" sz="2400" i="1" dirty="0"/>
              <a:t>product </a:t>
            </a:r>
            <a:r>
              <a:rPr lang="en-US" sz="2400" dirty="0"/>
              <a:t>and describe the major classifications of products and  services.</a:t>
            </a:r>
          </a:p>
          <a:p>
            <a:pPr marL="635000" indent="-635000">
              <a:buNone/>
            </a:pPr>
            <a:r>
              <a:rPr lang="en-US" sz="2400" b="1" dirty="0">
                <a:solidFill>
                  <a:srgbClr val="007FA3"/>
                </a:solidFill>
                <a:cs typeface="Arial"/>
              </a:rPr>
              <a:t>8-2</a:t>
            </a:r>
            <a:r>
              <a:rPr lang="en-US" sz="2400" b="1" dirty="0">
                <a:solidFill>
                  <a:srgbClr val="0079A4"/>
                </a:solidFill>
                <a:cs typeface="Arial"/>
              </a:rPr>
              <a:t>  </a:t>
            </a:r>
            <a:r>
              <a:rPr lang="en-US" sz="2400" dirty="0"/>
              <a:t>Describe the decisions companies make regarding their individual products and services, product lines, and product mixes.</a:t>
            </a:r>
            <a:endParaRPr lang="en-US" sz="2400" b="1" dirty="0"/>
          </a:p>
          <a:p>
            <a:pPr marL="635000" indent="-635000">
              <a:buNone/>
            </a:pPr>
            <a:r>
              <a:rPr lang="en-US" sz="2400" b="1" dirty="0">
                <a:solidFill>
                  <a:srgbClr val="007FA3"/>
                </a:solidFill>
                <a:cs typeface="Arial"/>
              </a:rPr>
              <a:t>8-3</a:t>
            </a:r>
            <a:r>
              <a:rPr lang="en-US" sz="2400" b="1" dirty="0">
                <a:solidFill>
                  <a:srgbClr val="0079A4"/>
                </a:solidFill>
                <a:cs typeface="Arial"/>
              </a:rPr>
              <a:t> </a:t>
            </a:r>
            <a:r>
              <a:rPr lang="en-US" sz="2400" b="1" dirty="0">
                <a:solidFill>
                  <a:srgbClr val="007FA3"/>
                </a:solidFill>
              </a:rPr>
              <a:t> </a:t>
            </a:r>
            <a:r>
              <a:rPr lang="en-US" sz="2400" dirty="0"/>
              <a:t>Identify the four characteristics that affect the marketing of services and the additional marketing considerations that services require.</a:t>
            </a:r>
          </a:p>
          <a:p>
            <a:pPr marL="635000" indent="-635000">
              <a:buNone/>
            </a:pPr>
            <a:r>
              <a:rPr lang="en-US" sz="2400" b="1" dirty="0">
                <a:solidFill>
                  <a:srgbClr val="007FA3"/>
                </a:solidFill>
                <a:cs typeface="Arial"/>
              </a:rPr>
              <a:t>8-4</a:t>
            </a:r>
            <a:r>
              <a:rPr lang="en-US" sz="2400" b="1" dirty="0">
                <a:solidFill>
                  <a:srgbClr val="0079A4"/>
                </a:solidFill>
                <a:cs typeface="Arial"/>
              </a:rPr>
              <a:t>  </a:t>
            </a:r>
            <a:r>
              <a:rPr lang="en-US" sz="2400" dirty="0"/>
              <a:t>Discuss branding strategy—the decisions companies make in building and managing their brands.</a:t>
            </a:r>
            <a:endParaRPr lang="en-US" sz="2400" b="1" dirty="0"/>
          </a:p>
          <a:p>
            <a:pPr marL="0" indent="0">
              <a:buNone/>
            </a:pPr>
            <a:r>
              <a:rPr lang="en-US" b="1" dirty="0"/>
              <a:t>	</a:t>
            </a:r>
          </a:p>
        </p:txBody>
      </p:sp>
    </p:spTree>
    <p:extLst>
      <p:ext uri="{BB962C8B-B14F-4D97-AF65-F5344CB8AC3E}">
        <p14:creationId xmlns:p14="http://schemas.microsoft.com/office/powerpoint/2010/main" val="21925179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noChangeArrowheads="1"/>
          </p:cNvSpPr>
          <p:nvPr>
            <p:ph type="title"/>
          </p:nvPr>
        </p:nvSpPr>
        <p:spPr>
          <a:xfrm>
            <a:off x="890451" y="343522"/>
            <a:ext cx="9961581" cy="946015"/>
          </a:xfrm>
        </p:spPr>
        <p:txBody>
          <a:bodyPr>
            <a:noAutofit/>
          </a:bodyPr>
          <a:lstStyle/>
          <a:p>
            <a:r>
              <a:rPr lang="en-US" sz="3600" dirty="0">
                <a:solidFill>
                  <a:srgbClr val="007FA3"/>
                </a:solidFill>
              </a:rPr>
              <a:t>Product and Service Decisions</a:t>
            </a:r>
            <a:endParaRPr lang="en-US" sz="3600" b="1" dirty="0">
              <a:solidFill>
                <a:srgbClr val="007FA3"/>
              </a:solidFill>
            </a:endParaRPr>
          </a:p>
        </p:txBody>
      </p:sp>
      <p:sp>
        <p:nvSpPr>
          <p:cNvPr id="3" name="Title 2"/>
          <p:cNvSpPr>
            <a:spLocks noGrp="1"/>
          </p:cNvSpPr>
          <p:nvPr>
            <p:ph idx="1"/>
          </p:nvPr>
        </p:nvSpPr>
        <p:spPr>
          <a:xfrm>
            <a:off x="890451" y="1473736"/>
            <a:ext cx="8427302" cy="577618"/>
          </a:xfrm>
        </p:spPr>
        <p:txBody>
          <a:bodyPr>
            <a:normAutofit/>
          </a:bodyPr>
          <a:lstStyle/>
          <a:p>
            <a:pPr marL="0" indent="0">
              <a:buNone/>
            </a:pPr>
            <a:r>
              <a:rPr lang="en-US" sz="3200" b="1" dirty="0"/>
              <a:t>Individual Product and Service Decisions</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890451" y="2235552"/>
            <a:ext cx="6604000" cy="3391524"/>
          </a:xfrm>
        </p:spPr>
        <p:txBody>
          <a:bodyPr>
            <a:normAutofit/>
          </a:bodyPr>
          <a:lstStyle/>
          <a:p>
            <a:pPr marL="0" indent="0" algn="l"/>
            <a:r>
              <a:rPr lang="en-US" sz="2200" b="1" i="0" dirty="0">
                <a:solidFill>
                  <a:srgbClr val="000000"/>
                </a:solidFill>
              </a:rPr>
              <a:t>Product quality </a:t>
            </a:r>
            <a:r>
              <a:rPr lang="en-US" sz="2200" i="0" dirty="0">
                <a:solidFill>
                  <a:srgbClr val="000000"/>
                </a:solidFill>
              </a:rPr>
              <a:t>refers to the characteristics of a product or service that bear on its ability to satisfy stated or implied customer needs.</a:t>
            </a:r>
            <a:endParaRPr lang="en-US" altLang="en-US" sz="2200" b="1" i="0" dirty="0">
              <a:solidFill>
                <a:srgbClr val="000000"/>
              </a:solidFill>
            </a:endParaRPr>
          </a:p>
          <a:p>
            <a:pPr marL="0" indent="-457200">
              <a:buClr>
                <a:srgbClr val="0079A4"/>
              </a:buClr>
            </a:pPr>
            <a:endParaRPr lang="en-US" altLang="en-US" sz="1800" dirty="0" smtClean="0">
              <a:solidFill>
                <a:srgbClr val="000000"/>
              </a:solidFill>
            </a:endParaRPr>
          </a:p>
          <a:p>
            <a:pPr marL="0" indent="0" algn="l"/>
            <a:endParaRPr lang="en-US" altLang="en-US" sz="2800" i="0" dirty="0">
              <a:solidFill>
                <a:srgbClr val="000000"/>
              </a:solidFill>
            </a:endParaRPr>
          </a:p>
        </p:txBody>
      </p:sp>
      <p:pic>
        <p:nvPicPr>
          <p:cNvPr id="6146" name="Picture 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06018" y="2301224"/>
            <a:ext cx="4373085" cy="3790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720942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682972" y="1035973"/>
            <a:ext cx="10711858" cy="642461"/>
          </a:xfrm>
        </p:spPr>
        <p:txBody>
          <a:bodyPr>
            <a:noAutofit/>
          </a:bodyPr>
          <a:lstStyle/>
          <a:p>
            <a:r>
              <a:rPr lang="en-US" sz="3600" dirty="0">
                <a:solidFill>
                  <a:srgbClr val="007FA3"/>
                </a:solidFill>
              </a:rPr>
              <a:t>Product and Service Decisions</a:t>
            </a:r>
            <a:endParaRPr lang="en-US" sz="3600" b="1" dirty="0">
              <a:solidFill>
                <a:srgbClr val="007FA3"/>
              </a:solidFill>
            </a:endParaRPr>
          </a:p>
        </p:txBody>
      </p:sp>
      <p:sp>
        <p:nvSpPr>
          <p:cNvPr id="3" name="Content Placeholder 2"/>
          <p:cNvSpPr>
            <a:spLocks noGrp="1"/>
          </p:cNvSpPr>
          <p:nvPr>
            <p:ph idx="1"/>
          </p:nvPr>
        </p:nvSpPr>
        <p:spPr>
          <a:xfrm>
            <a:off x="682972" y="1997266"/>
            <a:ext cx="8498554" cy="552148"/>
          </a:xfrm>
        </p:spPr>
        <p:txBody>
          <a:bodyPr>
            <a:normAutofit/>
          </a:bodyPr>
          <a:lstStyle/>
          <a:p>
            <a:pPr marL="0" indent="0">
              <a:buNone/>
            </a:pPr>
            <a:r>
              <a:rPr lang="en-US" sz="3000" b="1" dirty="0"/>
              <a:t>Individual Product and Service Decisions</a:t>
            </a:r>
            <a:endParaRPr lang="en-US" sz="30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682972" y="2725371"/>
            <a:ext cx="10532533" cy="1820985"/>
          </a:xfrm>
        </p:spPr>
        <p:txBody>
          <a:bodyPr>
            <a:normAutofit/>
          </a:bodyPr>
          <a:lstStyle/>
          <a:p>
            <a:pPr marL="400050" indent="-400050" algn="l"/>
            <a:r>
              <a:rPr lang="en-US" altLang="en-US" sz="2600" b="1" i="0" dirty="0">
                <a:solidFill>
                  <a:srgbClr val="000000"/>
                </a:solidFill>
              </a:rPr>
              <a:t>Product Features</a:t>
            </a:r>
            <a:r>
              <a:rPr lang="en-US" altLang="en-US" sz="2600" i="0" dirty="0">
                <a:solidFill>
                  <a:srgbClr val="000000"/>
                </a:solidFill>
              </a:rPr>
              <a:t> </a:t>
            </a:r>
          </a:p>
          <a:p>
            <a:pPr marL="280988" indent="-280988" algn="l">
              <a:buClr>
                <a:srgbClr val="0079A4"/>
              </a:buClr>
              <a:buFont typeface="Arial"/>
              <a:buChar char="•"/>
            </a:pPr>
            <a:r>
              <a:rPr lang="en-US" altLang="en-US" sz="2400" i="0" dirty="0">
                <a:solidFill>
                  <a:srgbClr val="000000"/>
                </a:solidFill>
              </a:rPr>
              <a:t>Competitive tool for differentiating a product from competitors’ products</a:t>
            </a:r>
          </a:p>
          <a:p>
            <a:pPr marL="280988" indent="-280988" algn="l">
              <a:buClr>
                <a:srgbClr val="0079A4"/>
              </a:buClr>
              <a:buFont typeface="Arial"/>
              <a:buChar char="•"/>
            </a:pPr>
            <a:r>
              <a:rPr lang="en-US" altLang="en-US" sz="2400" i="0" dirty="0">
                <a:solidFill>
                  <a:srgbClr val="000000"/>
                </a:solidFill>
              </a:rPr>
              <a:t>Assessed based on the value to the customer versus its cost to the company</a:t>
            </a:r>
          </a:p>
          <a:p>
            <a:pPr marL="0" indent="0" algn="l"/>
            <a:endParaRPr lang="en-US" altLang="en-US" sz="2800" i="0" dirty="0">
              <a:solidFill>
                <a:srgbClr val="000000"/>
              </a:solidFill>
            </a:endParaRPr>
          </a:p>
        </p:txBody>
      </p:sp>
    </p:spTree>
    <p:extLst>
      <p:ext uri="{BB962C8B-B14F-4D97-AF65-F5344CB8AC3E}">
        <p14:creationId xmlns:p14="http://schemas.microsoft.com/office/powerpoint/2010/main" val="64544952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964326" y="830896"/>
            <a:ext cx="10185621" cy="642461"/>
          </a:xfrm>
        </p:spPr>
        <p:txBody>
          <a:bodyPr>
            <a:noAutofit/>
          </a:bodyPr>
          <a:lstStyle/>
          <a:p>
            <a:r>
              <a:rPr lang="en-US" sz="3600" dirty="0">
                <a:solidFill>
                  <a:srgbClr val="007FA3"/>
                </a:solidFill>
              </a:rPr>
              <a:t>Product and Service Decisions</a:t>
            </a:r>
            <a:endParaRPr lang="en-US" sz="3600" b="1" dirty="0">
              <a:solidFill>
                <a:srgbClr val="007FA3"/>
              </a:solidFill>
            </a:endParaRPr>
          </a:p>
        </p:txBody>
      </p:sp>
      <p:sp>
        <p:nvSpPr>
          <p:cNvPr id="3" name="Content Placeholder 2"/>
          <p:cNvSpPr>
            <a:spLocks noGrp="1"/>
          </p:cNvSpPr>
          <p:nvPr>
            <p:ph idx="1"/>
          </p:nvPr>
        </p:nvSpPr>
        <p:spPr>
          <a:xfrm>
            <a:off x="571825" y="1899277"/>
            <a:ext cx="8889999" cy="726691"/>
          </a:xfrm>
        </p:spPr>
        <p:txBody>
          <a:bodyPr>
            <a:normAutofit/>
          </a:bodyPr>
          <a:lstStyle/>
          <a:p>
            <a:pPr marL="0" indent="0" algn="ctr">
              <a:buNone/>
            </a:pPr>
            <a:r>
              <a:rPr lang="en-US" sz="3200" b="1" dirty="0"/>
              <a:t>Individual Product and Service Decisions</a:t>
            </a:r>
            <a:endParaRPr lang="en-US" sz="3200" dirty="0"/>
          </a:p>
          <a:p>
            <a:pPr marL="0" indent="0">
              <a:buNone/>
            </a:pPr>
            <a:endParaRPr lang="en-US" b="1" dirty="0"/>
          </a:p>
          <a:p>
            <a:pPr marL="0" indent="0">
              <a:buNone/>
            </a:pPr>
            <a:endParaRPr lang="en-US" dirty="0"/>
          </a:p>
        </p:txBody>
      </p:sp>
      <p:sp>
        <p:nvSpPr>
          <p:cNvPr id="2" name="Content Placeholder 1"/>
          <p:cNvSpPr>
            <a:spLocks noGrp="1"/>
          </p:cNvSpPr>
          <p:nvPr>
            <p:ph type="body" sz="quarter" idx="13"/>
          </p:nvPr>
        </p:nvSpPr>
        <p:spPr>
          <a:xfrm>
            <a:off x="964326" y="2657197"/>
            <a:ext cx="9364133" cy="2196158"/>
          </a:xfrm>
        </p:spPr>
        <p:txBody>
          <a:bodyPr>
            <a:normAutofit/>
          </a:bodyPr>
          <a:lstStyle/>
          <a:p>
            <a:pPr marL="400050" indent="-400050" algn="l"/>
            <a:r>
              <a:rPr lang="en-US" altLang="en-US" sz="2400" b="1" i="0" dirty="0">
                <a:solidFill>
                  <a:srgbClr val="000000"/>
                </a:solidFill>
              </a:rPr>
              <a:t>Style</a:t>
            </a:r>
            <a:r>
              <a:rPr lang="en-US" altLang="en-US" sz="2400" i="0" dirty="0">
                <a:solidFill>
                  <a:srgbClr val="000000"/>
                </a:solidFill>
              </a:rPr>
              <a:t> describes the appearance of the product.</a:t>
            </a:r>
          </a:p>
          <a:p>
            <a:pPr marL="0" indent="0" algn="l"/>
            <a:endParaRPr lang="en-US" altLang="en-US" sz="2400" b="1" i="0" dirty="0" smtClean="0">
              <a:solidFill>
                <a:srgbClr val="000000"/>
              </a:solidFill>
            </a:endParaRPr>
          </a:p>
          <a:p>
            <a:pPr marL="0" indent="0" algn="l"/>
            <a:r>
              <a:rPr lang="en-US" altLang="en-US" sz="2400" b="1" i="0" dirty="0" smtClean="0">
                <a:solidFill>
                  <a:srgbClr val="000000"/>
                </a:solidFill>
              </a:rPr>
              <a:t>Design </a:t>
            </a:r>
            <a:r>
              <a:rPr lang="en-US" altLang="en-US" sz="2400" i="0" dirty="0">
                <a:solidFill>
                  <a:srgbClr val="000000"/>
                </a:solidFill>
              </a:rPr>
              <a:t>contributes to a product’s usefulness as well as to its looks.</a:t>
            </a:r>
          </a:p>
        </p:txBody>
      </p:sp>
    </p:spTree>
    <p:extLst>
      <p:ext uri="{BB962C8B-B14F-4D97-AF65-F5344CB8AC3E}">
        <p14:creationId xmlns:p14="http://schemas.microsoft.com/office/powerpoint/2010/main" val="23808522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noChangeArrowheads="1"/>
          </p:cNvSpPr>
          <p:nvPr>
            <p:ph type="title"/>
          </p:nvPr>
        </p:nvSpPr>
        <p:spPr>
          <a:xfrm>
            <a:off x="758630" y="848480"/>
            <a:ext cx="10547735" cy="853477"/>
          </a:xfrm>
        </p:spPr>
        <p:txBody>
          <a:bodyPr>
            <a:noAutofit/>
          </a:bodyPr>
          <a:lstStyle/>
          <a:p>
            <a:r>
              <a:rPr lang="en-US" sz="3600" dirty="0">
                <a:solidFill>
                  <a:srgbClr val="007FA3"/>
                </a:solidFill>
              </a:rPr>
              <a:t>Product and Service Decisions</a:t>
            </a:r>
            <a:endParaRPr lang="en-US" sz="3600" b="1" dirty="0">
              <a:solidFill>
                <a:srgbClr val="007FA3"/>
              </a:solidFill>
            </a:endParaRPr>
          </a:p>
        </p:txBody>
      </p:sp>
      <p:sp>
        <p:nvSpPr>
          <p:cNvPr id="3" name="Content Placeholder 2"/>
          <p:cNvSpPr>
            <a:spLocks noGrp="1"/>
          </p:cNvSpPr>
          <p:nvPr>
            <p:ph idx="1"/>
          </p:nvPr>
        </p:nvSpPr>
        <p:spPr>
          <a:xfrm>
            <a:off x="758630" y="2028825"/>
            <a:ext cx="8889999" cy="647928"/>
          </a:xfrm>
        </p:spPr>
        <p:txBody>
          <a:bodyPr>
            <a:normAutofit/>
          </a:bodyPr>
          <a:lstStyle/>
          <a:p>
            <a:pPr marL="0" indent="0">
              <a:buNone/>
            </a:pPr>
            <a:r>
              <a:rPr lang="en-US" sz="3200" b="1" dirty="0"/>
              <a:t>Individual Product and Service Decisions</a:t>
            </a:r>
            <a:endParaRPr lang="en-US" sz="3200" dirty="0"/>
          </a:p>
          <a:p>
            <a:pPr marL="0" indent="0">
              <a:buNone/>
            </a:pPr>
            <a:endParaRPr lang="en-US" b="1" dirty="0"/>
          </a:p>
          <a:p>
            <a:pPr marL="0" indent="0">
              <a:buNone/>
            </a:pPr>
            <a:endParaRPr lang="en-US" dirty="0"/>
          </a:p>
        </p:txBody>
      </p:sp>
      <p:sp>
        <p:nvSpPr>
          <p:cNvPr id="2" name="Content Placeholder 1"/>
          <p:cNvSpPr>
            <a:spLocks noGrp="1"/>
          </p:cNvSpPr>
          <p:nvPr>
            <p:ph type="body" sz="quarter" idx="13"/>
          </p:nvPr>
        </p:nvSpPr>
        <p:spPr>
          <a:xfrm>
            <a:off x="758630" y="2676753"/>
            <a:ext cx="9364133" cy="2528294"/>
          </a:xfrm>
        </p:spPr>
        <p:txBody>
          <a:bodyPr>
            <a:normAutofit/>
          </a:bodyPr>
          <a:lstStyle/>
          <a:p>
            <a:pPr marL="0" indent="0" algn="l"/>
            <a:endParaRPr lang="en-US" altLang="en-US" sz="2400" b="1" i="0" dirty="0" smtClean="0">
              <a:solidFill>
                <a:srgbClr val="000000"/>
              </a:solidFill>
            </a:endParaRPr>
          </a:p>
          <a:p>
            <a:pPr marL="0" indent="0" algn="l"/>
            <a:r>
              <a:rPr lang="en-US" altLang="en-US" sz="2400" b="1" i="0" dirty="0" smtClean="0">
                <a:solidFill>
                  <a:srgbClr val="000000"/>
                </a:solidFill>
              </a:rPr>
              <a:t>Brand </a:t>
            </a:r>
            <a:r>
              <a:rPr lang="en-US" altLang="en-US" sz="2400" i="0" dirty="0">
                <a:solidFill>
                  <a:srgbClr val="000000"/>
                </a:solidFill>
              </a:rPr>
              <a:t>is the name, term, sign, or design or a combination of these, </a:t>
            </a:r>
            <a:r>
              <a:rPr lang="en-US" sz="2400" i="0" dirty="0">
                <a:solidFill>
                  <a:srgbClr val="000000"/>
                </a:solidFill>
              </a:rPr>
              <a:t>that identifies the maker or seller of a product or service.</a:t>
            </a:r>
            <a:endParaRPr lang="en-US" altLang="en-US" sz="2400" i="0" dirty="0">
              <a:solidFill>
                <a:srgbClr val="000000"/>
              </a:solidFill>
            </a:endParaRPr>
          </a:p>
        </p:txBody>
      </p:sp>
    </p:spTree>
    <p:extLst>
      <p:ext uri="{BB962C8B-B14F-4D97-AF65-F5344CB8AC3E}">
        <p14:creationId xmlns:p14="http://schemas.microsoft.com/office/powerpoint/2010/main" val="3318394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noChangeArrowheads="1"/>
          </p:cNvSpPr>
          <p:nvPr>
            <p:ph type="title"/>
          </p:nvPr>
        </p:nvSpPr>
        <p:spPr>
          <a:xfrm>
            <a:off x="541868" y="364825"/>
            <a:ext cx="11276764" cy="852231"/>
          </a:xfrm>
        </p:spPr>
        <p:txBody>
          <a:bodyPr>
            <a:noAutofit/>
          </a:bodyPr>
          <a:lstStyle/>
          <a:p>
            <a:r>
              <a:rPr lang="en-US" sz="3600" dirty="0">
                <a:solidFill>
                  <a:srgbClr val="007FA3"/>
                </a:solidFill>
              </a:rPr>
              <a:t>Product and Service Decisions</a:t>
            </a:r>
            <a:endParaRPr lang="en-US" sz="3600" b="1" dirty="0">
              <a:solidFill>
                <a:srgbClr val="007FA3"/>
              </a:solidFill>
            </a:endParaRPr>
          </a:p>
        </p:txBody>
      </p:sp>
      <p:sp>
        <p:nvSpPr>
          <p:cNvPr id="3" name="Content Placeholder 2"/>
          <p:cNvSpPr>
            <a:spLocks noGrp="1"/>
          </p:cNvSpPr>
          <p:nvPr>
            <p:ph idx="1"/>
          </p:nvPr>
        </p:nvSpPr>
        <p:spPr>
          <a:xfrm>
            <a:off x="541868" y="1402117"/>
            <a:ext cx="8225421" cy="643491"/>
          </a:xfrm>
        </p:spPr>
        <p:txBody>
          <a:bodyPr>
            <a:normAutofit/>
          </a:bodyPr>
          <a:lstStyle/>
          <a:p>
            <a:pPr marL="0" indent="0" algn="ctr">
              <a:buNone/>
            </a:pPr>
            <a:r>
              <a:rPr lang="en-US" sz="3200" b="1" dirty="0"/>
              <a:t>Individual Product and Service Decisions</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635652" y="2251074"/>
            <a:ext cx="6604000" cy="2586892"/>
          </a:xfrm>
        </p:spPr>
        <p:txBody>
          <a:bodyPr>
            <a:normAutofit/>
          </a:bodyPr>
          <a:lstStyle/>
          <a:p>
            <a:pPr marL="0" indent="0" algn="l"/>
            <a:r>
              <a:rPr lang="en-US" altLang="en-US" sz="2400" b="1" i="0" dirty="0">
                <a:solidFill>
                  <a:srgbClr val="000000"/>
                </a:solidFill>
              </a:rPr>
              <a:t>Packaging</a:t>
            </a:r>
            <a:r>
              <a:rPr lang="en-US" altLang="en-US" sz="2400" i="0" dirty="0">
                <a:solidFill>
                  <a:srgbClr val="000000"/>
                </a:solidFill>
              </a:rPr>
              <a:t> involves designing and producing the container or wrapper for a product.</a:t>
            </a:r>
          </a:p>
          <a:p>
            <a:pPr marL="0" indent="0" algn="l"/>
            <a:endParaRPr lang="en-US" altLang="en-US" sz="2400" b="1" i="0" dirty="0" smtClean="0">
              <a:solidFill>
                <a:srgbClr val="000000"/>
              </a:solidFill>
            </a:endParaRPr>
          </a:p>
          <a:p>
            <a:pPr marL="0" indent="0" algn="l"/>
            <a:r>
              <a:rPr lang="en-US" altLang="en-US" sz="2400" b="1" i="0" dirty="0" smtClean="0">
                <a:solidFill>
                  <a:srgbClr val="000000"/>
                </a:solidFill>
              </a:rPr>
              <a:t>Labels</a:t>
            </a:r>
            <a:r>
              <a:rPr lang="en-US" altLang="en-US" sz="2400" i="0" dirty="0" smtClean="0">
                <a:solidFill>
                  <a:srgbClr val="000000"/>
                </a:solidFill>
              </a:rPr>
              <a:t> </a:t>
            </a:r>
            <a:r>
              <a:rPr lang="en-US" altLang="en-US" sz="2400" i="0" dirty="0">
                <a:solidFill>
                  <a:srgbClr val="000000"/>
                </a:solidFill>
              </a:rPr>
              <a:t>identify the product or brand, describe attributes, and provide promotion.</a:t>
            </a:r>
          </a:p>
          <a:p>
            <a:pPr marL="0" indent="0" algn="l"/>
            <a:endParaRPr lang="en-US" altLang="en-US" sz="2800" i="0" dirty="0">
              <a:solidFill>
                <a:srgbClr val="000000"/>
              </a:solidFill>
            </a:endParaRPr>
          </a:p>
        </p:txBody>
      </p:sp>
      <p:pic>
        <p:nvPicPr>
          <p:cNvPr id="7170" name="Picture 1" descr="Photo shows 2 cartons that bear Amazon.com's logo.&#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4519" y="1518831"/>
            <a:ext cx="3034114" cy="399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776953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805698" y="557212"/>
            <a:ext cx="10594627" cy="638541"/>
          </a:xfrm>
        </p:spPr>
        <p:txBody>
          <a:bodyPr>
            <a:noAutofit/>
          </a:bodyPr>
          <a:lstStyle/>
          <a:p>
            <a:r>
              <a:rPr lang="en-US" sz="3600" dirty="0">
                <a:solidFill>
                  <a:srgbClr val="007FA3"/>
                </a:solidFill>
              </a:rPr>
              <a:t>Product and Service Decisions</a:t>
            </a:r>
            <a:endParaRPr lang="en-US" sz="3600" b="1" dirty="0">
              <a:solidFill>
                <a:srgbClr val="007FA3"/>
              </a:solidFill>
            </a:endParaRPr>
          </a:p>
        </p:txBody>
      </p:sp>
      <p:sp>
        <p:nvSpPr>
          <p:cNvPr id="3" name="Content Placeholder 2"/>
          <p:cNvSpPr>
            <a:spLocks noGrp="1"/>
          </p:cNvSpPr>
          <p:nvPr>
            <p:ph idx="1"/>
          </p:nvPr>
        </p:nvSpPr>
        <p:spPr>
          <a:xfrm>
            <a:off x="805698" y="1479562"/>
            <a:ext cx="8272923" cy="579779"/>
          </a:xfrm>
        </p:spPr>
        <p:txBody>
          <a:bodyPr>
            <a:normAutofit/>
          </a:bodyPr>
          <a:lstStyle/>
          <a:p>
            <a:pPr marL="0" indent="0">
              <a:buNone/>
            </a:pPr>
            <a:r>
              <a:rPr lang="en-US" sz="3200" b="1" dirty="0"/>
              <a:t>Individual Product and Service Decisions</a:t>
            </a:r>
            <a:endParaRPr lang="en-US" sz="3200" dirty="0"/>
          </a:p>
          <a:p>
            <a:pPr marL="0" indent="0" algn="ctr">
              <a:buNone/>
            </a:pPr>
            <a:endParaRPr lang="en-US" b="1" dirty="0"/>
          </a:p>
          <a:p>
            <a:pPr marL="0" indent="0" algn="ctr">
              <a:buNone/>
              <a:tabLst>
                <a:tab pos="866775" algn="l"/>
              </a:tabLst>
            </a:pPr>
            <a:endParaRPr lang="en-US" dirty="0"/>
          </a:p>
        </p:txBody>
      </p:sp>
      <p:sp>
        <p:nvSpPr>
          <p:cNvPr id="2" name="Content Placeholder 1"/>
          <p:cNvSpPr>
            <a:spLocks noGrp="1"/>
          </p:cNvSpPr>
          <p:nvPr>
            <p:ph type="body" sz="quarter" idx="13"/>
          </p:nvPr>
        </p:nvSpPr>
        <p:spPr>
          <a:xfrm>
            <a:off x="805698" y="2343150"/>
            <a:ext cx="6066589" cy="3364742"/>
          </a:xfrm>
        </p:spPr>
        <p:txBody>
          <a:bodyPr>
            <a:normAutofit/>
          </a:bodyPr>
          <a:lstStyle/>
          <a:p>
            <a:pPr marL="0" indent="0" algn="l">
              <a:tabLst>
                <a:tab pos="0" algn="l"/>
              </a:tabLst>
            </a:pPr>
            <a:r>
              <a:rPr lang="en-US" altLang="en-US" sz="2400" b="1" i="0" dirty="0">
                <a:solidFill>
                  <a:srgbClr val="000000"/>
                </a:solidFill>
              </a:rPr>
              <a:t>Product support services </a:t>
            </a:r>
            <a:r>
              <a:rPr lang="en-US" altLang="en-US" sz="2400" i="0" dirty="0">
                <a:solidFill>
                  <a:srgbClr val="000000"/>
                </a:solidFill>
              </a:rPr>
              <a:t>augment actual products.</a:t>
            </a:r>
          </a:p>
          <a:p>
            <a:pPr marL="0" indent="0" algn="l"/>
            <a:endParaRPr lang="en-US" altLang="en-US" sz="2800" i="0" dirty="0">
              <a:solidFill>
                <a:srgbClr val="000000"/>
              </a:solidFill>
            </a:endParaRPr>
          </a:p>
        </p:txBody>
      </p:sp>
      <p:pic>
        <p:nvPicPr>
          <p:cNvPr id="8194" name="Picture 2" descr="Image shows Lexus Covenan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4400" y="2343150"/>
            <a:ext cx="4408875"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383974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702946" y="971572"/>
            <a:ext cx="10430504" cy="806585"/>
          </a:xfrm>
        </p:spPr>
        <p:txBody>
          <a:bodyPr>
            <a:noAutofit/>
          </a:bodyPr>
          <a:lstStyle/>
          <a:p>
            <a:r>
              <a:rPr lang="en-US" sz="3600" dirty="0">
                <a:solidFill>
                  <a:srgbClr val="0079A4"/>
                </a:solidFill>
              </a:rPr>
              <a:t>Product and Service Decisions</a:t>
            </a:r>
            <a:endParaRPr lang="en-US" sz="3600" b="1" dirty="0">
              <a:solidFill>
                <a:srgbClr val="0079A4"/>
              </a:solidFill>
            </a:endParaRPr>
          </a:p>
        </p:txBody>
      </p:sp>
      <p:sp>
        <p:nvSpPr>
          <p:cNvPr id="3" name="Content Placeholder 2"/>
          <p:cNvSpPr>
            <a:spLocks noGrp="1"/>
          </p:cNvSpPr>
          <p:nvPr>
            <p:ph idx="1"/>
          </p:nvPr>
        </p:nvSpPr>
        <p:spPr>
          <a:xfrm>
            <a:off x="702946" y="1946312"/>
            <a:ext cx="8889999" cy="726691"/>
          </a:xfrm>
        </p:spPr>
        <p:txBody>
          <a:bodyPr>
            <a:normAutofit/>
          </a:bodyPr>
          <a:lstStyle/>
          <a:p>
            <a:pPr marL="0" indent="0">
              <a:buNone/>
            </a:pPr>
            <a:r>
              <a:rPr lang="en-US" sz="3200" b="1" dirty="0"/>
              <a:t>Product Line Decisions</a:t>
            </a:r>
            <a:endParaRPr lang="en-US" sz="3200" dirty="0"/>
          </a:p>
          <a:p>
            <a:pPr marL="0" indent="0">
              <a:buNone/>
            </a:pPr>
            <a:endParaRPr lang="en-US" b="1" dirty="0"/>
          </a:p>
          <a:p>
            <a:pPr marL="0" indent="0">
              <a:buNone/>
            </a:pPr>
            <a:endParaRPr lang="en-US" dirty="0"/>
          </a:p>
        </p:txBody>
      </p:sp>
      <p:sp>
        <p:nvSpPr>
          <p:cNvPr id="2" name="Content Placeholder 1"/>
          <p:cNvSpPr>
            <a:spLocks noGrp="1"/>
          </p:cNvSpPr>
          <p:nvPr>
            <p:ph type="body" sz="quarter" idx="13"/>
          </p:nvPr>
        </p:nvSpPr>
        <p:spPr>
          <a:xfrm>
            <a:off x="702946" y="2676754"/>
            <a:ext cx="9364133" cy="2293832"/>
          </a:xfrm>
        </p:spPr>
        <p:txBody>
          <a:bodyPr>
            <a:normAutofit/>
          </a:bodyPr>
          <a:lstStyle/>
          <a:p>
            <a:pPr marL="0" indent="0" algn="l"/>
            <a:r>
              <a:rPr lang="en-US" altLang="en-US" sz="2400" b="1" i="0" dirty="0">
                <a:solidFill>
                  <a:srgbClr val="000000"/>
                </a:solidFill>
              </a:rPr>
              <a:t>Product line</a:t>
            </a:r>
            <a:r>
              <a:rPr lang="en-US" altLang="en-US" sz="2400" i="0" dirty="0">
                <a:solidFill>
                  <a:srgbClr val="000000"/>
                </a:solidFill>
              </a:rPr>
              <a:t> is a group of products that are closely related because they function in a similar manner, are sold to the same customer groups, are marketed through the same types of outlets, or fall within given price ranges.</a:t>
            </a:r>
          </a:p>
        </p:txBody>
      </p:sp>
    </p:spTree>
    <p:extLst>
      <p:ext uri="{BB962C8B-B14F-4D97-AF65-F5344CB8AC3E}">
        <p14:creationId xmlns:p14="http://schemas.microsoft.com/office/powerpoint/2010/main" val="31118842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448511" y="657848"/>
            <a:ext cx="11521237" cy="699465"/>
          </a:xfrm>
        </p:spPr>
        <p:txBody>
          <a:bodyPr>
            <a:noAutofit/>
          </a:bodyPr>
          <a:lstStyle/>
          <a:p>
            <a:r>
              <a:rPr lang="en-US" sz="3600" dirty="0">
                <a:solidFill>
                  <a:srgbClr val="0079A4"/>
                </a:solidFill>
              </a:rPr>
              <a:t>Product and Service Decisions</a:t>
            </a:r>
            <a:endParaRPr lang="en-US" sz="3600" b="1" dirty="0">
              <a:solidFill>
                <a:srgbClr val="0079A4"/>
              </a:solidFill>
            </a:endParaRPr>
          </a:p>
        </p:txBody>
      </p:sp>
      <p:sp>
        <p:nvSpPr>
          <p:cNvPr id="3" name="Content Placeholder 2"/>
          <p:cNvSpPr>
            <a:spLocks noGrp="1"/>
          </p:cNvSpPr>
          <p:nvPr>
            <p:ph idx="1"/>
          </p:nvPr>
        </p:nvSpPr>
        <p:spPr>
          <a:xfrm>
            <a:off x="448511" y="1347165"/>
            <a:ext cx="5589350" cy="555569"/>
          </a:xfrm>
        </p:spPr>
        <p:txBody>
          <a:bodyPr>
            <a:normAutofit/>
          </a:bodyPr>
          <a:lstStyle/>
          <a:p>
            <a:pPr marL="0" indent="0">
              <a:buNone/>
            </a:pPr>
            <a:r>
              <a:rPr lang="en-US" sz="3200" b="1" dirty="0"/>
              <a:t>Product Line Decisions</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448511" y="2046630"/>
            <a:ext cx="5367865" cy="4175265"/>
          </a:xfrm>
        </p:spPr>
        <p:txBody>
          <a:bodyPr>
            <a:normAutofit lnSpcReduction="10000"/>
          </a:bodyPr>
          <a:lstStyle/>
          <a:p>
            <a:pPr marL="0" indent="0" algn="l"/>
            <a:r>
              <a:rPr lang="en-US" altLang="en-US" sz="2400" b="1" i="0" dirty="0">
                <a:solidFill>
                  <a:srgbClr val="000000"/>
                </a:solidFill>
              </a:rPr>
              <a:t>Product line</a:t>
            </a:r>
            <a:r>
              <a:rPr lang="en-US" altLang="en-US" sz="2400" i="0" dirty="0">
                <a:solidFill>
                  <a:srgbClr val="000000"/>
                </a:solidFill>
              </a:rPr>
              <a:t> </a:t>
            </a:r>
            <a:r>
              <a:rPr lang="en-US" altLang="en-US" sz="2400" b="1" i="0" dirty="0">
                <a:solidFill>
                  <a:srgbClr val="000000"/>
                </a:solidFill>
              </a:rPr>
              <a:t>length </a:t>
            </a:r>
            <a:r>
              <a:rPr lang="en-US" altLang="en-US" sz="2400" i="0" dirty="0">
                <a:solidFill>
                  <a:srgbClr val="000000"/>
                </a:solidFill>
              </a:rPr>
              <a:t>is the number of items in the product line.</a:t>
            </a:r>
          </a:p>
          <a:p>
            <a:pPr marL="280988" lvl="1" indent="-280988">
              <a:buClr>
                <a:srgbClr val="0079A4"/>
              </a:buClr>
            </a:pPr>
            <a:endParaRPr lang="en-US" altLang="en-US" dirty="0" smtClean="0">
              <a:solidFill>
                <a:srgbClr val="000000"/>
              </a:solidFill>
            </a:endParaRPr>
          </a:p>
          <a:p>
            <a:pPr marL="280988" lvl="1" indent="-280988">
              <a:buClr>
                <a:srgbClr val="0079A4"/>
              </a:buClr>
            </a:pPr>
            <a:r>
              <a:rPr lang="en-US" altLang="en-US" dirty="0">
                <a:solidFill>
                  <a:srgbClr val="000000"/>
                </a:solidFill>
              </a:rPr>
              <a:t>Line stretching</a:t>
            </a:r>
          </a:p>
          <a:p>
            <a:pPr marL="0" lvl="1" indent="0">
              <a:buClr>
                <a:srgbClr val="0079A4"/>
              </a:buClr>
              <a:buNone/>
            </a:pPr>
            <a:r>
              <a:rPr lang="en-US" altLang="en-US" dirty="0" smtClean="0">
                <a:solidFill>
                  <a:srgbClr val="000000"/>
                </a:solidFill>
              </a:rPr>
              <a:t>occurs </a:t>
            </a:r>
            <a:r>
              <a:rPr lang="en-US" altLang="en-US" dirty="0">
                <a:solidFill>
                  <a:srgbClr val="000000"/>
                </a:solidFill>
              </a:rPr>
              <a:t>when a company lengthens its product line beyond its current range − downward, upward, or both ways. </a:t>
            </a:r>
          </a:p>
          <a:p>
            <a:pPr marL="280988" lvl="1" indent="-280988">
              <a:buClr>
                <a:srgbClr val="0079A4"/>
              </a:buClr>
            </a:pPr>
            <a:endParaRPr lang="en-US" altLang="en-US" dirty="0">
              <a:solidFill>
                <a:srgbClr val="000000"/>
              </a:solidFill>
            </a:endParaRPr>
          </a:p>
          <a:p>
            <a:pPr marL="280988" lvl="1" indent="-280988">
              <a:buClr>
                <a:srgbClr val="0079A4"/>
              </a:buClr>
            </a:pPr>
            <a:r>
              <a:rPr lang="en-US" altLang="en-US" dirty="0">
                <a:solidFill>
                  <a:srgbClr val="000000"/>
                </a:solidFill>
              </a:rPr>
              <a:t>Line filling</a:t>
            </a:r>
          </a:p>
          <a:p>
            <a:pPr marL="0" lvl="1" indent="0">
              <a:buClr>
                <a:srgbClr val="0079A4"/>
              </a:buClr>
              <a:buNone/>
            </a:pPr>
            <a:r>
              <a:rPr lang="en-US" altLang="en-US" dirty="0" smtClean="0">
                <a:solidFill>
                  <a:srgbClr val="000000"/>
                </a:solidFill>
              </a:rPr>
              <a:t>involves </a:t>
            </a:r>
            <a:r>
              <a:rPr lang="en-US" altLang="en-US" dirty="0">
                <a:solidFill>
                  <a:srgbClr val="000000"/>
                </a:solidFill>
              </a:rPr>
              <a:t>adding more items within the present range of the line for earning extra profits, satisfying </a:t>
            </a:r>
            <a:r>
              <a:rPr lang="en-US" altLang="en-US" dirty="0" smtClean="0">
                <a:solidFill>
                  <a:srgbClr val="000000"/>
                </a:solidFill>
              </a:rPr>
              <a:t>dealers.</a:t>
            </a:r>
            <a:endParaRPr lang="en-US" altLang="en-US" dirty="0">
              <a:solidFill>
                <a:srgbClr val="000000"/>
              </a:solidFill>
            </a:endParaRPr>
          </a:p>
        </p:txBody>
      </p:sp>
      <p:pic>
        <p:nvPicPr>
          <p:cNvPr id="9218" name="Picture 2" descr="Image shows the BMW Home page. The page shows three BMW cars parked in a row, with their tails almost touching each othe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0418" y="1696635"/>
            <a:ext cx="4890407" cy="380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449998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819986" y="728662"/>
            <a:ext cx="9867064" cy="557835"/>
          </a:xfrm>
        </p:spPr>
        <p:txBody>
          <a:bodyPr>
            <a:noAutofit/>
          </a:bodyPr>
          <a:lstStyle/>
          <a:p>
            <a:r>
              <a:rPr lang="en-US" sz="3600" dirty="0">
                <a:solidFill>
                  <a:srgbClr val="007FA3"/>
                </a:solidFill>
              </a:rPr>
              <a:t>Product and Service Decisions</a:t>
            </a:r>
            <a:endParaRPr lang="en-US" sz="3600" b="1" dirty="0">
              <a:solidFill>
                <a:srgbClr val="007FA3"/>
              </a:solidFill>
            </a:endParaRPr>
          </a:p>
        </p:txBody>
      </p:sp>
      <p:sp>
        <p:nvSpPr>
          <p:cNvPr id="3" name="Content Placeholder 2"/>
          <p:cNvSpPr>
            <a:spLocks noGrp="1"/>
          </p:cNvSpPr>
          <p:nvPr>
            <p:ph idx="1"/>
          </p:nvPr>
        </p:nvSpPr>
        <p:spPr>
          <a:xfrm>
            <a:off x="819986" y="1553865"/>
            <a:ext cx="6514997" cy="460673"/>
          </a:xfrm>
        </p:spPr>
        <p:txBody>
          <a:bodyPr>
            <a:normAutofit lnSpcReduction="10000"/>
          </a:bodyPr>
          <a:lstStyle/>
          <a:p>
            <a:pPr marL="0" indent="0">
              <a:buNone/>
            </a:pPr>
            <a:r>
              <a:rPr lang="en-US" sz="3000" b="1" dirty="0"/>
              <a:t>Product Mix Decisions</a:t>
            </a:r>
            <a:endParaRPr lang="en-US" sz="30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819986" y="2194664"/>
            <a:ext cx="6594605" cy="3709179"/>
          </a:xfrm>
        </p:spPr>
        <p:txBody>
          <a:bodyPr>
            <a:normAutofit/>
          </a:bodyPr>
          <a:lstStyle/>
          <a:p>
            <a:pPr marL="0" indent="0" algn="l"/>
            <a:r>
              <a:rPr lang="en-US" altLang="en-US" sz="2400" b="1" i="0" dirty="0">
                <a:solidFill>
                  <a:srgbClr val="000000"/>
                </a:solidFill>
              </a:rPr>
              <a:t>Product mix </a:t>
            </a:r>
            <a:r>
              <a:rPr lang="en-US" altLang="en-US" sz="2400" i="0" dirty="0">
                <a:solidFill>
                  <a:srgbClr val="000000"/>
                </a:solidFill>
              </a:rPr>
              <a:t>consists of all the product lines and items that a particular seller offers for sale.</a:t>
            </a:r>
          </a:p>
          <a:p>
            <a:pPr marL="228600" lvl="2">
              <a:buClr>
                <a:srgbClr val="0079A4"/>
              </a:buClr>
            </a:pPr>
            <a:r>
              <a:rPr lang="en-US" altLang="en-US" sz="2400" dirty="0" smtClean="0">
                <a:solidFill>
                  <a:srgbClr val="000000"/>
                </a:solidFill>
              </a:rPr>
              <a:t>Width: </a:t>
            </a:r>
            <a:r>
              <a:rPr lang="en-US" altLang="en-US" dirty="0"/>
              <a:t>number of different product lines </a:t>
            </a:r>
            <a:endParaRPr lang="en-US" altLang="en-US" dirty="0">
              <a:solidFill>
                <a:srgbClr val="000000"/>
              </a:solidFill>
            </a:endParaRPr>
          </a:p>
          <a:p>
            <a:pPr marL="228600" lvl="2">
              <a:buClr>
                <a:srgbClr val="0079A4"/>
              </a:buClr>
            </a:pPr>
            <a:r>
              <a:rPr lang="en-US" altLang="en-US" sz="2400" dirty="0" smtClean="0">
                <a:solidFill>
                  <a:srgbClr val="000000"/>
                </a:solidFill>
              </a:rPr>
              <a:t>Length: </a:t>
            </a:r>
            <a:r>
              <a:rPr lang="en-US" altLang="en-US" dirty="0"/>
              <a:t>total number of items the company carries within its product </a:t>
            </a:r>
            <a:r>
              <a:rPr lang="en-US" altLang="en-US" dirty="0" smtClean="0"/>
              <a:t>line</a:t>
            </a:r>
          </a:p>
          <a:p>
            <a:pPr marL="228600" lvl="2">
              <a:buClr>
                <a:srgbClr val="0079A4"/>
              </a:buClr>
            </a:pPr>
            <a:r>
              <a:rPr lang="en-US" altLang="en-US" sz="2400" dirty="0" smtClean="0">
                <a:solidFill>
                  <a:srgbClr val="000000"/>
                </a:solidFill>
              </a:rPr>
              <a:t>Depth</a:t>
            </a:r>
            <a:r>
              <a:rPr lang="en-US" altLang="en-US" sz="2400" dirty="0">
                <a:solidFill>
                  <a:srgbClr val="000000"/>
                </a:solidFill>
              </a:rPr>
              <a:t>:</a:t>
            </a:r>
            <a:r>
              <a:rPr lang="en-US" altLang="en-US" sz="2400" dirty="0" smtClean="0">
                <a:solidFill>
                  <a:srgbClr val="000000"/>
                </a:solidFill>
              </a:rPr>
              <a:t> </a:t>
            </a:r>
            <a:r>
              <a:rPr lang="en-US" altLang="en-US" sz="2100" dirty="0">
                <a:solidFill>
                  <a:schemeClr val="tx1"/>
                </a:solidFill>
              </a:rPr>
              <a:t>number of versions offered of each product in the line.</a:t>
            </a:r>
          </a:p>
          <a:p>
            <a:pPr marL="228600" lvl="2">
              <a:buClr>
                <a:srgbClr val="0079A4"/>
              </a:buClr>
            </a:pPr>
            <a:r>
              <a:rPr lang="en-US" altLang="en-US" sz="2400" dirty="0" smtClean="0">
                <a:solidFill>
                  <a:srgbClr val="000000"/>
                </a:solidFill>
              </a:rPr>
              <a:t>Consistency: </a:t>
            </a:r>
            <a:r>
              <a:rPr lang="en-US" altLang="en-US" sz="2400" dirty="0"/>
              <a:t>how closely the various product lines are in end use, production requirements, or distribution channels.</a:t>
            </a:r>
            <a:endParaRPr lang="en-US" altLang="en-US" sz="2400" dirty="0">
              <a:solidFill>
                <a:srgbClr val="000000"/>
              </a:solidFill>
            </a:endParaRPr>
          </a:p>
          <a:p>
            <a:pPr marL="0" indent="0" algn="l"/>
            <a:endParaRPr lang="en-US" altLang="en-US" sz="2800" i="0" dirty="0">
              <a:solidFill>
                <a:srgbClr val="000000"/>
              </a:solidFill>
            </a:endParaRPr>
          </a:p>
        </p:txBody>
      </p:sp>
      <p:pic>
        <p:nvPicPr>
          <p:cNvPr id="10242" name="Picture 2" descr="Photo shows different Colgate toothpaste packs and a Colgate tub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5119" y="1621208"/>
            <a:ext cx="4319779" cy="374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917207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693670" y="1137705"/>
            <a:ext cx="10915930" cy="764732"/>
          </a:xfrm>
        </p:spPr>
        <p:txBody>
          <a:bodyPr>
            <a:noAutofit/>
          </a:bodyPr>
          <a:lstStyle/>
          <a:p>
            <a:r>
              <a:rPr lang="en-US" sz="3600" b="1" dirty="0">
                <a:solidFill>
                  <a:srgbClr val="007FA3"/>
                </a:solidFill>
              </a:rPr>
              <a:t>Learning Objective 3</a:t>
            </a:r>
          </a:p>
        </p:txBody>
      </p:sp>
      <p:sp>
        <p:nvSpPr>
          <p:cNvPr id="16385" name="Content Placeholder 3"/>
          <p:cNvSpPr>
            <a:spLocks noGrp="1" noChangeArrowheads="1"/>
          </p:cNvSpPr>
          <p:nvPr>
            <p:ph idx="1"/>
          </p:nvPr>
        </p:nvSpPr>
        <p:spPr>
          <a:xfrm>
            <a:off x="712128" y="2192737"/>
            <a:ext cx="10879014" cy="1605540"/>
          </a:xfrm>
        </p:spPr>
        <p:txBody>
          <a:bodyPr>
            <a:noAutofit/>
          </a:bodyPr>
          <a:lstStyle/>
          <a:p>
            <a:pPr marL="0" indent="0">
              <a:buNone/>
            </a:pPr>
            <a:r>
              <a:rPr lang="en-US" sz="2400" dirty="0"/>
              <a:t>Identify the four characteristics that affect the marketing of services and the additional marketing considerations that services require.</a:t>
            </a:r>
          </a:p>
          <a:p>
            <a:pPr marL="0" indent="0">
              <a:buNone/>
            </a:pPr>
            <a:r>
              <a:rPr lang="en-US" sz="3200" b="1" dirty="0">
                <a:latin typeface="Calibri" panose="020F0502020204030204" pitchFamily="34" charset="0"/>
              </a:rPr>
              <a:t>	</a:t>
            </a:r>
            <a:endParaRPr lang="en-US" sz="32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05912081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675212" y="1143000"/>
            <a:ext cx="10170588" cy="589284"/>
          </a:xfrm>
        </p:spPr>
        <p:txBody>
          <a:bodyPr>
            <a:noAutofit/>
          </a:bodyPr>
          <a:lstStyle/>
          <a:p>
            <a:r>
              <a:rPr lang="en-US" sz="3600" b="1" dirty="0">
                <a:solidFill>
                  <a:srgbClr val="007FA3"/>
                </a:solidFill>
              </a:rPr>
              <a:t>Learning Objective 1</a:t>
            </a:r>
          </a:p>
        </p:txBody>
      </p:sp>
      <p:sp>
        <p:nvSpPr>
          <p:cNvPr id="16385" name="Content Placeholder 3"/>
          <p:cNvSpPr>
            <a:spLocks noGrp="1" noChangeArrowheads="1"/>
          </p:cNvSpPr>
          <p:nvPr>
            <p:ph idx="1"/>
          </p:nvPr>
        </p:nvSpPr>
        <p:spPr>
          <a:xfrm>
            <a:off x="675212" y="2153661"/>
            <a:ext cx="9087337" cy="945139"/>
          </a:xfrm>
        </p:spPr>
        <p:txBody>
          <a:bodyPr>
            <a:noAutofit/>
          </a:bodyPr>
          <a:lstStyle/>
          <a:p>
            <a:pPr marL="0" indent="0">
              <a:buNone/>
            </a:pPr>
            <a:r>
              <a:rPr lang="en-US" sz="2400" dirty="0"/>
              <a:t>Define </a:t>
            </a:r>
            <a:r>
              <a:rPr lang="en-US" sz="2400" i="1" dirty="0"/>
              <a:t>product </a:t>
            </a:r>
            <a:r>
              <a:rPr lang="en-US" sz="2400" dirty="0"/>
              <a:t>and describe the major classifications of products and services.</a:t>
            </a:r>
          </a:p>
          <a:p>
            <a:pPr marL="0" indent="0">
              <a:buNone/>
            </a:pPr>
            <a:r>
              <a:rPr lang="en-US" sz="3200" b="1" dirty="0">
                <a:latin typeface="Calibri" panose="020F0502020204030204" pitchFamily="34" charset="0"/>
              </a:rPr>
              <a:t>	</a:t>
            </a:r>
            <a:endParaRPr lang="en-US" sz="32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116482529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4036912" y="834419"/>
            <a:ext cx="5272351" cy="783138"/>
          </a:xfrm>
        </p:spPr>
        <p:txBody>
          <a:bodyPr>
            <a:noAutofit/>
          </a:bodyPr>
          <a:lstStyle/>
          <a:p>
            <a:r>
              <a:rPr lang="en-US" sz="3600" dirty="0">
                <a:solidFill>
                  <a:srgbClr val="007FA3"/>
                </a:solidFill>
              </a:rPr>
              <a:t>Services Marketing</a:t>
            </a:r>
            <a:endParaRPr lang="en-US" sz="3600" b="1" dirty="0">
              <a:solidFill>
                <a:srgbClr val="007FA3"/>
              </a:solidFill>
            </a:endParaRPr>
          </a:p>
        </p:txBody>
      </p:sp>
      <p:sp>
        <p:nvSpPr>
          <p:cNvPr id="3" name="Content Placeholder 2"/>
          <p:cNvSpPr>
            <a:spLocks noGrp="1"/>
          </p:cNvSpPr>
          <p:nvPr>
            <p:ph idx="1"/>
          </p:nvPr>
        </p:nvSpPr>
        <p:spPr>
          <a:xfrm>
            <a:off x="2574843" y="1873593"/>
            <a:ext cx="7535333" cy="622487"/>
          </a:xfrm>
        </p:spPr>
        <p:txBody>
          <a:bodyPr>
            <a:normAutofit/>
          </a:bodyPr>
          <a:lstStyle/>
          <a:p>
            <a:pPr marL="0" indent="0" algn="ctr">
              <a:buNone/>
            </a:pPr>
            <a:r>
              <a:rPr lang="en-US" sz="3200" b="1" dirty="0"/>
              <a:t>Types of Service Industries</a:t>
            </a:r>
            <a:endParaRPr lang="en-US" sz="3200"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3758548" y="2496080"/>
            <a:ext cx="4939321" cy="3586668"/>
          </a:xfrm>
        </p:spPr>
        <p:txBody>
          <a:bodyPr>
            <a:normAutofit/>
          </a:bodyPr>
          <a:lstStyle/>
          <a:p>
            <a:pPr marL="1200150" lvl="2" indent="-285750">
              <a:buClr>
                <a:srgbClr val="0079A4"/>
              </a:buClr>
            </a:pPr>
            <a:endParaRPr lang="en-US" altLang="en-US" sz="2400" dirty="0" smtClean="0"/>
          </a:p>
          <a:p>
            <a:pPr marL="1200150" lvl="2" indent="-285750">
              <a:buClr>
                <a:srgbClr val="0079A4"/>
              </a:buClr>
            </a:pPr>
            <a:r>
              <a:rPr lang="en-US" altLang="en-US" sz="2400" dirty="0" smtClean="0"/>
              <a:t>Government</a:t>
            </a:r>
            <a:endParaRPr lang="en-US" altLang="en-US" sz="2400" dirty="0"/>
          </a:p>
          <a:p>
            <a:pPr marL="1200150" lvl="2" indent="-285750">
              <a:buClr>
                <a:srgbClr val="0079A4"/>
              </a:buClr>
            </a:pPr>
            <a:endParaRPr lang="en-US" altLang="en-US" sz="2400" dirty="0" smtClean="0"/>
          </a:p>
          <a:p>
            <a:pPr marL="1200150" lvl="2" indent="-285750">
              <a:buClr>
                <a:srgbClr val="0079A4"/>
              </a:buClr>
            </a:pPr>
            <a:r>
              <a:rPr lang="en-US" altLang="en-US" sz="2400" dirty="0" smtClean="0"/>
              <a:t>Private </a:t>
            </a:r>
            <a:r>
              <a:rPr lang="en-US" altLang="en-US" sz="2400" dirty="0"/>
              <a:t>not-for-profit organizations</a:t>
            </a:r>
          </a:p>
          <a:p>
            <a:pPr marL="1200150" lvl="2" indent="-285750">
              <a:buClr>
                <a:srgbClr val="0079A4"/>
              </a:buClr>
            </a:pPr>
            <a:endParaRPr lang="en-US" altLang="en-US" sz="2400" dirty="0" smtClean="0"/>
          </a:p>
          <a:p>
            <a:pPr marL="1200150" lvl="2" indent="-285750">
              <a:buClr>
                <a:srgbClr val="0079A4"/>
              </a:buClr>
            </a:pPr>
            <a:r>
              <a:rPr lang="en-US" altLang="en-US" sz="2400" dirty="0" smtClean="0"/>
              <a:t>Business </a:t>
            </a:r>
            <a:r>
              <a:rPr lang="en-US" altLang="en-US" sz="2400" dirty="0"/>
              <a:t>organizations</a:t>
            </a:r>
          </a:p>
          <a:p>
            <a:pPr marL="0" indent="0" algn="l"/>
            <a:endParaRPr lang="en-US" altLang="en-US" sz="2800" i="0" dirty="0">
              <a:solidFill>
                <a:srgbClr val="000000"/>
              </a:solidFill>
            </a:endParaRPr>
          </a:p>
        </p:txBody>
      </p:sp>
    </p:spTree>
    <p:extLst>
      <p:ext uri="{BB962C8B-B14F-4D97-AF65-F5344CB8AC3E}">
        <p14:creationId xmlns:p14="http://schemas.microsoft.com/office/powerpoint/2010/main" val="333213751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931333" y="707756"/>
            <a:ext cx="10515108" cy="688108"/>
          </a:xfrm>
        </p:spPr>
        <p:txBody>
          <a:bodyPr>
            <a:noAutofit/>
          </a:bodyPr>
          <a:lstStyle/>
          <a:p>
            <a:r>
              <a:rPr lang="en-US" sz="3600" dirty="0">
                <a:solidFill>
                  <a:srgbClr val="007FA3"/>
                </a:solidFill>
              </a:rPr>
              <a:t>Services Marketing</a:t>
            </a:r>
            <a:endParaRPr lang="en-US" sz="3600" b="1" dirty="0">
              <a:solidFill>
                <a:srgbClr val="007FA3"/>
              </a:solidFill>
            </a:endParaRPr>
          </a:p>
        </p:txBody>
      </p:sp>
      <p:sp>
        <p:nvSpPr>
          <p:cNvPr id="3" name="Content Placeholder 2"/>
          <p:cNvSpPr>
            <a:spLocks noGrp="1"/>
          </p:cNvSpPr>
          <p:nvPr>
            <p:ph idx="1"/>
          </p:nvPr>
        </p:nvSpPr>
        <p:spPr>
          <a:xfrm>
            <a:off x="931333" y="1805493"/>
            <a:ext cx="10346267" cy="492229"/>
          </a:xfrm>
        </p:spPr>
        <p:txBody>
          <a:bodyPr>
            <a:normAutofit/>
          </a:bodyPr>
          <a:lstStyle/>
          <a:p>
            <a:pPr marL="0" indent="0">
              <a:buNone/>
            </a:pPr>
            <a:r>
              <a:rPr lang="en-US" sz="2400" b="1" dirty="0"/>
              <a:t>Figure 8.3  </a:t>
            </a:r>
            <a:r>
              <a:rPr lang="en-US" sz="2400" dirty="0"/>
              <a:t>Four Service Characteristics</a:t>
            </a:r>
          </a:p>
          <a:p>
            <a:pPr marL="0" indent="0">
              <a:buNone/>
            </a:pPr>
            <a:endParaRPr lang="en-US" b="1" dirty="0"/>
          </a:p>
          <a:p>
            <a:pPr marL="0" indent="0">
              <a:buNone/>
            </a:pPr>
            <a:endParaRPr lang="en-US" dirty="0"/>
          </a:p>
        </p:txBody>
      </p:sp>
      <p:pic>
        <p:nvPicPr>
          <p:cNvPr id="11266" name="Picture 2" descr="Flowchart explains four service characteristic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5" y="2428873"/>
            <a:ext cx="10503466" cy="304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578200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846662" y="1169378"/>
            <a:ext cx="9219065" cy="636176"/>
          </a:xfrm>
        </p:spPr>
        <p:txBody>
          <a:bodyPr>
            <a:noAutofit/>
          </a:bodyPr>
          <a:lstStyle/>
          <a:p>
            <a:r>
              <a:rPr lang="en-US" sz="3600" b="1" dirty="0">
                <a:solidFill>
                  <a:srgbClr val="007FA3"/>
                </a:solidFill>
              </a:rPr>
              <a:t>Learning Objective 4</a:t>
            </a:r>
          </a:p>
        </p:txBody>
      </p:sp>
      <p:sp>
        <p:nvSpPr>
          <p:cNvPr id="16385" name="Content Placeholder 3"/>
          <p:cNvSpPr>
            <a:spLocks noGrp="1" noChangeArrowheads="1"/>
          </p:cNvSpPr>
          <p:nvPr>
            <p:ph idx="1"/>
          </p:nvPr>
        </p:nvSpPr>
        <p:spPr>
          <a:xfrm>
            <a:off x="846662" y="2169291"/>
            <a:ext cx="10879014" cy="1371078"/>
          </a:xfrm>
        </p:spPr>
        <p:txBody>
          <a:bodyPr>
            <a:noAutofit/>
          </a:bodyPr>
          <a:lstStyle/>
          <a:p>
            <a:pPr marL="0" indent="0">
              <a:buNone/>
            </a:pPr>
            <a:r>
              <a:rPr lang="en-US" sz="2400" dirty="0"/>
              <a:t>Discuss branding strategy—the decisions companies make in building and managing their brands.</a:t>
            </a:r>
            <a:r>
              <a:rPr lang="en-US" sz="2400" b="1" dirty="0">
                <a:latin typeface="Calibri" panose="020F0502020204030204" pitchFamily="34" charset="0"/>
              </a:rPr>
              <a:t>	</a:t>
            </a:r>
            <a:endParaRPr lang="en-US" sz="2400" b="1" dirty="0">
              <a:solidFill>
                <a:srgbClr val="0070C0"/>
              </a:solidFill>
              <a:latin typeface="Calibri" panose="020F0502020204030204" pitchFamily="34" charset="0"/>
            </a:endParaRPr>
          </a:p>
        </p:txBody>
      </p:sp>
    </p:spTree>
    <p:extLst>
      <p:ext uri="{BB962C8B-B14F-4D97-AF65-F5344CB8AC3E}">
        <p14:creationId xmlns:p14="http://schemas.microsoft.com/office/powerpoint/2010/main" val="94901247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noChangeArrowheads="1"/>
          </p:cNvSpPr>
          <p:nvPr>
            <p:ph type="title"/>
          </p:nvPr>
        </p:nvSpPr>
        <p:spPr>
          <a:xfrm>
            <a:off x="752883" y="933620"/>
            <a:ext cx="10242935" cy="642461"/>
          </a:xfrm>
        </p:spPr>
        <p:txBody>
          <a:bodyPr>
            <a:noAutofit/>
          </a:bodyPr>
          <a:lstStyle/>
          <a:p>
            <a:r>
              <a:rPr lang="en-US" sz="3600" dirty="0">
                <a:solidFill>
                  <a:srgbClr val="007FA3"/>
                </a:solidFill>
              </a:rPr>
              <a:t>Brand Strategy: Building Strong Brands </a:t>
            </a:r>
            <a:endParaRPr lang="en-US" sz="3600" b="1" dirty="0">
              <a:solidFill>
                <a:srgbClr val="007FA3"/>
              </a:solidFill>
            </a:endParaRPr>
          </a:p>
        </p:txBody>
      </p:sp>
      <p:sp>
        <p:nvSpPr>
          <p:cNvPr id="3" name="Title 2"/>
          <p:cNvSpPr>
            <a:spLocks noGrp="1"/>
          </p:cNvSpPr>
          <p:nvPr>
            <p:ph idx="1"/>
          </p:nvPr>
        </p:nvSpPr>
        <p:spPr>
          <a:xfrm>
            <a:off x="752883" y="1863908"/>
            <a:ext cx="7535333" cy="575594"/>
          </a:xfrm>
        </p:spPr>
        <p:txBody>
          <a:bodyPr>
            <a:normAutofit/>
          </a:bodyPr>
          <a:lstStyle/>
          <a:p>
            <a:pPr marL="0" indent="0">
              <a:buNone/>
            </a:pPr>
            <a:r>
              <a:rPr lang="en-US" sz="3200" b="1" dirty="0"/>
              <a:t>Brand Equity and Brand Value</a:t>
            </a:r>
            <a:endParaRPr lang="en-US" b="1" dirty="0"/>
          </a:p>
          <a:p>
            <a:pPr marL="0" indent="0" algn="ctr">
              <a:buNone/>
            </a:pPr>
            <a:endParaRPr lang="en-US" dirty="0"/>
          </a:p>
        </p:txBody>
      </p:sp>
      <p:sp>
        <p:nvSpPr>
          <p:cNvPr id="2" name="Content Placeholder 1"/>
          <p:cNvSpPr>
            <a:spLocks noGrp="1"/>
          </p:cNvSpPr>
          <p:nvPr>
            <p:ph type="body" sz="quarter" idx="13"/>
          </p:nvPr>
        </p:nvSpPr>
        <p:spPr>
          <a:xfrm>
            <a:off x="752883" y="2641601"/>
            <a:ext cx="10662830" cy="2797908"/>
          </a:xfrm>
        </p:spPr>
        <p:txBody>
          <a:bodyPr>
            <a:normAutofit/>
          </a:bodyPr>
          <a:lstStyle/>
          <a:p>
            <a:pPr marL="280988" indent="-280988" algn="l">
              <a:buClr>
                <a:srgbClr val="0079A4"/>
              </a:buClr>
              <a:buFont typeface="Arial"/>
              <a:buChar char="•"/>
            </a:pPr>
            <a:r>
              <a:rPr lang="en-US" sz="2400" b="1" i="0" dirty="0">
                <a:solidFill>
                  <a:srgbClr val="000000"/>
                </a:solidFill>
              </a:rPr>
              <a:t>Brand equity </a:t>
            </a:r>
            <a:r>
              <a:rPr lang="en-US" sz="2400" i="0" dirty="0">
                <a:solidFill>
                  <a:srgbClr val="000000"/>
                </a:solidFill>
              </a:rPr>
              <a:t>is the differential effect that knowing the brand name has on customer response to the product or its marketing.</a:t>
            </a:r>
            <a:r>
              <a:rPr lang="en-US" sz="2400" i="0" dirty="0">
                <a:solidFill>
                  <a:srgbClr val="000000"/>
                </a:solidFill>
                <a:latin typeface="HelveticaNeueLTStd-Bd"/>
              </a:rPr>
              <a:t> </a:t>
            </a:r>
          </a:p>
          <a:p>
            <a:pPr marL="280988" indent="-280988" algn="l">
              <a:buClr>
                <a:srgbClr val="0079A4"/>
              </a:buClr>
              <a:buFont typeface="Arial"/>
              <a:buChar char="•"/>
            </a:pPr>
            <a:endParaRPr lang="en-US" sz="2400" b="1" i="0" dirty="0" smtClean="0">
              <a:solidFill>
                <a:srgbClr val="000000"/>
              </a:solidFill>
            </a:endParaRPr>
          </a:p>
          <a:p>
            <a:pPr marL="280988" indent="-280988" algn="l">
              <a:buClr>
                <a:srgbClr val="0079A4"/>
              </a:buClr>
              <a:buFont typeface="Arial"/>
              <a:buChar char="•"/>
            </a:pPr>
            <a:r>
              <a:rPr lang="en-US" sz="2400" b="1" i="0" dirty="0" smtClean="0">
                <a:solidFill>
                  <a:srgbClr val="000000"/>
                </a:solidFill>
              </a:rPr>
              <a:t>Brand </a:t>
            </a:r>
            <a:r>
              <a:rPr lang="en-US" sz="2400" b="1" i="0" dirty="0">
                <a:solidFill>
                  <a:srgbClr val="000000"/>
                </a:solidFill>
              </a:rPr>
              <a:t>value </a:t>
            </a:r>
            <a:r>
              <a:rPr lang="en-US" sz="2400" i="0" dirty="0">
                <a:solidFill>
                  <a:srgbClr val="000000"/>
                </a:solidFill>
              </a:rPr>
              <a:t>is the total financial value of a brand.</a:t>
            </a:r>
          </a:p>
          <a:p>
            <a:pPr marL="0" indent="0" algn="l"/>
            <a:endParaRPr lang="en-US" altLang="en-US" sz="2800" i="0" dirty="0">
              <a:solidFill>
                <a:srgbClr val="000000"/>
              </a:solidFill>
            </a:endParaRPr>
          </a:p>
        </p:txBody>
      </p:sp>
    </p:spTree>
    <p:extLst>
      <p:ext uri="{BB962C8B-B14F-4D97-AF65-F5344CB8AC3E}">
        <p14:creationId xmlns:p14="http://schemas.microsoft.com/office/powerpoint/2010/main" val="412808883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noChangeArrowheads="1"/>
          </p:cNvSpPr>
          <p:nvPr>
            <p:ph type="title"/>
          </p:nvPr>
        </p:nvSpPr>
        <p:spPr>
          <a:xfrm>
            <a:off x="1476374" y="1167948"/>
            <a:ext cx="8929951" cy="758446"/>
          </a:xfrm>
        </p:spPr>
        <p:txBody>
          <a:bodyPr>
            <a:noAutofit/>
          </a:bodyPr>
          <a:lstStyle/>
          <a:p>
            <a:r>
              <a:rPr lang="en-US" sz="3600" dirty="0">
                <a:solidFill>
                  <a:srgbClr val="007FA3"/>
                </a:solidFill>
              </a:rPr>
              <a:t>Brand Strategy: Building Strong Brands </a:t>
            </a:r>
            <a:endParaRPr lang="en-US" sz="3600" b="1" dirty="0">
              <a:solidFill>
                <a:srgbClr val="007FA3"/>
              </a:solidFill>
            </a:endParaRPr>
          </a:p>
        </p:txBody>
      </p:sp>
      <p:pic>
        <p:nvPicPr>
          <p:cNvPr id="4098" name="Picture 2" descr="Figure 8.5  Major Brand Strategy Decisions.&#10;In this figure, a flowchart explains the Major Brand Strategy Decision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4" y="2619374"/>
            <a:ext cx="9411343" cy="307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712" y="2619374"/>
            <a:ext cx="747300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801780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noChangeArrowheads="1"/>
          </p:cNvSpPr>
          <p:nvPr>
            <p:ph type="title"/>
          </p:nvPr>
        </p:nvSpPr>
        <p:spPr>
          <a:xfrm>
            <a:off x="823222" y="838823"/>
            <a:ext cx="11180781" cy="431800"/>
          </a:xfrm>
        </p:spPr>
        <p:txBody>
          <a:bodyPr>
            <a:noAutofit/>
          </a:bodyPr>
          <a:lstStyle/>
          <a:p>
            <a:r>
              <a:rPr lang="en-US" sz="3600" dirty="0">
                <a:solidFill>
                  <a:srgbClr val="007FA3"/>
                </a:solidFill>
              </a:rPr>
              <a:t>Brand Strategy: Building Strong Brands </a:t>
            </a:r>
            <a:endParaRPr lang="en-US" sz="3600" b="1" dirty="0">
              <a:solidFill>
                <a:srgbClr val="007FA3"/>
              </a:solidFill>
            </a:endParaRPr>
          </a:p>
        </p:txBody>
      </p:sp>
      <p:sp>
        <p:nvSpPr>
          <p:cNvPr id="3" name="Title 2"/>
          <p:cNvSpPr>
            <a:spLocks noGrp="1"/>
          </p:cNvSpPr>
          <p:nvPr>
            <p:ph idx="1"/>
          </p:nvPr>
        </p:nvSpPr>
        <p:spPr>
          <a:xfrm>
            <a:off x="823223" y="1606488"/>
            <a:ext cx="6257516" cy="550558"/>
          </a:xfrm>
        </p:spPr>
        <p:txBody>
          <a:bodyPr>
            <a:normAutofit/>
          </a:bodyPr>
          <a:lstStyle/>
          <a:p>
            <a:pPr marL="0" indent="0">
              <a:buNone/>
            </a:pPr>
            <a:r>
              <a:rPr lang="en-US" b="1" dirty="0">
                <a:latin typeface="+mj-lt"/>
              </a:rPr>
              <a:t>Building Strong Brands</a:t>
            </a:r>
          </a:p>
          <a:p>
            <a:pPr marL="0" indent="0" algn="ctr">
              <a:buNone/>
            </a:pPr>
            <a:endParaRPr lang="en-US" dirty="0"/>
          </a:p>
        </p:txBody>
      </p:sp>
      <p:sp>
        <p:nvSpPr>
          <p:cNvPr id="2" name="Content Placeholder 1"/>
          <p:cNvSpPr>
            <a:spLocks noGrp="1"/>
          </p:cNvSpPr>
          <p:nvPr>
            <p:ph type="body" sz="quarter" idx="13"/>
          </p:nvPr>
        </p:nvSpPr>
        <p:spPr>
          <a:xfrm>
            <a:off x="823222" y="2400049"/>
            <a:ext cx="6046501" cy="3187700"/>
          </a:xfrm>
        </p:spPr>
        <p:txBody>
          <a:bodyPr>
            <a:normAutofit/>
          </a:bodyPr>
          <a:lstStyle/>
          <a:p>
            <a:pPr marL="0" indent="0" algn="l"/>
            <a:r>
              <a:rPr lang="en-US" altLang="en-US" sz="2400" b="1" i="0" dirty="0">
                <a:solidFill>
                  <a:srgbClr val="000000"/>
                </a:solidFill>
              </a:rPr>
              <a:t>Brand Positioning</a:t>
            </a:r>
          </a:p>
          <a:p>
            <a:pPr marL="0" indent="0" algn="l"/>
            <a:r>
              <a:rPr lang="en-US" sz="2400" i="0" dirty="0">
                <a:solidFill>
                  <a:srgbClr val="000000"/>
                </a:solidFill>
                <a:ea typeface="ＭＳ Ｐゴシック" charset="-128"/>
              </a:rPr>
              <a:t>Marketers can position brands at any of three levels.</a:t>
            </a:r>
          </a:p>
          <a:p>
            <a:pPr marL="280988" lvl="1" indent="-280988">
              <a:buClr>
                <a:srgbClr val="0079A4"/>
              </a:buClr>
            </a:pPr>
            <a:endParaRPr lang="en-US" altLang="en-US" dirty="0" smtClean="0">
              <a:solidFill>
                <a:srgbClr val="000000"/>
              </a:solidFill>
            </a:endParaRPr>
          </a:p>
          <a:p>
            <a:pPr marL="280988" lvl="1" indent="-280988">
              <a:buClr>
                <a:srgbClr val="0079A4"/>
              </a:buClr>
            </a:pPr>
            <a:r>
              <a:rPr lang="en-US" altLang="en-US" dirty="0" smtClean="0">
                <a:solidFill>
                  <a:srgbClr val="000000"/>
                </a:solidFill>
              </a:rPr>
              <a:t>Attributes</a:t>
            </a:r>
            <a:endParaRPr lang="en-US" altLang="en-US" dirty="0">
              <a:solidFill>
                <a:srgbClr val="000000"/>
              </a:solidFill>
            </a:endParaRPr>
          </a:p>
          <a:p>
            <a:pPr marL="280988" lvl="1" indent="-280988">
              <a:buClr>
                <a:srgbClr val="0079A4"/>
              </a:buClr>
            </a:pPr>
            <a:r>
              <a:rPr lang="en-US" altLang="en-US" dirty="0">
                <a:solidFill>
                  <a:srgbClr val="000000"/>
                </a:solidFill>
              </a:rPr>
              <a:t>Benefits</a:t>
            </a:r>
          </a:p>
          <a:p>
            <a:pPr marL="280988" lvl="1" indent="-280988">
              <a:buClr>
                <a:srgbClr val="0079A4"/>
              </a:buClr>
            </a:pPr>
            <a:r>
              <a:rPr lang="en-US" altLang="en-US" dirty="0">
                <a:solidFill>
                  <a:srgbClr val="000000"/>
                </a:solidFill>
              </a:rPr>
              <a:t>Beliefs and values</a:t>
            </a:r>
          </a:p>
          <a:p>
            <a:pPr marL="0" indent="0" algn="l"/>
            <a:endParaRPr lang="en-US" altLang="en-US" sz="2800" i="0" dirty="0">
              <a:solidFill>
                <a:srgbClr val="000000"/>
              </a:solidFill>
            </a:endParaRPr>
          </a:p>
        </p:txBody>
      </p:sp>
      <p:pic>
        <p:nvPicPr>
          <p:cNvPr id="5122" name="Object 1" descr="Image shows the text &quot;I love,&quot; with the word 'love' being represented by the heart symbol, next to an illustration of a happy Mickey Mouse with its hands outstretched.&#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8985" y="1606488"/>
            <a:ext cx="4511026" cy="3981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57615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752884" y="651424"/>
            <a:ext cx="10407058" cy="664662"/>
          </a:xfrm>
        </p:spPr>
        <p:txBody>
          <a:bodyPr>
            <a:noAutofit/>
          </a:bodyPr>
          <a:lstStyle/>
          <a:p>
            <a:r>
              <a:rPr lang="en-US" sz="3600" dirty="0">
                <a:solidFill>
                  <a:srgbClr val="007FA3"/>
                </a:solidFill>
              </a:rPr>
              <a:t>Brand Strategy: Building Strong Brands </a:t>
            </a:r>
            <a:endParaRPr lang="en-US" sz="3600" b="1" dirty="0">
              <a:solidFill>
                <a:srgbClr val="007FA3"/>
              </a:solidFill>
            </a:endParaRPr>
          </a:p>
        </p:txBody>
      </p:sp>
      <p:sp>
        <p:nvSpPr>
          <p:cNvPr id="3" name="Content Placeholder 2"/>
          <p:cNvSpPr>
            <a:spLocks noGrp="1"/>
          </p:cNvSpPr>
          <p:nvPr>
            <p:ph idx="1"/>
          </p:nvPr>
        </p:nvSpPr>
        <p:spPr>
          <a:xfrm>
            <a:off x="752884" y="1503476"/>
            <a:ext cx="7535333" cy="505256"/>
          </a:xfrm>
        </p:spPr>
        <p:txBody>
          <a:bodyPr>
            <a:normAutofit lnSpcReduction="10000"/>
          </a:bodyPr>
          <a:lstStyle/>
          <a:p>
            <a:pPr marL="0" indent="0">
              <a:buNone/>
            </a:pPr>
            <a:r>
              <a:rPr lang="en-US" sz="3200" b="1" dirty="0"/>
              <a:t>Building Strong Brands</a:t>
            </a:r>
            <a:endParaRPr lang="en-US" b="1" dirty="0"/>
          </a:p>
          <a:p>
            <a:pPr marL="0" indent="0" algn="ctr">
              <a:buNone/>
            </a:pPr>
            <a:endParaRPr lang="en-US" dirty="0"/>
          </a:p>
        </p:txBody>
      </p:sp>
      <p:sp>
        <p:nvSpPr>
          <p:cNvPr id="2" name="Content Placeholder 1"/>
          <p:cNvSpPr>
            <a:spLocks noGrp="1"/>
          </p:cNvSpPr>
          <p:nvPr>
            <p:ph type="body" sz="quarter" idx="13"/>
          </p:nvPr>
        </p:nvSpPr>
        <p:spPr>
          <a:xfrm>
            <a:off x="752884" y="2196122"/>
            <a:ext cx="10782624" cy="3524739"/>
          </a:xfrm>
        </p:spPr>
        <p:txBody>
          <a:bodyPr>
            <a:normAutofit/>
          </a:bodyPr>
          <a:lstStyle/>
          <a:p>
            <a:pPr marL="0" indent="0" algn="l"/>
            <a:r>
              <a:rPr lang="en-US" altLang="en-US" sz="2400" b="1" i="0" dirty="0">
                <a:solidFill>
                  <a:srgbClr val="000000"/>
                </a:solidFill>
              </a:rPr>
              <a:t>Brand Name Selection</a:t>
            </a:r>
            <a:br>
              <a:rPr lang="en-US" altLang="en-US" sz="2400" b="1" i="0" dirty="0">
                <a:solidFill>
                  <a:srgbClr val="000000"/>
                </a:solidFill>
              </a:rPr>
            </a:br>
            <a:endParaRPr lang="en-US" altLang="en-US" sz="2400" b="1" i="0" dirty="0">
              <a:solidFill>
                <a:srgbClr val="000000"/>
              </a:solidFill>
            </a:endParaRPr>
          </a:p>
          <a:p>
            <a:pPr marL="561975" lvl="1" indent="-398463">
              <a:buClr>
                <a:srgbClr val="007FA3"/>
              </a:buClr>
              <a:buFont typeface="Calibri" panose="020F0502020204030204" pitchFamily="34" charset="0"/>
              <a:buAutoNum type="arabicPeriod"/>
            </a:pPr>
            <a:r>
              <a:rPr lang="en-US" altLang="en-US" dirty="0">
                <a:solidFill>
                  <a:srgbClr val="000000"/>
                </a:solidFill>
              </a:rPr>
              <a:t>Suggests benefits and qualities</a:t>
            </a:r>
          </a:p>
          <a:p>
            <a:pPr marL="561975" lvl="1" indent="-398463">
              <a:buClr>
                <a:srgbClr val="007FA3"/>
              </a:buClr>
              <a:buFont typeface="Calibri" panose="020F0502020204030204" pitchFamily="34" charset="0"/>
              <a:buAutoNum type="arabicPeriod"/>
            </a:pPr>
            <a:r>
              <a:rPr lang="en-US" altLang="en-US" dirty="0">
                <a:solidFill>
                  <a:srgbClr val="000000"/>
                </a:solidFill>
              </a:rPr>
              <a:t>Easy to pronounce, recognize, and remember</a:t>
            </a:r>
          </a:p>
          <a:p>
            <a:pPr marL="561975" lvl="1" indent="-398463">
              <a:buClr>
                <a:srgbClr val="007FA3"/>
              </a:buClr>
              <a:buFont typeface="Calibri" panose="020F0502020204030204" pitchFamily="34" charset="0"/>
              <a:buAutoNum type="arabicPeriod"/>
            </a:pPr>
            <a:r>
              <a:rPr lang="en-US" altLang="en-US" dirty="0">
                <a:solidFill>
                  <a:srgbClr val="000000"/>
                </a:solidFill>
              </a:rPr>
              <a:t>Distinctive</a:t>
            </a:r>
          </a:p>
          <a:p>
            <a:pPr marL="561975" lvl="1" indent="-398463">
              <a:buClr>
                <a:srgbClr val="007FA3"/>
              </a:buClr>
              <a:buFont typeface="Calibri" panose="020F0502020204030204" pitchFamily="34" charset="0"/>
              <a:buAutoNum type="arabicPeriod"/>
            </a:pPr>
            <a:r>
              <a:rPr lang="en-US" altLang="en-US" dirty="0">
                <a:solidFill>
                  <a:srgbClr val="000000"/>
                </a:solidFill>
              </a:rPr>
              <a:t>Extendable</a:t>
            </a:r>
          </a:p>
          <a:p>
            <a:pPr marL="561975" lvl="1" indent="-398463">
              <a:buClr>
                <a:srgbClr val="007FA3"/>
              </a:buClr>
              <a:buFont typeface="Calibri" panose="020F0502020204030204" pitchFamily="34" charset="0"/>
              <a:buAutoNum type="arabicPeriod"/>
            </a:pPr>
            <a:r>
              <a:rPr lang="en-US" altLang="en-US" dirty="0">
                <a:solidFill>
                  <a:srgbClr val="000000"/>
                </a:solidFill>
              </a:rPr>
              <a:t>Translatable for the global economy</a:t>
            </a:r>
          </a:p>
          <a:p>
            <a:pPr marL="561975" lvl="1" indent="-398463">
              <a:buClr>
                <a:srgbClr val="007FA3"/>
              </a:buClr>
              <a:buFont typeface="Calibri" panose="020F0502020204030204" pitchFamily="34" charset="0"/>
              <a:buAutoNum type="arabicPeriod"/>
            </a:pPr>
            <a:r>
              <a:rPr lang="en-US" altLang="en-US" dirty="0">
                <a:solidFill>
                  <a:srgbClr val="000000"/>
                </a:solidFill>
              </a:rPr>
              <a:t>Capable of registration and legal protection</a:t>
            </a:r>
          </a:p>
          <a:p>
            <a:pPr marL="0" indent="0" algn="l"/>
            <a:endParaRPr lang="en-US" altLang="en-US" sz="2800" i="0" dirty="0">
              <a:solidFill>
                <a:srgbClr val="000000"/>
              </a:solidFill>
            </a:endParaRPr>
          </a:p>
        </p:txBody>
      </p:sp>
    </p:spTree>
    <p:extLst>
      <p:ext uri="{BB962C8B-B14F-4D97-AF65-F5344CB8AC3E}">
        <p14:creationId xmlns:p14="http://schemas.microsoft.com/office/powerpoint/2010/main" val="226771177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675270" y="703385"/>
            <a:ext cx="10879889" cy="586153"/>
          </a:xfrm>
        </p:spPr>
        <p:txBody>
          <a:bodyPr>
            <a:noAutofit/>
          </a:bodyPr>
          <a:lstStyle/>
          <a:p>
            <a:r>
              <a:rPr lang="en-US" sz="3600" dirty="0">
                <a:solidFill>
                  <a:srgbClr val="007FA3"/>
                </a:solidFill>
              </a:rPr>
              <a:t>Brand Strategy: Building Strong Brands </a:t>
            </a:r>
            <a:endParaRPr lang="en-US" sz="3600" b="1" dirty="0">
              <a:solidFill>
                <a:srgbClr val="007FA3"/>
              </a:solidFill>
            </a:endParaRPr>
          </a:p>
        </p:txBody>
      </p:sp>
      <p:sp>
        <p:nvSpPr>
          <p:cNvPr id="2" name="Content Placeholder 1"/>
          <p:cNvSpPr>
            <a:spLocks noGrp="1"/>
          </p:cNvSpPr>
          <p:nvPr>
            <p:ph type="body" sz="quarter" idx="13"/>
          </p:nvPr>
        </p:nvSpPr>
        <p:spPr>
          <a:xfrm>
            <a:off x="740724" y="1746250"/>
            <a:ext cx="5147731" cy="2454047"/>
          </a:xfrm>
        </p:spPr>
        <p:txBody>
          <a:bodyPr>
            <a:normAutofit/>
          </a:bodyPr>
          <a:lstStyle/>
          <a:p>
            <a:pPr marL="400050" indent="-400050" algn="l"/>
            <a:r>
              <a:rPr lang="en-US" altLang="en-US" sz="2400" b="1" i="0" dirty="0">
                <a:solidFill>
                  <a:srgbClr val="000000"/>
                </a:solidFill>
              </a:rPr>
              <a:t>Brand Sponsorship</a:t>
            </a:r>
          </a:p>
          <a:p>
            <a:pPr marL="280988" lvl="1" indent="-280988">
              <a:buClr>
                <a:srgbClr val="0079A4"/>
              </a:buClr>
            </a:pPr>
            <a:endParaRPr lang="en-US" altLang="en-US" dirty="0" smtClean="0">
              <a:solidFill>
                <a:srgbClr val="000000"/>
              </a:solidFill>
            </a:endParaRPr>
          </a:p>
          <a:p>
            <a:pPr marL="280988" lvl="1" indent="-280988">
              <a:buClr>
                <a:srgbClr val="0079A4"/>
              </a:buClr>
            </a:pPr>
            <a:r>
              <a:rPr lang="en-US" altLang="en-US" dirty="0" smtClean="0">
                <a:solidFill>
                  <a:srgbClr val="000000"/>
                </a:solidFill>
              </a:rPr>
              <a:t>Manufacturer’s </a:t>
            </a:r>
            <a:r>
              <a:rPr lang="en-US" altLang="en-US" dirty="0">
                <a:solidFill>
                  <a:srgbClr val="000000"/>
                </a:solidFill>
              </a:rPr>
              <a:t>brand</a:t>
            </a:r>
          </a:p>
          <a:p>
            <a:pPr marL="280988" lvl="1" indent="-280988">
              <a:buClr>
                <a:srgbClr val="0079A4"/>
              </a:buClr>
            </a:pPr>
            <a:r>
              <a:rPr lang="en-US" altLang="en-US" dirty="0">
                <a:solidFill>
                  <a:srgbClr val="000000"/>
                </a:solidFill>
              </a:rPr>
              <a:t>Private brand</a:t>
            </a:r>
          </a:p>
          <a:p>
            <a:pPr marL="280988" lvl="1" indent="-280988">
              <a:buClr>
                <a:srgbClr val="0079A4"/>
              </a:buClr>
            </a:pPr>
            <a:r>
              <a:rPr lang="en-US" altLang="en-US" dirty="0">
                <a:solidFill>
                  <a:srgbClr val="000000"/>
                </a:solidFill>
              </a:rPr>
              <a:t>Licensed brand</a:t>
            </a:r>
          </a:p>
          <a:p>
            <a:pPr marL="280988" lvl="1" indent="-280988">
              <a:buClr>
                <a:srgbClr val="0079A4"/>
              </a:buClr>
            </a:pPr>
            <a:r>
              <a:rPr lang="en-US" altLang="en-US" dirty="0">
                <a:solidFill>
                  <a:srgbClr val="000000"/>
                </a:solidFill>
              </a:rPr>
              <a:t>Co-brand</a:t>
            </a:r>
          </a:p>
          <a:p>
            <a:pPr marL="457200" indent="-457200" algn="l">
              <a:buFont typeface="Arial"/>
              <a:buChar char="•"/>
            </a:pPr>
            <a:endParaRPr lang="en-US" altLang="en-US" sz="2800" i="0" dirty="0">
              <a:solidFill>
                <a:srgbClr val="000000"/>
              </a:solidFill>
            </a:endParaRPr>
          </a:p>
        </p:txBody>
      </p:sp>
      <p:pic>
        <p:nvPicPr>
          <p:cNvPr id="6146" name="Picture 2" descr="Photo shows a store shelf advertising Kroger's peanut butter cookie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900" y="1746250"/>
            <a:ext cx="5016500" cy="4055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023826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noChangeArrowheads="1"/>
          </p:cNvSpPr>
          <p:nvPr>
            <p:ph type="title"/>
          </p:nvPr>
        </p:nvSpPr>
        <p:spPr>
          <a:xfrm>
            <a:off x="803519" y="1148861"/>
            <a:ext cx="10472532" cy="712800"/>
          </a:xfrm>
        </p:spPr>
        <p:txBody>
          <a:bodyPr>
            <a:noAutofit/>
          </a:bodyPr>
          <a:lstStyle/>
          <a:p>
            <a:r>
              <a:rPr lang="en-US" sz="3600" dirty="0">
                <a:solidFill>
                  <a:srgbClr val="007FA3"/>
                </a:solidFill>
              </a:rPr>
              <a:t>Brand Strategy: Building Strong Brands </a:t>
            </a:r>
            <a:endParaRPr lang="en-US" sz="3600" b="1" dirty="0">
              <a:solidFill>
                <a:srgbClr val="007FA3"/>
              </a:solidFill>
            </a:endParaRPr>
          </a:p>
        </p:txBody>
      </p:sp>
      <p:pic>
        <p:nvPicPr>
          <p:cNvPr id="7170" name="Picture 1" descr="Figure 8.6  Brand Development Strategies.&#10;A two-by-two matrix explains Brand Development Strategie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519" y="2214073"/>
            <a:ext cx="10472532" cy="2884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319345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770181" y="952499"/>
            <a:ext cx="10367719" cy="686423"/>
          </a:xfrm>
        </p:spPr>
        <p:txBody>
          <a:bodyPr>
            <a:noAutofit/>
          </a:bodyPr>
          <a:lstStyle/>
          <a:p>
            <a:r>
              <a:rPr lang="en-US" sz="3600" dirty="0">
                <a:solidFill>
                  <a:srgbClr val="007FA3"/>
                </a:solidFill>
              </a:rPr>
              <a:t>What is a Product?</a:t>
            </a:r>
            <a:endParaRPr lang="en-US" sz="3600" b="1" dirty="0">
              <a:solidFill>
                <a:srgbClr val="007FA3"/>
              </a:solidFill>
            </a:endParaRPr>
          </a:p>
        </p:txBody>
      </p:sp>
      <p:sp>
        <p:nvSpPr>
          <p:cNvPr id="2" name="Content Placeholder 1"/>
          <p:cNvSpPr>
            <a:spLocks noGrp="1"/>
          </p:cNvSpPr>
          <p:nvPr>
            <p:ph type="body" sz="quarter" idx="13"/>
          </p:nvPr>
        </p:nvSpPr>
        <p:spPr>
          <a:xfrm>
            <a:off x="770181" y="1920964"/>
            <a:ext cx="10532533" cy="2800124"/>
          </a:xfrm>
        </p:spPr>
        <p:txBody>
          <a:bodyPr>
            <a:normAutofit/>
          </a:bodyPr>
          <a:lstStyle/>
          <a:p>
            <a:pPr marL="0" indent="0" algn="l"/>
            <a:r>
              <a:rPr lang="en-US" altLang="en-US" sz="2400" b="1" i="0" dirty="0">
                <a:solidFill>
                  <a:schemeClr val="tx1"/>
                </a:solidFill>
              </a:rPr>
              <a:t>Product</a:t>
            </a:r>
            <a:r>
              <a:rPr lang="en-US" altLang="en-US" sz="2400" i="0" dirty="0">
                <a:solidFill>
                  <a:schemeClr val="tx1"/>
                </a:solidFill>
              </a:rPr>
              <a:t> is anything that can be offered in a market for attention, acquisition, use, or consumption that might satisfy a need or want.</a:t>
            </a:r>
          </a:p>
          <a:p>
            <a:pPr marL="0" indent="0" algn="l"/>
            <a:endParaRPr lang="en-US" altLang="en-US" sz="2400" b="1" i="0" dirty="0" smtClean="0">
              <a:solidFill>
                <a:schemeClr val="tx1"/>
              </a:solidFill>
            </a:endParaRPr>
          </a:p>
          <a:p>
            <a:pPr marL="0" indent="0" algn="l"/>
            <a:r>
              <a:rPr lang="en-US" altLang="en-US" sz="2400" b="1" i="0" dirty="0" smtClean="0">
                <a:solidFill>
                  <a:schemeClr val="tx1"/>
                </a:solidFill>
              </a:rPr>
              <a:t>Service</a:t>
            </a:r>
            <a:r>
              <a:rPr lang="en-US" altLang="en-US" sz="2400" i="0" dirty="0" smtClean="0">
                <a:solidFill>
                  <a:schemeClr val="tx1"/>
                </a:solidFill>
              </a:rPr>
              <a:t> </a:t>
            </a:r>
            <a:r>
              <a:rPr lang="en-US" altLang="en-US" sz="2400" i="0" dirty="0">
                <a:solidFill>
                  <a:schemeClr val="tx1"/>
                </a:solidFill>
              </a:rPr>
              <a:t>is a product that consists of activities, benefits, or satisfactions and that is essentially intangible and does not result in the ownership of anything.</a:t>
            </a:r>
          </a:p>
          <a:p>
            <a:pPr marL="0" indent="0" algn="l"/>
            <a:endParaRPr lang="en-US" altLang="en-US" sz="2800" i="0" dirty="0" smtClean="0">
              <a:solidFill>
                <a:srgbClr val="000000"/>
              </a:solidFill>
            </a:endParaRPr>
          </a:p>
          <a:p>
            <a:pPr marL="0" indent="0" algn="l"/>
            <a:endParaRPr lang="en-US" altLang="en-US" sz="2800" i="0" dirty="0">
              <a:solidFill>
                <a:srgbClr val="000000"/>
              </a:solidFill>
            </a:endParaRPr>
          </a:p>
        </p:txBody>
      </p:sp>
      <p:sp>
        <p:nvSpPr>
          <p:cNvPr id="4" name="Rectangle 3"/>
          <p:cNvSpPr/>
          <p:nvPr/>
        </p:nvSpPr>
        <p:spPr>
          <a:xfrm>
            <a:off x="815009" y="4984976"/>
            <a:ext cx="10455965" cy="830997"/>
          </a:xfrm>
          <a:prstGeom prst="rect">
            <a:avLst/>
          </a:prstGeom>
        </p:spPr>
        <p:txBody>
          <a:bodyPr wrap="square">
            <a:spAutoFit/>
          </a:bodyPr>
          <a:lstStyle/>
          <a:p>
            <a:r>
              <a:rPr lang="en-US" altLang="en-US" sz="2400" dirty="0"/>
              <a:t>Products also include other marketable entities such as </a:t>
            </a:r>
            <a:r>
              <a:rPr lang="en-US" altLang="en-US" sz="2400" b="1" dirty="0"/>
              <a:t>experiences</a:t>
            </a:r>
            <a:r>
              <a:rPr lang="en-US" altLang="en-US" sz="2400" dirty="0"/>
              <a:t>, </a:t>
            </a:r>
            <a:r>
              <a:rPr lang="en-US" altLang="en-US" sz="2400" b="1" dirty="0"/>
              <a:t>organizations</a:t>
            </a:r>
            <a:r>
              <a:rPr lang="en-US" altLang="en-US" sz="2400" dirty="0"/>
              <a:t>, </a:t>
            </a:r>
            <a:r>
              <a:rPr lang="en-US" altLang="en-US" sz="2400" b="1" dirty="0"/>
              <a:t>persons</a:t>
            </a:r>
            <a:r>
              <a:rPr lang="en-US" altLang="en-US" sz="2400" dirty="0"/>
              <a:t>, </a:t>
            </a:r>
            <a:r>
              <a:rPr lang="en-US" altLang="en-US" sz="2400" b="1" dirty="0"/>
              <a:t>places</a:t>
            </a:r>
            <a:r>
              <a:rPr lang="en-US" altLang="en-US" sz="2400" dirty="0"/>
              <a:t>, and </a:t>
            </a:r>
            <a:r>
              <a:rPr lang="en-US" altLang="en-US" sz="2400" b="1" dirty="0"/>
              <a:t>ideas</a:t>
            </a:r>
            <a:r>
              <a:rPr lang="en-US" altLang="en-US" sz="2400" dirty="0"/>
              <a:t>.</a:t>
            </a:r>
          </a:p>
        </p:txBody>
      </p:sp>
    </p:spTree>
    <p:extLst>
      <p:ext uri="{BB962C8B-B14F-4D97-AF65-F5344CB8AC3E}">
        <p14:creationId xmlns:p14="http://schemas.microsoft.com/office/powerpoint/2010/main" val="47748156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816811" y="590497"/>
            <a:ext cx="10321089" cy="647077"/>
          </a:xfrm>
        </p:spPr>
        <p:txBody>
          <a:bodyPr>
            <a:noAutofit/>
          </a:bodyPr>
          <a:lstStyle/>
          <a:p>
            <a:r>
              <a:rPr lang="en-US" sz="3600" dirty="0">
                <a:solidFill>
                  <a:srgbClr val="007FA3"/>
                </a:solidFill>
              </a:rPr>
              <a:t>What Is a Product?</a:t>
            </a:r>
            <a:endParaRPr lang="en-US" sz="3600" b="1" dirty="0">
              <a:solidFill>
                <a:srgbClr val="007FA3"/>
              </a:solidFill>
            </a:endParaRPr>
          </a:p>
        </p:txBody>
      </p:sp>
      <p:sp>
        <p:nvSpPr>
          <p:cNvPr id="3" name="Content Placeholder 2"/>
          <p:cNvSpPr>
            <a:spLocks noGrp="1"/>
          </p:cNvSpPr>
          <p:nvPr>
            <p:ph idx="1"/>
          </p:nvPr>
        </p:nvSpPr>
        <p:spPr>
          <a:xfrm>
            <a:off x="816811" y="1593175"/>
            <a:ext cx="8249833" cy="553125"/>
          </a:xfrm>
        </p:spPr>
        <p:txBody>
          <a:bodyPr>
            <a:normAutofit/>
          </a:bodyPr>
          <a:lstStyle/>
          <a:p>
            <a:pPr marL="0" indent="0">
              <a:buNone/>
            </a:pPr>
            <a:r>
              <a:rPr lang="en-US" b="1" dirty="0"/>
              <a:t>Products, Services, and Experiences</a:t>
            </a:r>
            <a:endParaRPr lang="en-US" dirty="0"/>
          </a:p>
          <a:p>
            <a:pPr marL="0" indent="0" algn="ctr">
              <a:buNone/>
            </a:pPr>
            <a:endParaRPr lang="en-US" b="1" dirty="0"/>
          </a:p>
          <a:p>
            <a:pPr marL="0" indent="0" algn="ctr">
              <a:buNone/>
            </a:pPr>
            <a:endParaRPr lang="en-US" dirty="0"/>
          </a:p>
        </p:txBody>
      </p:sp>
      <p:sp>
        <p:nvSpPr>
          <p:cNvPr id="2" name="Content Placeholder 1"/>
          <p:cNvSpPr>
            <a:spLocks noGrp="1"/>
          </p:cNvSpPr>
          <p:nvPr>
            <p:ph type="body" sz="quarter" idx="13"/>
          </p:nvPr>
        </p:nvSpPr>
        <p:spPr>
          <a:xfrm>
            <a:off x="816811" y="2298701"/>
            <a:ext cx="10532533" cy="3316908"/>
          </a:xfrm>
        </p:spPr>
        <p:txBody>
          <a:bodyPr>
            <a:normAutofit/>
          </a:bodyPr>
          <a:lstStyle/>
          <a:p>
            <a:pPr algn="l"/>
            <a:r>
              <a:rPr lang="en-US" altLang="en-US" sz="2400" b="1" i="0" dirty="0">
                <a:solidFill>
                  <a:srgbClr val="000000"/>
                </a:solidFill>
              </a:rPr>
              <a:t>Products </a:t>
            </a:r>
            <a:r>
              <a:rPr lang="en-US" altLang="en-US" sz="2400" i="0" dirty="0">
                <a:solidFill>
                  <a:srgbClr val="000000"/>
                </a:solidFill>
              </a:rPr>
              <a:t>and </a:t>
            </a:r>
            <a:r>
              <a:rPr lang="en-US" altLang="en-US" sz="2400" b="1" i="0" dirty="0">
                <a:solidFill>
                  <a:srgbClr val="000000"/>
                </a:solidFill>
              </a:rPr>
              <a:t>services</a:t>
            </a:r>
            <a:r>
              <a:rPr lang="en-US" altLang="en-US" sz="2400" i="0" dirty="0">
                <a:solidFill>
                  <a:srgbClr val="000000"/>
                </a:solidFill>
              </a:rPr>
              <a:t> are becoming more commoditized. </a:t>
            </a:r>
          </a:p>
          <a:p>
            <a:pPr marL="0" indent="0" algn="l"/>
            <a:endParaRPr lang="en-US" altLang="en-US" sz="2400" i="0" dirty="0" smtClean="0">
              <a:solidFill>
                <a:srgbClr val="000000"/>
              </a:solidFill>
            </a:endParaRPr>
          </a:p>
          <a:p>
            <a:pPr marL="0" indent="0" algn="l"/>
            <a:r>
              <a:rPr lang="en-US" altLang="en-US" sz="2400" i="0" dirty="0" smtClean="0">
                <a:solidFill>
                  <a:srgbClr val="000000"/>
                </a:solidFill>
              </a:rPr>
              <a:t>Companies </a:t>
            </a:r>
            <a:r>
              <a:rPr lang="en-US" altLang="en-US" sz="2400" i="0" dirty="0">
                <a:solidFill>
                  <a:srgbClr val="000000"/>
                </a:solidFill>
              </a:rPr>
              <a:t>are now creating and managing customer </a:t>
            </a:r>
            <a:r>
              <a:rPr lang="en-US" altLang="en-US" sz="2400" b="1" i="0" dirty="0">
                <a:solidFill>
                  <a:srgbClr val="000000"/>
                </a:solidFill>
              </a:rPr>
              <a:t>experiences</a:t>
            </a:r>
            <a:r>
              <a:rPr lang="en-US" altLang="en-US" sz="2400" i="0" dirty="0">
                <a:solidFill>
                  <a:srgbClr val="000000"/>
                </a:solidFill>
              </a:rPr>
              <a:t> with their brands or company</a:t>
            </a:r>
            <a:r>
              <a:rPr lang="en-US" altLang="en-US" sz="2400" i="0" dirty="0" smtClean="0">
                <a:solidFill>
                  <a:srgbClr val="000000"/>
                </a:solidFill>
              </a:rPr>
              <a:t>.</a:t>
            </a:r>
          </a:p>
          <a:p>
            <a:pPr marL="0" indent="0" algn="l"/>
            <a:endParaRPr lang="en-US" altLang="en-US" sz="2400" i="0" dirty="0">
              <a:solidFill>
                <a:srgbClr val="000000"/>
              </a:solidFill>
            </a:endParaRPr>
          </a:p>
          <a:p>
            <a:pPr marL="0" indent="0" algn="l"/>
            <a:r>
              <a:rPr lang="en-US" altLang="en-US" sz="2400" i="0" dirty="0" smtClean="0">
                <a:solidFill>
                  <a:srgbClr val="000000"/>
                </a:solidFill>
              </a:rPr>
              <a:t>Today, all kings of firms are recasting their traditional goods and services to create </a:t>
            </a:r>
            <a:r>
              <a:rPr lang="en-US" altLang="en-US" sz="2400" b="1" i="0" dirty="0" smtClean="0">
                <a:solidFill>
                  <a:srgbClr val="000000"/>
                </a:solidFill>
              </a:rPr>
              <a:t>experiences</a:t>
            </a:r>
            <a:r>
              <a:rPr lang="en-US" altLang="en-US" sz="2400" i="0" dirty="0" smtClean="0">
                <a:solidFill>
                  <a:srgbClr val="000000"/>
                </a:solidFill>
              </a:rPr>
              <a:t>.</a:t>
            </a:r>
            <a:endParaRPr lang="en-US" altLang="en-US" sz="2400" i="0" dirty="0">
              <a:solidFill>
                <a:srgbClr val="000000"/>
              </a:solidFill>
            </a:endParaRPr>
          </a:p>
          <a:p>
            <a:pPr marL="0" indent="0" algn="l"/>
            <a:endParaRPr lang="en-US" altLang="en-US" sz="2800" i="0" dirty="0">
              <a:solidFill>
                <a:srgbClr val="000000"/>
              </a:solidFill>
            </a:endParaRPr>
          </a:p>
        </p:txBody>
      </p:sp>
    </p:spTree>
    <p:extLst>
      <p:ext uri="{BB962C8B-B14F-4D97-AF65-F5344CB8AC3E}">
        <p14:creationId xmlns:p14="http://schemas.microsoft.com/office/powerpoint/2010/main" val="324954491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931333" y="677332"/>
            <a:ext cx="10122121" cy="775323"/>
          </a:xfrm>
        </p:spPr>
        <p:txBody>
          <a:bodyPr>
            <a:noAutofit/>
          </a:bodyPr>
          <a:lstStyle/>
          <a:p>
            <a:r>
              <a:rPr lang="en-US" sz="3600" dirty="0">
                <a:solidFill>
                  <a:srgbClr val="007FA3"/>
                </a:solidFill>
              </a:rPr>
              <a:t>What Is a Product?</a:t>
            </a:r>
            <a:endParaRPr lang="en-US" sz="3600" b="1" dirty="0">
              <a:solidFill>
                <a:srgbClr val="007FA3"/>
              </a:solidFill>
            </a:endParaRPr>
          </a:p>
        </p:txBody>
      </p:sp>
      <p:pic>
        <p:nvPicPr>
          <p:cNvPr id="1026" name="Picture 2" descr="Figure 8.1  Three Levels of Product.&#10;The circular chart explains the three levels of a produc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333" y="1848380"/>
            <a:ext cx="9639299"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964940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3818245" y="768303"/>
            <a:ext cx="4455805" cy="638610"/>
          </a:xfrm>
        </p:spPr>
        <p:txBody>
          <a:bodyPr>
            <a:noAutofit/>
          </a:bodyPr>
          <a:lstStyle/>
          <a:p>
            <a:r>
              <a:rPr lang="en-US" sz="3600" dirty="0">
                <a:solidFill>
                  <a:srgbClr val="007FA3"/>
                </a:solidFill>
              </a:rPr>
              <a:t>What Is a Product?</a:t>
            </a:r>
            <a:endParaRPr lang="en-US" sz="3600" b="1" dirty="0">
              <a:solidFill>
                <a:srgbClr val="007FA3"/>
              </a:solidFill>
            </a:endParaRPr>
          </a:p>
        </p:txBody>
      </p:sp>
      <p:sp>
        <p:nvSpPr>
          <p:cNvPr id="3" name="Content Placeholder 2"/>
          <p:cNvSpPr>
            <a:spLocks noGrp="1"/>
          </p:cNvSpPr>
          <p:nvPr>
            <p:ph idx="1"/>
          </p:nvPr>
        </p:nvSpPr>
        <p:spPr>
          <a:xfrm>
            <a:off x="2523067" y="1559311"/>
            <a:ext cx="7433734" cy="575880"/>
          </a:xfrm>
        </p:spPr>
        <p:txBody>
          <a:bodyPr>
            <a:normAutofit/>
          </a:bodyPr>
          <a:lstStyle/>
          <a:p>
            <a:pPr marL="0" indent="0" algn="ctr">
              <a:buNone/>
            </a:pPr>
            <a:r>
              <a:rPr lang="en-US" sz="3200" b="1" dirty="0"/>
              <a:t>Product and Service Classifications</a:t>
            </a:r>
            <a:endParaRPr lang="en-US" sz="3200" dirty="0"/>
          </a:p>
          <a:p>
            <a:pPr marL="0" indent="0">
              <a:buNone/>
            </a:pPr>
            <a:endParaRPr lang="en-US" b="1" dirty="0"/>
          </a:p>
          <a:p>
            <a:pPr marL="0" indent="0">
              <a:buNone/>
            </a:pPr>
            <a:endParaRPr lang="en-US" dirty="0"/>
          </a:p>
        </p:txBody>
      </p:sp>
      <p:pic>
        <p:nvPicPr>
          <p:cNvPr id="2050" name="Picture 2" descr="Photo shows a woman happily viewing an iPad.&#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7990" y="2287589"/>
            <a:ext cx="4726060" cy="3770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625287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3922809" y="665256"/>
            <a:ext cx="4987089" cy="757144"/>
          </a:xfrm>
        </p:spPr>
        <p:txBody>
          <a:bodyPr>
            <a:noAutofit/>
          </a:bodyPr>
          <a:lstStyle/>
          <a:p>
            <a:r>
              <a:rPr lang="en-US" sz="3600" dirty="0">
                <a:solidFill>
                  <a:srgbClr val="007FA3"/>
                </a:solidFill>
              </a:rPr>
              <a:t>What Is a Product?</a:t>
            </a:r>
            <a:endParaRPr lang="en-US" sz="3600" b="1" dirty="0">
              <a:solidFill>
                <a:srgbClr val="007FA3"/>
              </a:solidFill>
            </a:endParaRPr>
          </a:p>
        </p:txBody>
      </p:sp>
      <p:sp>
        <p:nvSpPr>
          <p:cNvPr id="3" name="Content Placeholder 2"/>
          <p:cNvSpPr>
            <a:spLocks noGrp="1"/>
          </p:cNvSpPr>
          <p:nvPr>
            <p:ph idx="1"/>
          </p:nvPr>
        </p:nvSpPr>
        <p:spPr>
          <a:xfrm>
            <a:off x="2523642" y="1779444"/>
            <a:ext cx="7345159" cy="632906"/>
          </a:xfrm>
        </p:spPr>
        <p:txBody>
          <a:bodyPr>
            <a:normAutofit/>
          </a:bodyPr>
          <a:lstStyle/>
          <a:p>
            <a:pPr marL="0" indent="0" algn="ctr">
              <a:buNone/>
            </a:pPr>
            <a:r>
              <a:rPr lang="en-US" sz="3200" b="1" dirty="0"/>
              <a:t>Product and Service Classifications</a:t>
            </a:r>
            <a:endParaRPr lang="en-US" sz="3200" dirty="0"/>
          </a:p>
          <a:p>
            <a:pPr marL="0" indent="0">
              <a:buNone/>
            </a:pPr>
            <a:endParaRPr lang="en-US" b="1" dirty="0"/>
          </a:p>
          <a:p>
            <a:pPr marL="0" indent="0">
              <a:buNone/>
            </a:pPr>
            <a:endParaRPr lang="en-US" dirty="0"/>
          </a:p>
        </p:txBody>
      </p:sp>
      <p:graphicFrame>
        <p:nvGraphicFramePr>
          <p:cNvPr id="5" name="Content Placeholder 7"/>
          <p:cNvGraphicFramePr>
            <a:graphicFrameLocks noGrp="1"/>
          </p:cNvGraphicFramePr>
          <p:nvPr>
            <p:ph idx="1"/>
            <p:extLst>
              <p:ext uri="{D42A27DB-BD31-4B8C-83A1-F6EECF244321}">
                <p14:modId xmlns:p14="http://schemas.microsoft.com/office/powerpoint/2010/main" val="3033918885"/>
              </p:ext>
            </p:extLst>
          </p:nvPr>
        </p:nvGraphicFramePr>
        <p:xfrm>
          <a:off x="3911601" y="2371828"/>
          <a:ext cx="4538134" cy="26871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p:cNvSpPr/>
          <p:nvPr/>
        </p:nvSpPr>
        <p:spPr>
          <a:xfrm>
            <a:off x="815009" y="5382537"/>
            <a:ext cx="10455965" cy="646331"/>
          </a:xfrm>
          <a:prstGeom prst="rect">
            <a:avLst/>
          </a:prstGeom>
        </p:spPr>
        <p:txBody>
          <a:bodyPr wrap="square">
            <a:spAutoFit/>
          </a:bodyPr>
          <a:lstStyle/>
          <a:p>
            <a:r>
              <a:rPr lang="en-US" altLang="en-US" dirty="0" smtClean="0"/>
              <a:t>Products </a:t>
            </a:r>
            <a:r>
              <a:rPr lang="en-US" altLang="en-US" dirty="0"/>
              <a:t>also include other marketable entities such as experiences, organizations, persons, places, and ideas.</a:t>
            </a:r>
          </a:p>
        </p:txBody>
      </p:sp>
    </p:spTree>
    <p:extLst>
      <p:ext uri="{BB962C8B-B14F-4D97-AF65-F5344CB8AC3E}">
        <p14:creationId xmlns:p14="http://schemas.microsoft.com/office/powerpoint/2010/main" val="363556313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853615" y="1037787"/>
            <a:ext cx="8001222" cy="646109"/>
          </a:xfrm>
        </p:spPr>
        <p:txBody>
          <a:bodyPr>
            <a:noAutofit/>
          </a:bodyPr>
          <a:lstStyle/>
          <a:p>
            <a:r>
              <a:rPr lang="en-US" sz="3600" dirty="0">
                <a:solidFill>
                  <a:srgbClr val="007FA3"/>
                </a:solidFill>
              </a:rPr>
              <a:t>What is a Product?</a:t>
            </a:r>
            <a:endParaRPr lang="en-US" sz="3600" b="1" dirty="0">
              <a:solidFill>
                <a:srgbClr val="007FA3"/>
              </a:solidFill>
            </a:endParaRPr>
          </a:p>
        </p:txBody>
      </p:sp>
      <p:sp>
        <p:nvSpPr>
          <p:cNvPr id="3" name="Content Placeholder 2"/>
          <p:cNvSpPr>
            <a:spLocks noGrp="1"/>
          </p:cNvSpPr>
          <p:nvPr>
            <p:ph idx="1"/>
          </p:nvPr>
        </p:nvSpPr>
        <p:spPr>
          <a:xfrm>
            <a:off x="853615" y="2070387"/>
            <a:ext cx="8617968" cy="605739"/>
          </a:xfrm>
        </p:spPr>
        <p:txBody>
          <a:bodyPr>
            <a:normAutofit/>
          </a:bodyPr>
          <a:lstStyle/>
          <a:p>
            <a:pPr marL="0" indent="0">
              <a:buNone/>
            </a:pPr>
            <a:r>
              <a:rPr lang="en-US" sz="3200" b="1" dirty="0"/>
              <a:t>Product and Service Classifications</a:t>
            </a:r>
            <a:endParaRPr lang="en-US" sz="3200" dirty="0"/>
          </a:p>
          <a:p>
            <a:pPr marL="0" indent="0" algn="ctr">
              <a:buNone/>
            </a:pPr>
            <a:endParaRPr lang="en-US" b="1" dirty="0"/>
          </a:p>
          <a:p>
            <a:pPr marL="0" indent="0" algn="ctr">
              <a:buNone/>
              <a:tabLst>
                <a:tab pos="0" algn="l"/>
              </a:tabLst>
            </a:pPr>
            <a:endParaRPr lang="en-US" dirty="0"/>
          </a:p>
        </p:txBody>
      </p:sp>
      <p:sp>
        <p:nvSpPr>
          <p:cNvPr id="2" name="Content Placeholder 1"/>
          <p:cNvSpPr>
            <a:spLocks noGrp="1"/>
          </p:cNvSpPr>
          <p:nvPr>
            <p:ph type="body" sz="quarter" idx="13"/>
          </p:nvPr>
        </p:nvSpPr>
        <p:spPr>
          <a:xfrm>
            <a:off x="853615" y="2802999"/>
            <a:ext cx="10756831" cy="3379140"/>
          </a:xfrm>
        </p:spPr>
        <p:txBody>
          <a:bodyPr>
            <a:normAutofit/>
          </a:bodyPr>
          <a:lstStyle/>
          <a:p>
            <a:pPr marL="0" indent="0" algn="l"/>
            <a:r>
              <a:rPr lang="en-US" altLang="en-US" sz="2400" b="1" i="0" dirty="0">
                <a:solidFill>
                  <a:srgbClr val="000000"/>
                </a:solidFill>
              </a:rPr>
              <a:t>Consumer products </a:t>
            </a:r>
            <a:r>
              <a:rPr lang="en-US" sz="2400" i="0" dirty="0">
                <a:solidFill>
                  <a:srgbClr val="000000"/>
                </a:solidFill>
              </a:rPr>
              <a:t>are products and services bought by final  consumers for personal consumption.</a:t>
            </a:r>
            <a:endParaRPr lang="en-US" altLang="en-US" sz="2400" i="0" dirty="0">
              <a:solidFill>
                <a:srgbClr val="000000"/>
              </a:solidFill>
            </a:endParaRPr>
          </a:p>
          <a:p>
            <a:pPr marL="228600" lvl="2">
              <a:buClr>
                <a:srgbClr val="0079A4"/>
              </a:buClr>
              <a:tabLst>
                <a:tab pos="457200" algn="l"/>
              </a:tabLst>
            </a:pPr>
            <a:endParaRPr lang="en-US" altLang="en-US" sz="2400" dirty="0" smtClean="0">
              <a:solidFill>
                <a:srgbClr val="000000"/>
              </a:solidFill>
            </a:endParaRPr>
          </a:p>
          <a:p>
            <a:pPr marL="228600" lvl="2">
              <a:buClr>
                <a:srgbClr val="0079A4"/>
              </a:buClr>
              <a:tabLst>
                <a:tab pos="457200" algn="l"/>
              </a:tabLst>
            </a:pPr>
            <a:r>
              <a:rPr lang="en-US" altLang="en-US" sz="2400" dirty="0" smtClean="0">
                <a:solidFill>
                  <a:srgbClr val="000000"/>
                </a:solidFill>
              </a:rPr>
              <a:t>Convenience </a:t>
            </a:r>
            <a:r>
              <a:rPr lang="en-US" altLang="en-US" sz="2400" dirty="0">
                <a:solidFill>
                  <a:srgbClr val="000000"/>
                </a:solidFill>
              </a:rPr>
              <a:t>products</a:t>
            </a:r>
          </a:p>
          <a:p>
            <a:pPr marL="228600" lvl="2">
              <a:buClr>
                <a:srgbClr val="0079A4"/>
              </a:buClr>
              <a:tabLst>
                <a:tab pos="457200" algn="l"/>
              </a:tabLst>
            </a:pPr>
            <a:r>
              <a:rPr lang="en-US" altLang="en-US" sz="2400" dirty="0">
                <a:solidFill>
                  <a:srgbClr val="000000"/>
                </a:solidFill>
              </a:rPr>
              <a:t>Shopping products</a:t>
            </a:r>
          </a:p>
          <a:p>
            <a:pPr marL="228600" lvl="2">
              <a:buClr>
                <a:srgbClr val="0079A4"/>
              </a:buClr>
              <a:tabLst>
                <a:tab pos="457200" algn="l"/>
              </a:tabLst>
            </a:pPr>
            <a:r>
              <a:rPr lang="en-US" altLang="en-US" sz="2400" dirty="0">
                <a:solidFill>
                  <a:srgbClr val="000000"/>
                </a:solidFill>
              </a:rPr>
              <a:t>Specialty products</a:t>
            </a:r>
          </a:p>
          <a:p>
            <a:pPr marL="228600" lvl="2">
              <a:buClr>
                <a:srgbClr val="0079A4"/>
              </a:buClr>
              <a:tabLst>
                <a:tab pos="457200" algn="l"/>
              </a:tabLst>
            </a:pPr>
            <a:r>
              <a:rPr lang="en-US" altLang="en-US" sz="2400" dirty="0">
                <a:solidFill>
                  <a:srgbClr val="000000"/>
                </a:solidFill>
              </a:rPr>
              <a:t>Unsought products</a:t>
            </a:r>
          </a:p>
          <a:p>
            <a:pPr marL="0" indent="0" algn="l"/>
            <a:endParaRPr lang="en-US" altLang="en-US" sz="2800" i="0" dirty="0">
              <a:solidFill>
                <a:srgbClr val="000000"/>
              </a:solidFill>
            </a:endParaRPr>
          </a:p>
        </p:txBody>
      </p:sp>
    </p:spTree>
    <p:extLst>
      <p:ext uri="{BB962C8B-B14F-4D97-AF65-F5344CB8AC3E}">
        <p14:creationId xmlns:p14="http://schemas.microsoft.com/office/powerpoint/2010/main" val="324086344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5458</TotalTime>
  <Words>5900</Words>
  <Application>Microsoft Office PowerPoint</Application>
  <PresentationFormat>Widescreen</PresentationFormat>
  <Paragraphs>435</Paragraphs>
  <Slides>38</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ＭＳ Ｐゴシック</vt:lpstr>
      <vt:lpstr>Arial</vt:lpstr>
      <vt:lpstr>Calibri</vt:lpstr>
      <vt:lpstr>HelveticaNeueLTStd-Bd</vt:lpstr>
      <vt:lpstr>Verdana</vt:lpstr>
      <vt:lpstr>ヒラギノ角ゴ Pro W3</vt:lpstr>
      <vt:lpstr>Office Theme</vt:lpstr>
      <vt:lpstr>Principles of Marketing Seventeenth Edition</vt:lpstr>
      <vt:lpstr>Learning Objectives</vt:lpstr>
      <vt:lpstr>Learning Objective 1</vt:lpstr>
      <vt:lpstr>What is a Product?</vt:lpstr>
      <vt:lpstr>What Is a Product?</vt:lpstr>
      <vt:lpstr>What Is a Product?</vt:lpstr>
      <vt:lpstr>What Is a Product?</vt:lpstr>
      <vt:lpstr>What Is a Product?</vt:lpstr>
      <vt:lpstr>What is a Product?</vt:lpstr>
      <vt:lpstr>What is a Product?</vt:lpstr>
      <vt:lpstr>What Is a Product?</vt:lpstr>
      <vt:lpstr>What Is a Product?</vt:lpstr>
      <vt:lpstr>What Is a Product?</vt:lpstr>
      <vt:lpstr>What Is a Product?</vt:lpstr>
      <vt:lpstr> What Is a Product?</vt:lpstr>
      <vt:lpstr>What Is a Product?</vt:lpstr>
      <vt:lpstr>Learning Objective 2</vt:lpstr>
      <vt:lpstr>Product and Service Decisions</vt:lpstr>
      <vt:lpstr>Product and Service Decisions</vt:lpstr>
      <vt:lpstr>Product and Service Decisions</vt:lpstr>
      <vt:lpstr>Product and Service Decisions</vt:lpstr>
      <vt:lpstr>Product and Service Decisions</vt:lpstr>
      <vt:lpstr>Product and Service Decisions</vt:lpstr>
      <vt:lpstr>Product and Service Decisions</vt:lpstr>
      <vt:lpstr>Product and Service Decisions</vt:lpstr>
      <vt:lpstr>Product and Service Decisions</vt:lpstr>
      <vt:lpstr>Product and Service Decisions</vt:lpstr>
      <vt:lpstr>Product and Service Decisions</vt:lpstr>
      <vt:lpstr>Learning Objective 3</vt:lpstr>
      <vt:lpstr>Services Marketing</vt:lpstr>
      <vt:lpstr>Services Marketing</vt:lpstr>
      <vt:lpstr>Learning Objective 4</vt:lpstr>
      <vt:lpstr>Brand Strategy: Building Strong Brands </vt:lpstr>
      <vt:lpstr>Brand Strategy: Building Strong Brands </vt:lpstr>
      <vt:lpstr>Brand Strategy: Building Strong Brands </vt:lpstr>
      <vt:lpstr>Brand Strategy: Building Strong Brands </vt:lpstr>
      <vt:lpstr>Brand Strategy: Building Strong Brands </vt:lpstr>
      <vt:lpstr>Brand Strategy: Building Strong Brands </vt:lpstr>
    </vt:vector>
  </TitlesOfParts>
  <Manager>Karin Williams</Manager>
  <Company>Integra Software Services Pvt.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Marketing, Seventeenth Edition</dc:title>
  <dc:subject>Business</dc:subject>
  <dc:creator>Kotler</dc:creator>
  <cp:keywords>Marketing</cp:keywords>
  <dc:description/>
  <cp:lastModifiedBy>Reema A</cp:lastModifiedBy>
  <cp:revision>1080</cp:revision>
  <dcterms:created xsi:type="dcterms:W3CDTF">2014-08-17T17:56:33Z</dcterms:created>
  <dcterms:modified xsi:type="dcterms:W3CDTF">2020-02-25T12:28:03Z</dcterms:modified>
  <cp:category/>
</cp:coreProperties>
</file>