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57" r:id="rId2"/>
    <p:sldId id="258" r:id="rId3"/>
    <p:sldId id="356" r:id="rId4"/>
    <p:sldId id="502" r:id="rId5"/>
    <p:sldId id="534" r:id="rId6"/>
    <p:sldId id="500" r:id="rId7"/>
    <p:sldId id="535" r:id="rId8"/>
    <p:sldId id="542" r:id="rId9"/>
    <p:sldId id="536" r:id="rId10"/>
    <p:sldId id="543" r:id="rId11"/>
    <p:sldId id="537" r:id="rId12"/>
    <p:sldId id="538" r:id="rId13"/>
    <p:sldId id="539" r:id="rId14"/>
    <p:sldId id="540" r:id="rId15"/>
    <p:sldId id="541" r:id="rId16"/>
    <p:sldId id="544" r:id="rId17"/>
    <p:sldId id="576" r:id="rId18"/>
    <p:sldId id="546" r:id="rId19"/>
    <p:sldId id="547" r:id="rId20"/>
    <p:sldId id="548" r:id="rId21"/>
    <p:sldId id="549" r:id="rId22"/>
    <p:sldId id="333" r:id="rId23"/>
    <p:sldId id="550" r:id="rId24"/>
    <p:sldId id="551" r:id="rId25"/>
    <p:sldId id="552" r:id="rId26"/>
    <p:sldId id="577" r:id="rId27"/>
    <p:sldId id="553" r:id="rId28"/>
    <p:sldId id="554" r:id="rId29"/>
    <p:sldId id="555" r:id="rId30"/>
    <p:sldId id="556" r:id="rId31"/>
    <p:sldId id="557" r:id="rId32"/>
    <p:sldId id="558" r:id="rId33"/>
    <p:sldId id="559" r:id="rId34"/>
    <p:sldId id="578" r:id="rId35"/>
    <p:sldId id="560" r:id="rId36"/>
    <p:sldId id="330" r:id="rId37"/>
    <p:sldId id="561" r:id="rId38"/>
    <p:sldId id="562" r:id="rId39"/>
    <p:sldId id="563" r:id="rId40"/>
    <p:sldId id="564" r:id="rId41"/>
    <p:sldId id="579" r:id="rId42"/>
    <p:sldId id="568" r:id="rId43"/>
    <p:sldId id="565" r:id="rId44"/>
    <p:sldId id="566" r:id="rId45"/>
    <p:sldId id="567" r:id="rId46"/>
    <p:sldId id="569" r:id="rId47"/>
    <p:sldId id="570" r:id="rId48"/>
    <p:sldId id="522" r:id="rId49"/>
    <p:sldId id="571" r:id="rId50"/>
    <p:sldId id="580" r:id="rId51"/>
    <p:sldId id="572" r:id="rId52"/>
    <p:sldId id="573" r:id="rId53"/>
    <p:sldId id="581" r:id="rId54"/>
    <p:sldId id="574" r:id="rId55"/>
    <p:sldId id="523" r:id="rId56"/>
    <p:sldId id="582" r:id="rId57"/>
    <p:sldId id="575" r:id="rId58"/>
    <p:sldId id="58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Yelverton" initials="ey" lastIdx="3" clrIdx="0"/>
  <p:cmAuthor id="1" name="Douglas Martin" initials="DM"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079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0" autoAdjust="0"/>
    <p:restoredTop sz="74321" autoAdjust="0"/>
  </p:normalViewPr>
  <p:slideViewPr>
    <p:cSldViewPr snapToGrid="0">
      <p:cViewPr varScale="1">
        <p:scale>
          <a:sx n="49" d="100"/>
          <a:sy n="49" d="100"/>
        </p:scale>
        <p:origin x="480" y="44"/>
      </p:cViewPr>
      <p:guideLst>
        <p:guide orient="horz" pos="2160"/>
        <p:guide pos="386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4682"/>
    </p:cViewPr>
  </p:sorterViewPr>
  <p:notesViewPr>
    <p:cSldViewPr snapToGrid="0" showGuides="1">
      <p:cViewPr>
        <p:scale>
          <a:sx n="160" d="100"/>
          <a:sy n="160" d="100"/>
        </p:scale>
        <p:origin x="-1400" y="24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viewProps" Target="viewProp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notesMaster" Target="notesMasters/notesMaster1.xml" /><Relationship Id="rId65"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77490-6EA0-4084-B733-BC47CCA4C9E0}" type="doc">
      <dgm:prSet loTypeId="urn:microsoft.com/office/officeart/2005/8/layout/vList5" loCatId="list" qsTypeId="urn:microsoft.com/office/officeart/2005/8/quickstyle/simple1#43" qsCatId="simple" csTypeId="urn:microsoft.com/office/officeart/2005/8/colors/colorful2" csCatId="colorful" phldr="1"/>
      <dgm:spPr/>
      <dgm:t>
        <a:bodyPr/>
        <a:lstStyle/>
        <a:p>
          <a:endParaRPr lang="en-US"/>
        </a:p>
      </dgm:t>
    </dgm:pt>
    <dgm:pt modelId="{CB86FC75-0917-49FD-B4B4-7E01D8280802}">
      <dgm:prSet custT="1"/>
      <dgm:spPr/>
      <dgm:t>
        <a:bodyPr/>
        <a:lstStyle/>
        <a:p>
          <a:pPr rtl="0"/>
          <a:r>
            <a:rPr lang="en-US" sz="3200" b="0" dirty="0">
              <a:solidFill>
                <a:schemeClr val="tx1"/>
              </a:solidFill>
            </a:rPr>
            <a:t>Consumer products</a:t>
          </a:r>
        </a:p>
      </dgm:t>
    </dgm:pt>
    <dgm:pt modelId="{F10B7D13-38C6-404F-A68C-38404786EB8D}" type="parTrans" cxnId="{403292D9-46D4-48FC-A804-C2BA56A094BB}">
      <dgm:prSet/>
      <dgm:spPr/>
      <dgm:t>
        <a:bodyPr/>
        <a:lstStyle/>
        <a:p>
          <a:endParaRPr lang="en-US">
            <a:solidFill>
              <a:schemeClr val="tx1"/>
            </a:solidFill>
          </a:endParaRPr>
        </a:p>
      </dgm:t>
    </dgm:pt>
    <dgm:pt modelId="{887CCDF1-F3E8-4859-99F7-0BD8585B5740}" type="sibTrans" cxnId="{403292D9-46D4-48FC-A804-C2BA56A094BB}">
      <dgm:prSet/>
      <dgm:spPr/>
      <dgm:t>
        <a:bodyPr/>
        <a:lstStyle/>
        <a:p>
          <a:endParaRPr lang="en-US">
            <a:solidFill>
              <a:schemeClr val="tx1"/>
            </a:solidFill>
          </a:endParaRPr>
        </a:p>
      </dgm:t>
    </dgm:pt>
    <dgm:pt modelId="{4F2B8F93-4FE0-4798-88B0-3333A8D807FB}">
      <dgm:prSet custT="1"/>
      <dgm:spPr/>
      <dgm:t>
        <a:bodyPr/>
        <a:lstStyle/>
        <a:p>
          <a:pPr rtl="0"/>
          <a:r>
            <a:rPr lang="en-US" sz="3200" b="0" dirty="0">
              <a:solidFill>
                <a:schemeClr val="tx1"/>
              </a:solidFill>
            </a:rPr>
            <a:t>Industrial products</a:t>
          </a:r>
          <a:endParaRPr lang="en-US" sz="3200" dirty="0">
            <a:solidFill>
              <a:schemeClr val="tx1"/>
            </a:solidFill>
          </a:endParaRPr>
        </a:p>
      </dgm:t>
    </dgm:pt>
    <dgm:pt modelId="{D463C68D-CF09-4B65-8DE0-AF417932DE82}" type="parTrans" cxnId="{018A266E-E9DC-451B-B430-38D64C382842}">
      <dgm:prSet/>
      <dgm:spPr/>
      <dgm:t>
        <a:bodyPr/>
        <a:lstStyle/>
        <a:p>
          <a:endParaRPr lang="en-US">
            <a:solidFill>
              <a:schemeClr val="tx1"/>
            </a:solidFill>
          </a:endParaRPr>
        </a:p>
      </dgm:t>
    </dgm:pt>
    <dgm:pt modelId="{0C21049B-B60B-461D-B5A1-E43AAFC5C143}" type="sibTrans" cxnId="{018A266E-E9DC-451B-B430-38D64C382842}">
      <dgm:prSet/>
      <dgm:spPr/>
      <dgm:t>
        <a:bodyPr/>
        <a:lstStyle/>
        <a:p>
          <a:endParaRPr lang="en-US">
            <a:solidFill>
              <a:schemeClr val="tx1"/>
            </a:solidFill>
          </a:endParaRPr>
        </a:p>
      </dgm:t>
    </dgm:pt>
    <dgm:pt modelId="{BACA2342-33CB-4114-9EBE-393BA601503A}" type="pres">
      <dgm:prSet presAssocID="{DCB77490-6EA0-4084-B733-BC47CCA4C9E0}" presName="Name0" presStyleCnt="0">
        <dgm:presLayoutVars>
          <dgm:dir/>
          <dgm:animLvl val="lvl"/>
          <dgm:resizeHandles val="exact"/>
        </dgm:presLayoutVars>
      </dgm:prSet>
      <dgm:spPr/>
    </dgm:pt>
    <dgm:pt modelId="{B2A19134-EF2A-4CE8-BB3F-7E3746D926AC}" type="pres">
      <dgm:prSet presAssocID="{CB86FC75-0917-49FD-B4B4-7E01D8280802}" presName="linNode" presStyleCnt="0"/>
      <dgm:spPr/>
    </dgm:pt>
    <dgm:pt modelId="{A988610D-E6F0-44CD-BA44-510A327D1277}" type="pres">
      <dgm:prSet presAssocID="{CB86FC75-0917-49FD-B4B4-7E01D8280802}" presName="parentText" presStyleLbl="node1" presStyleIdx="0" presStyleCnt="2" custScaleX="277778" custLinFactNeighborX="-136" custLinFactNeighborY="-11830">
        <dgm:presLayoutVars>
          <dgm:chMax val="1"/>
          <dgm:bulletEnabled val="1"/>
        </dgm:presLayoutVars>
      </dgm:prSet>
      <dgm:spPr/>
    </dgm:pt>
    <dgm:pt modelId="{77BE215B-D69D-4BB1-B85E-153930C1F82E}" type="pres">
      <dgm:prSet presAssocID="{887CCDF1-F3E8-4859-99F7-0BD8585B5740}" presName="sp" presStyleCnt="0"/>
      <dgm:spPr/>
    </dgm:pt>
    <dgm:pt modelId="{8581CEEE-5924-4C2F-859A-6A36BD243622}" type="pres">
      <dgm:prSet presAssocID="{4F2B8F93-4FE0-4798-88B0-3333A8D807FB}" presName="linNode" presStyleCnt="0"/>
      <dgm:spPr/>
    </dgm:pt>
    <dgm:pt modelId="{DBEB94D2-B4C6-4D99-B28D-BB748F79D2A9}" type="pres">
      <dgm:prSet presAssocID="{4F2B8F93-4FE0-4798-88B0-3333A8D807FB}" presName="parentText" presStyleLbl="node1" presStyleIdx="1" presStyleCnt="2" custScaleX="277778" custLinFactX="100000" custLinFactNeighborX="127359" custLinFactNeighborY="-2500">
        <dgm:presLayoutVars>
          <dgm:chMax val="1"/>
          <dgm:bulletEnabled val="1"/>
        </dgm:presLayoutVars>
      </dgm:prSet>
      <dgm:spPr/>
    </dgm:pt>
  </dgm:ptLst>
  <dgm:cxnLst>
    <dgm:cxn modelId="{7912B601-B914-4A40-9D94-CCB91FA89301}" type="presOf" srcId="{4F2B8F93-4FE0-4798-88B0-3333A8D807FB}" destId="{DBEB94D2-B4C6-4D99-B28D-BB748F79D2A9}" srcOrd="0" destOrd="0" presId="urn:microsoft.com/office/officeart/2005/8/layout/vList5"/>
    <dgm:cxn modelId="{018A266E-E9DC-451B-B430-38D64C382842}" srcId="{DCB77490-6EA0-4084-B733-BC47CCA4C9E0}" destId="{4F2B8F93-4FE0-4798-88B0-3333A8D807FB}" srcOrd="1" destOrd="0" parTransId="{D463C68D-CF09-4B65-8DE0-AF417932DE82}" sibTransId="{0C21049B-B60B-461D-B5A1-E43AAFC5C143}"/>
    <dgm:cxn modelId="{1C57688A-8E48-4F40-9EAF-8BE64B07FAAD}" type="presOf" srcId="{DCB77490-6EA0-4084-B733-BC47CCA4C9E0}" destId="{BACA2342-33CB-4114-9EBE-393BA601503A}" srcOrd="0" destOrd="0" presId="urn:microsoft.com/office/officeart/2005/8/layout/vList5"/>
    <dgm:cxn modelId="{0805B9AD-8897-4942-81B9-0E44F45C8B47}" type="presOf" srcId="{CB86FC75-0917-49FD-B4B4-7E01D8280802}" destId="{A988610D-E6F0-44CD-BA44-510A327D1277}" srcOrd="0" destOrd="0" presId="urn:microsoft.com/office/officeart/2005/8/layout/vList5"/>
    <dgm:cxn modelId="{403292D9-46D4-48FC-A804-C2BA56A094BB}" srcId="{DCB77490-6EA0-4084-B733-BC47CCA4C9E0}" destId="{CB86FC75-0917-49FD-B4B4-7E01D8280802}" srcOrd="0" destOrd="0" parTransId="{F10B7D13-38C6-404F-A68C-38404786EB8D}" sibTransId="{887CCDF1-F3E8-4859-99F7-0BD8585B5740}"/>
    <dgm:cxn modelId="{20DD87C4-D551-7044-9EC7-96798602A07C}" type="presParOf" srcId="{BACA2342-33CB-4114-9EBE-393BA601503A}" destId="{B2A19134-EF2A-4CE8-BB3F-7E3746D926AC}" srcOrd="0" destOrd="0" presId="urn:microsoft.com/office/officeart/2005/8/layout/vList5"/>
    <dgm:cxn modelId="{52E5C048-615D-4941-8E3F-6B65A9237233}" type="presParOf" srcId="{B2A19134-EF2A-4CE8-BB3F-7E3746D926AC}" destId="{A988610D-E6F0-44CD-BA44-510A327D1277}" srcOrd="0" destOrd="0" presId="urn:microsoft.com/office/officeart/2005/8/layout/vList5"/>
    <dgm:cxn modelId="{1F479473-D452-ED49-ABD7-D74B8D9629EC}" type="presParOf" srcId="{BACA2342-33CB-4114-9EBE-393BA601503A}" destId="{77BE215B-D69D-4BB1-B85E-153930C1F82E}" srcOrd="1" destOrd="0" presId="urn:microsoft.com/office/officeart/2005/8/layout/vList5"/>
    <dgm:cxn modelId="{01E25AEF-FA29-4449-A7D1-84E9BAD050C3}" type="presParOf" srcId="{BACA2342-33CB-4114-9EBE-393BA601503A}" destId="{8581CEEE-5924-4C2F-859A-6A36BD243622}" srcOrd="2" destOrd="0" presId="urn:microsoft.com/office/officeart/2005/8/layout/vList5"/>
    <dgm:cxn modelId="{0ABD3C4D-E37F-1044-A821-D55732254EA5}" type="presParOf" srcId="{8581CEEE-5924-4C2F-859A-6A36BD243622}" destId="{DBEB94D2-B4C6-4D99-B28D-BB748F79D2A9}"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8610D-E6F0-44CD-BA44-510A327D1277}">
      <dsp:nvSpPr>
        <dsp:cNvPr id="0" name=""/>
        <dsp:cNvSpPr/>
      </dsp:nvSpPr>
      <dsp:spPr>
        <a:xfrm>
          <a:off x="0" y="0"/>
          <a:ext cx="4533705" cy="131079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a:lnSpc>
              <a:spcPct val="90000"/>
            </a:lnSpc>
            <a:spcBef>
              <a:spcPct val="0"/>
            </a:spcBef>
            <a:spcAft>
              <a:spcPct val="35000"/>
            </a:spcAft>
            <a:buNone/>
          </a:pPr>
          <a:r>
            <a:rPr lang="en-US" sz="3200" b="0" kern="1200" dirty="0">
              <a:solidFill>
                <a:schemeClr val="tx1"/>
              </a:solidFill>
            </a:rPr>
            <a:t>Consumer products</a:t>
          </a:r>
        </a:p>
      </dsp:txBody>
      <dsp:txXfrm>
        <a:off x="63988" y="63988"/>
        <a:ext cx="4405729" cy="1182815"/>
      </dsp:txXfrm>
    </dsp:sp>
    <dsp:sp modelId="{DBEB94D2-B4C6-4D99-B28D-BB748F79D2A9}">
      <dsp:nvSpPr>
        <dsp:cNvPr id="0" name=""/>
        <dsp:cNvSpPr/>
      </dsp:nvSpPr>
      <dsp:spPr>
        <a:xfrm>
          <a:off x="4428" y="1343594"/>
          <a:ext cx="4533705" cy="1310791"/>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a:lnSpc>
              <a:spcPct val="90000"/>
            </a:lnSpc>
            <a:spcBef>
              <a:spcPct val="0"/>
            </a:spcBef>
            <a:spcAft>
              <a:spcPct val="35000"/>
            </a:spcAft>
            <a:buNone/>
          </a:pPr>
          <a:r>
            <a:rPr lang="en-US" sz="3200" b="0" kern="1200" dirty="0">
              <a:solidFill>
                <a:schemeClr val="tx1"/>
              </a:solidFill>
            </a:rPr>
            <a:t>Industrial products</a:t>
          </a:r>
          <a:endParaRPr lang="en-US" sz="3200" kern="1200" dirty="0">
            <a:solidFill>
              <a:schemeClr val="tx1"/>
            </a:solidFill>
          </a:endParaRPr>
        </a:p>
      </dsp:txBody>
      <dsp:txXfrm>
        <a:off x="68416" y="1407582"/>
        <a:ext cx="4405729" cy="118281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4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E5A47-5EF7-41C3-AE15-CC3EBBE7979D}" type="datetimeFigureOut">
              <a:rPr lang="en-US" smtClean="0"/>
              <a:t>11/17/2019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A0A23-7F20-4B04-A006-693C5986EE1E}" type="slidenum">
              <a:rPr lang="en-US" smtClean="0"/>
              <a:t>‹#›</a:t>
            </a:fld>
            <a:endParaRPr lang="en-US" dirty="0"/>
          </a:p>
        </p:txBody>
      </p:sp>
    </p:spTree>
    <p:extLst>
      <p:ext uri="{BB962C8B-B14F-4D97-AF65-F5344CB8AC3E}">
        <p14:creationId xmlns:p14="http://schemas.microsoft.com/office/powerpoint/2010/main" val="273344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5A0A23-7F20-4B04-A006-693C5986EE1E}" type="slidenum">
              <a:rPr lang="en-US" smtClean="0"/>
              <a:t>1</a:t>
            </a:fld>
            <a:endParaRPr lang="en-US" dirty="0"/>
          </a:p>
        </p:txBody>
      </p:sp>
    </p:spTree>
    <p:extLst>
      <p:ext uri="{BB962C8B-B14F-4D97-AF65-F5344CB8AC3E}">
        <p14:creationId xmlns:p14="http://schemas.microsoft.com/office/powerpoint/2010/main" val="2221717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a:defRPr/>
            </a:pPr>
            <a:endParaRPr lang="en-US" i="1" dirty="0">
              <a:ea typeface="ＭＳ Ｐゴシック" charset="-128"/>
            </a:endParaRPr>
          </a:p>
        </p:txBody>
      </p:sp>
    </p:spTree>
    <p:extLst>
      <p:ext uri="{BB962C8B-B14F-4D97-AF65-F5344CB8AC3E}">
        <p14:creationId xmlns:p14="http://schemas.microsoft.com/office/powerpoint/2010/main" val="3061430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Convenience products</a:t>
            </a:r>
            <a:r>
              <a:rPr lang="en-US" altLang="en-US" dirty="0"/>
              <a:t> are usually low priced, and marketers place them in many locations to make them readily available when customers need or want them.</a:t>
            </a:r>
          </a:p>
          <a:p>
            <a:endParaRPr lang="en-US" altLang="en-US" dirty="0"/>
          </a:p>
          <a:p>
            <a:r>
              <a:rPr lang="en-US" altLang="en-US" b="1" dirty="0"/>
              <a:t>Discussion Question</a:t>
            </a:r>
          </a:p>
          <a:p>
            <a:r>
              <a:rPr lang="en-US" altLang="en-US" i="1" dirty="0"/>
              <a:t>What is a convenience product that you buy?</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Shopping products</a:t>
            </a:r>
            <a:r>
              <a:rPr lang="en-US" altLang="en-US" dirty="0"/>
              <a:t> are usually distributed through fewer outlets but provide deeper sales support to help customers in their comparison efforts.</a:t>
            </a:r>
          </a:p>
          <a:p>
            <a:endParaRPr lang="en-US" altLang="en-US" dirty="0"/>
          </a:p>
          <a:p>
            <a:r>
              <a:rPr lang="en-US" altLang="en-US" b="1" dirty="0"/>
              <a:t>Discussion Question</a:t>
            </a:r>
          </a:p>
          <a:p>
            <a:r>
              <a:rPr lang="en-US" altLang="en-US" i="1" dirty="0"/>
              <a:t>What is a shopping product that you buy?</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Buyers normally do not compare </a:t>
            </a:r>
            <a:r>
              <a:rPr lang="en-US" altLang="en-US" b="1" dirty="0"/>
              <a:t>specialty products</a:t>
            </a:r>
            <a:r>
              <a:rPr lang="en-US" altLang="en-US" dirty="0"/>
              <a:t>. They invest only the time needed to reach dealers carrying the wanted products.</a:t>
            </a:r>
          </a:p>
          <a:p>
            <a:endParaRPr lang="en-US" altLang="en-US" dirty="0"/>
          </a:p>
          <a:p>
            <a:r>
              <a:rPr lang="en-US" altLang="en-US" b="1" dirty="0"/>
              <a:t>Discussion Questions</a:t>
            </a:r>
          </a:p>
          <a:p>
            <a:r>
              <a:rPr lang="en-US" altLang="en-US" i="1" dirty="0"/>
              <a:t>What is a specialty product that you buy?</a:t>
            </a:r>
          </a:p>
          <a:p>
            <a:endParaRPr lang="en-US" altLang="en-US" i="1" dirty="0"/>
          </a:p>
          <a:p>
            <a:r>
              <a:rPr lang="en-US" altLang="en-US" i="1" dirty="0"/>
              <a:t>What is a product that could be convenience, shopping, and specialty?</a:t>
            </a:r>
            <a:endParaRPr lang="en-US" altLang="en-US" sz="800" i="1" dirty="0"/>
          </a:p>
          <a:p>
            <a:r>
              <a:rPr lang="en-US" altLang="en-US" dirty="0"/>
              <a:t>This is a bit of a puzzle. Students</a:t>
            </a:r>
            <a:r>
              <a:rPr lang="en-US" altLang="en-US" baseline="0" dirty="0"/>
              <a:t> </a:t>
            </a:r>
            <a:r>
              <a:rPr lang="en-US" altLang="en-US" dirty="0"/>
              <a:t>might realize that a camera could fall into several categories depending on the buyer and the situation. Certainly, if you are on vacation and you forgot your camera, you would pick one up at a convenience store, pharmacy, or maybe the hotel store. If you were a professional photographer, a camera purchase could easily be specialty if you were buying a $5,000 camera.  Other examples might include mats for the floor of an automobile, tires, or a fan.</a:t>
            </a:r>
          </a:p>
        </p:txBody>
      </p:sp>
    </p:spTree>
    <p:extLst>
      <p:ext uri="{BB962C8B-B14F-4D97-AF65-F5344CB8AC3E}">
        <p14:creationId xmlns:p14="http://schemas.microsoft.com/office/powerpoint/2010/main" val="3061430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Most major new innovations are unsought until the consumer becomes aware of them through advertising. By their very nature, </a:t>
            </a:r>
            <a:r>
              <a:rPr lang="en-US" altLang="en-US" b="1" dirty="0"/>
              <a:t>unsought products </a:t>
            </a:r>
            <a:r>
              <a:rPr lang="en-US" altLang="en-US" dirty="0"/>
              <a:t>require a lot of advertising, personal selling, and other marketing efforts.</a:t>
            </a:r>
          </a:p>
          <a:p>
            <a:endParaRPr lang="en-US" altLang="en-US" b="1" dirty="0"/>
          </a:p>
          <a:p>
            <a:endParaRPr lang="en-US" altLang="en-US" b="1" dirty="0"/>
          </a:p>
          <a:p>
            <a:endParaRPr lang="en-US" altLang="en-US" b="1" dirty="0"/>
          </a:p>
        </p:txBody>
      </p:sp>
    </p:spTree>
    <p:extLst>
      <p:ext uri="{BB962C8B-B14F-4D97-AF65-F5344CB8AC3E}">
        <p14:creationId xmlns:p14="http://schemas.microsoft.com/office/powerpoint/2010/main" val="3061430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0" dirty="0"/>
              <a:t>T</a:t>
            </a:r>
            <a:r>
              <a:rPr lang="en-US" altLang="en-US" dirty="0"/>
              <a:t>he distinction between a consumer product and an </a:t>
            </a:r>
            <a:r>
              <a:rPr lang="en-US" altLang="en-US" b="1" dirty="0"/>
              <a:t>industrial product </a:t>
            </a:r>
            <a:r>
              <a:rPr lang="en-US" altLang="en-US" dirty="0"/>
              <a:t>is based on the </a:t>
            </a:r>
            <a:r>
              <a:rPr lang="en-US" altLang="en-US" i="1" dirty="0"/>
              <a:t>purpose</a:t>
            </a:r>
            <a:r>
              <a:rPr lang="en-US" altLang="en-US" dirty="0"/>
              <a:t> for which the product is purchased. If a consumer buys a lawn mower for use around home, the lawn mower is a consumer product. If the same consumer buys the same lawn mower for use in a landscaping business, the lawn mower is an industrial product.</a:t>
            </a:r>
          </a:p>
        </p:txBody>
      </p:sp>
    </p:spTree>
    <p:extLst>
      <p:ext uri="{BB962C8B-B14F-4D97-AF65-F5344CB8AC3E}">
        <p14:creationId xmlns:p14="http://schemas.microsoft.com/office/powerpoint/2010/main" val="3061430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0" dirty="0"/>
              <a:t>The three groups of industrial products and services are materials and parts, capital items, and supplies and services.</a:t>
            </a:r>
          </a:p>
          <a:p>
            <a:endParaRPr lang="en-US" altLang="en-US" dirty="0"/>
          </a:p>
          <a:p>
            <a:r>
              <a:rPr lang="en-US" altLang="en-US" b="1" i="1" dirty="0"/>
              <a:t>Materials and parts:  </a:t>
            </a:r>
            <a:r>
              <a:rPr lang="en-US" altLang="en-US" dirty="0"/>
              <a:t>Raw materials consist of farm products and natural products. Manufactured materials and parts consist of component materials</a:t>
            </a:r>
            <a:r>
              <a:rPr lang="en-US" altLang="en-US" baseline="0" dirty="0"/>
              <a:t> and </a:t>
            </a:r>
            <a:r>
              <a:rPr lang="en-US" altLang="en-US" dirty="0"/>
              <a:t>component parts. Most manufactured materials and parts are sold directly to industrial users. Price and service are the major marketing factors; branding and advertising tend to be less important.</a:t>
            </a:r>
          </a:p>
          <a:p>
            <a:endParaRPr lang="en-US" altLang="en-US" dirty="0"/>
          </a:p>
          <a:p>
            <a:r>
              <a:rPr lang="en-US" altLang="en-US" b="1" i="1" dirty="0"/>
              <a:t>Capital items</a:t>
            </a:r>
            <a:r>
              <a:rPr lang="en-US" altLang="en-US" b="1" dirty="0"/>
              <a:t> </a:t>
            </a:r>
            <a:r>
              <a:rPr lang="en-US" altLang="en-US" dirty="0"/>
              <a:t>are industrial products that aid in the buyer’s production or operations, including installations and accessory equipment. Installations consist of major purchases such as buildings and fixed equipment. Accessory equipment includes portable factory equipment and tools and office equipment. They have a shorter life than installations and simply aid in the production process.</a:t>
            </a:r>
          </a:p>
          <a:p>
            <a:endParaRPr lang="en-US" altLang="en-US" dirty="0"/>
          </a:p>
          <a:p>
            <a:r>
              <a:rPr lang="en-US" altLang="en-US" dirty="0"/>
              <a:t>The final group of industrial products is </a:t>
            </a:r>
            <a:r>
              <a:rPr lang="en-US" altLang="en-US" b="1" i="1" dirty="0"/>
              <a:t>supplies and services</a:t>
            </a:r>
            <a:r>
              <a:rPr lang="en-US" altLang="en-US" b="1" dirty="0"/>
              <a:t>. </a:t>
            </a:r>
            <a:r>
              <a:rPr lang="en-US" altLang="en-US" dirty="0"/>
              <a:t>Supplies include operating supplies and repair and maintenance items. Supplies are the convenience products of the industrial field because they are usually purchased with a minimum of effort or comparison. Business services include maintenance and repair services and business advisory services usually supplied under contract.</a:t>
            </a:r>
          </a:p>
        </p:txBody>
      </p:sp>
    </p:spTree>
    <p:extLst>
      <p:ext uri="{BB962C8B-B14F-4D97-AF65-F5344CB8AC3E}">
        <p14:creationId xmlns:p14="http://schemas.microsoft.com/office/powerpoint/2010/main" val="3061430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Organization marketing: Kaiser Permanente’s “Thrive” campaign markets the organization as a total health advocate that helps its members get healthy, stay healthy, and thrive.</a:t>
            </a:r>
          </a:p>
          <a:p>
            <a:endParaRPr lang="en-US" sz="1200" b="0" i="0" u="none" strike="noStrike" kern="1200" baseline="0" dirty="0">
              <a:solidFill>
                <a:schemeClr val="tx1"/>
              </a:solidFill>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kern="1200" dirty="0">
                <a:solidFill>
                  <a:schemeClr val="tx1"/>
                </a:solidFill>
                <a:effectLst/>
                <a:latin typeface="+mn-lt"/>
                <a:ea typeface="+mn-ea"/>
                <a:cs typeface="+mn-cs"/>
              </a:rPr>
              <a:t>Organizations often carry out activities to “sell” the organization itself. Both profit and not-for-profit organizations practice </a:t>
            </a:r>
            <a:r>
              <a:rPr lang="en-US" sz="1200" b="1" kern="1200" dirty="0">
                <a:solidFill>
                  <a:schemeClr val="tx1"/>
                </a:solidFill>
                <a:effectLst/>
                <a:latin typeface="+mn-lt"/>
                <a:ea typeface="+mn-ea"/>
                <a:cs typeface="+mn-cs"/>
              </a:rPr>
              <a:t>organization marketing</a:t>
            </a:r>
            <a:r>
              <a:rPr lang="en-US" sz="1200" kern="1200" dirty="0">
                <a:solidFill>
                  <a:schemeClr val="tx1"/>
                </a:solidFill>
                <a:effectLst/>
                <a:latin typeface="+mn-lt"/>
                <a:ea typeface="+mn-ea"/>
                <a:cs typeface="+mn-cs"/>
              </a:rPr>
              <a:t>. Business firms sponsor public relations or </a:t>
            </a:r>
            <a:r>
              <a:rPr lang="en-US" sz="1200" i="1" kern="1200" dirty="0">
                <a:solidFill>
                  <a:schemeClr val="tx1"/>
                </a:solidFill>
                <a:effectLst/>
                <a:latin typeface="+mn-lt"/>
                <a:ea typeface="+mn-ea"/>
                <a:cs typeface="+mn-cs"/>
              </a:rPr>
              <a:t>corporate image marketing</a:t>
            </a:r>
            <a:r>
              <a:rPr lang="en-US" sz="1200" kern="1200" dirty="0">
                <a:solidFill>
                  <a:schemeClr val="tx1"/>
                </a:solidFill>
                <a:effectLst/>
                <a:latin typeface="+mn-lt"/>
                <a:ea typeface="+mn-ea"/>
                <a:cs typeface="+mn-cs"/>
              </a:rPr>
              <a:t> campaigns to market themselves and polish their images.</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Kaiser Permanente’s long-running “Thrive” campaign markets the health maintenance organization (HMO) not just as a health-care company, but as a total health advocate. Whereas “competitors [stand] for health care,” says the company, “Kaiser Permanente [stands] for health” as shown in the ad on</a:t>
            </a:r>
            <a:r>
              <a:rPr lang="en-US" sz="1200" kern="1200" baseline="0" dirty="0">
                <a:solidFill>
                  <a:schemeClr val="tx1"/>
                </a:solidFill>
                <a:effectLst/>
                <a:latin typeface="+mn-lt"/>
                <a:ea typeface="+mn-ea"/>
                <a:cs typeface="+mn-cs"/>
              </a:rPr>
              <a:t> the previous slide.</a:t>
            </a:r>
            <a:r>
              <a:rPr lang="en-US" sz="1200" kern="1200" dirty="0">
                <a:solidFill>
                  <a:schemeClr val="tx1"/>
                </a:solidFill>
                <a:effectLst/>
                <a:latin typeface="+mn-lt"/>
                <a:ea typeface="+mn-ea"/>
                <a:cs typeface="+mn-cs"/>
              </a:rPr>
              <a:t> Still other ads show how Kaiser Permanente accomplishes major health-care breakthroughs behind the scenes so that its members can thrive and enjoy the everyday moments of their lives to the fullest.</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People can also be thought of as products. People ranging from presidents, entertainers, and sports figures to professionals such as doctors, lawyers, and architects use </a:t>
            </a:r>
            <a:r>
              <a:rPr lang="en-US" altLang="en-US" b="1" dirty="0"/>
              <a:t>person marketing </a:t>
            </a:r>
            <a:r>
              <a:rPr lang="en-US" altLang="en-US" dirty="0"/>
              <a:t>to build their reputations. Businesses, charities, and other organizations use well-known personalities to help sell their products or causes.</a:t>
            </a:r>
          </a:p>
        </p:txBody>
      </p:sp>
    </p:spTree>
    <p:extLst>
      <p:ext uri="{BB962C8B-B14F-4D97-AF65-F5344CB8AC3E}">
        <p14:creationId xmlns:p14="http://schemas.microsoft.com/office/powerpoint/2010/main" val="306143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1771527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1" i="1" kern="1200" dirty="0">
                <a:solidFill>
                  <a:schemeClr val="tx1"/>
                </a:solidFill>
                <a:effectLst/>
                <a:latin typeface="+mn-lt"/>
                <a:ea typeface="+mn-ea"/>
                <a:cs typeface="+mn-cs"/>
              </a:rPr>
              <a:t>Place marketing: </a:t>
            </a:r>
            <a:r>
              <a:rPr lang="en-US" sz="1200" kern="1200" dirty="0">
                <a:solidFill>
                  <a:schemeClr val="tx1"/>
                </a:solidFill>
                <a:effectLst/>
                <a:latin typeface="+mn-lt"/>
                <a:ea typeface="+mn-ea"/>
                <a:cs typeface="+mn-cs"/>
              </a:rPr>
              <a:t> Cities, states, regions, and even entire nations compete to attract tourists, new residents, conventions, and company offices and factories. The New Orleans city web site shouts “Go NOLA” and markets annual events such as Mardi Gras festivities and the New Orleans Jazz and Heritage Festival.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Brand USA, a public–private marketing partnership created by a recent act of Congress, promotes the United States as a tourist destination to international travelers. Its mission is to “represent the true greatness of America—from sea to shining sea” through country-by-country ads and promotions and a </a:t>
            </a:r>
            <a:r>
              <a:rPr lang="en-US" sz="1200" kern="1200" dirty="0" err="1">
                <a:solidFill>
                  <a:schemeClr val="tx1"/>
                </a:solidFill>
                <a:effectLst/>
                <a:latin typeface="+mn-lt"/>
                <a:ea typeface="+mn-ea"/>
                <a:cs typeface="+mn-cs"/>
              </a:rPr>
              <a:t>DiscoverAmerica.com</a:t>
            </a:r>
            <a:r>
              <a:rPr lang="en-US" sz="1200" kern="1200" dirty="0">
                <a:solidFill>
                  <a:schemeClr val="tx1"/>
                </a:solidFill>
                <a:effectLst/>
                <a:latin typeface="+mn-lt"/>
                <a:ea typeface="+mn-ea"/>
                <a:cs typeface="+mn-cs"/>
              </a:rPr>
              <a:t> web site that features destinations, U.S. travel information and tips, and travel planning tools.</a:t>
            </a:r>
            <a:endParaRPr lang="en-US" sz="1200" kern="1200" baseline="300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b="1" dirty="0"/>
              <a:t>Social marketing: </a:t>
            </a:r>
            <a:r>
              <a:rPr lang="en-US" b="0" i="1" dirty="0">
                <a:ea typeface="ＭＳ Ｐゴシック" charset="-128"/>
              </a:rPr>
              <a:t>Ideas</a:t>
            </a:r>
            <a:r>
              <a:rPr lang="en-US" b="0" i="0" dirty="0">
                <a:ea typeface="ＭＳ Ｐゴシック" charset="-128"/>
              </a:rPr>
              <a:t> can </a:t>
            </a:r>
            <a:r>
              <a:rPr lang="en-US" dirty="0">
                <a:ea typeface="ＭＳ Ｐゴシック" charset="-128"/>
              </a:rPr>
              <a:t>also be marketed. In one sense, all marketing is the marketing of an idea, whether it is the general idea of brushing your teeth or the specific idea that Crest toothpastes create “healthy, beautiful smiles for life.” Here, however, we narrow our focus to the marketing of </a:t>
            </a:r>
            <a:r>
              <a:rPr lang="en-US" i="1" dirty="0">
                <a:ea typeface="ＭＳ Ｐゴシック" charset="-128"/>
              </a:rPr>
              <a:t>social ideas</a:t>
            </a:r>
            <a:r>
              <a:rPr lang="en-US" dirty="0">
                <a:ea typeface="ＭＳ Ｐゴシック" charset="-128"/>
              </a:rPr>
              <a:t>. This area has been called </a:t>
            </a:r>
            <a:r>
              <a:rPr lang="en-US" b="1" dirty="0">
                <a:ea typeface="ＭＳ Ｐゴシック" charset="-128"/>
              </a:rPr>
              <a:t>social marketing</a:t>
            </a:r>
            <a:r>
              <a:rPr lang="en-US" b="0" dirty="0">
                <a:ea typeface="ＭＳ Ｐゴシック" charset="-128"/>
              </a:rPr>
              <a:t>.</a:t>
            </a:r>
            <a:endParaRPr lang="en-US" dirty="0">
              <a:ea typeface="ＭＳ Ｐゴシック" charset="-128"/>
            </a:endParaRPr>
          </a:p>
        </p:txBody>
      </p:sp>
    </p:spTree>
    <p:extLst>
      <p:ext uri="{BB962C8B-B14F-4D97-AF65-F5344CB8AC3E}">
        <p14:creationId xmlns:p14="http://schemas.microsoft.com/office/powerpoint/2010/main" val="3061430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22</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Figure 8.2 shows the important decisions in the development and marketing of individual products and services. We will examine</a:t>
            </a:r>
            <a:r>
              <a:rPr lang="en-US" altLang="en-US" baseline="0" dirty="0"/>
              <a:t> </a:t>
            </a:r>
            <a:r>
              <a:rPr lang="en-US" altLang="en-US" dirty="0"/>
              <a:t>decisions about </a:t>
            </a:r>
            <a:r>
              <a:rPr lang="en-US" altLang="en-US" i="1" dirty="0"/>
              <a:t>product attributes</a:t>
            </a:r>
            <a:r>
              <a:rPr lang="en-US" altLang="en-US" dirty="0"/>
              <a:t>, </a:t>
            </a:r>
            <a:r>
              <a:rPr lang="en-US" altLang="en-US" i="1" dirty="0"/>
              <a:t>branding</a:t>
            </a:r>
            <a:r>
              <a:rPr lang="en-US" altLang="en-US" dirty="0"/>
              <a:t>, </a:t>
            </a:r>
            <a:r>
              <a:rPr lang="en-US" altLang="en-US" i="1" dirty="0"/>
              <a:t>packaging</a:t>
            </a:r>
            <a:r>
              <a:rPr lang="en-US" altLang="en-US" dirty="0"/>
              <a:t>, </a:t>
            </a:r>
            <a:r>
              <a:rPr lang="en-US" altLang="en-US" i="1" dirty="0"/>
              <a:t>labeling</a:t>
            </a:r>
            <a:r>
              <a:rPr lang="en-US" altLang="en-US" dirty="0"/>
              <a:t>, and </a:t>
            </a:r>
            <a:r>
              <a:rPr lang="en-US" altLang="en-US" i="1" dirty="0"/>
              <a:t>product support services</a:t>
            </a:r>
            <a:r>
              <a:rPr lang="en-US" altLang="en-US" dirty="0"/>
              <a:t>.</a:t>
            </a:r>
          </a:p>
        </p:txBody>
      </p:sp>
    </p:spTree>
    <p:extLst>
      <p:ext uri="{BB962C8B-B14F-4D97-AF65-F5344CB8AC3E}">
        <p14:creationId xmlns:p14="http://schemas.microsoft.com/office/powerpoint/2010/main" val="3061430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Developing a product or service involves defining the benefits that it will offer. </a:t>
            </a:r>
          </a:p>
        </p:txBody>
      </p:sp>
    </p:spTree>
    <p:extLst>
      <p:ext uri="{BB962C8B-B14F-4D97-AF65-F5344CB8AC3E}">
        <p14:creationId xmlns:p14="http://schemas.microsoft.com/office/powerpoint/2010/main" val="3061430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Product quality</a:t>
            </a:r>
            <a:r>
              <a:rPr lang="en-US" altLang="en-US" dirty="0"/>
              <a:t> is one of the marketer’s major positioning tools. Quality affects product or service performance; thus, it is closely linked to customer value and satisfaction. In the narrowest sense, quality can be defined as “freedom from defects.” But most marketers go beyond this narrow definition. Instead, they define quality in terms of creating customer value and satisfaction. </a:t>
            </a:r>
          </a:p>
          <a:p>
            <a:endParaRPr lang="en-US" altLang="en-US" i="1" dirty="0"/>
          </a:p>
          <a:p>
            <a:r>
              <a:rPr lang="en-US" altLang="en-US" i="1" dirty="0"/>
              <a:t>Total quality management</a:t>
            </a:r>
            <a:r>
              <a:rPr lang="en-US" altLang="en-US" dirty="0"/>
              <a:t> (</a:t>
            </a:r>
            <a:r>
              <a:rPr lang="en-US" altLang="en-US" i="1" dirty="0"/>
              <a:t>TQM</a:t>
            </a:r>
            <a:r>
              <a:rPr lang="en-US" altLang="en-US" dirty="0"/>
              <a:t>) is an approach in which all of the company’s people are involved in constantly improving the quality of products, services, and business processes.. </a:t>
            </a:r>
          </a:p>
          <a:p>
            <a:endParaRPr lang="en-US" altLang="en-US" dirty="0"/>
          </a:p>
          <a:p>
            <a:r>
              <a:rPr lang="en-US" altLang="en-US" dirty="0"/>
              <a:t>Today, companies are taking a </a:t>
            </a:r>
            <a:r>
              <a:rPr lang="en-US" altLang="en-US" i="1" dirty="0"/>
              <a:t>return-on-quality</a:t>
            </a:r>
            <a:r>
              <a:rPr lang="en-US" altLang="en-US" dirty="0"/>
              <a:t> approach, viewing quality as an investment and holding quality efforts accountable for bottom-line results.</a:t>
            </a:r>
          </a:p>
          <a:p>
            <a:endParaRPr lang="en-US" altLang="en-US" dirty="0"/>
          </a:p>
          <a:p>
            <a:r>
              <a:rPr lang="en-US" altLang="en-US" dirty="0"/>
              <a:t>Product quality has two dimensions: level and consistency. In developing a product, the marketer must first choose a </a:t>
            </a:r>
            <a:r>
              <a:rPr lang="en-US" altLang="en-US" i="1" dirty="0"/>
              <a:t>quality level</a:t>
            </a:r>
            <a:r>
              <a:rPr lang="en-US" altLang="en-US" dirty="0"/>
              <a:t> that will support the product’s positioning. Here, product quality means </a:t>
            </a:r>
            <a:r>
              <a:rPr lang="en-US" altLang="en-US" i="1" dirty="0"/>
              <a:t>performance quality</a:t>
            </a:r>
            <a:r>
              <a:rPr lang="en-US" altLang="en-US" dirty="0"/>
              <a:t>—the product’s ability to perform its functions. </a:t>
            </a:r>
          </a:p>
          <a:p>
            <a:endParaRPr lang="en-US" altLang="en-US" dirty="0"/>
          </a:p>
          <a:p>
            <a:r>
              <a:rPr lang="en-US" altLang="en-US" dirty="0"/>
              <a:t>Beyond quality level, high quality also can mean high levels of quality consistency. Here, product quality means </a:t>
            </a:r>
            <a:r>
              <a:rPr lang="en-US" altLang="en-US" i="1" dirty="0"/>
              <a:t>conformance quality</a:t>
            </a:r>
            <a:r>
              <a:rPr lang="en-US" altLang="en-US" dirty="0"/>
              <a:t>—freedom from defects and </a:t>
            </a:r>
            <a:r>
              <a:rPr lang="en-US" altLang="en-US" i="1" dirty="0"/>
              <a:t>consistency</a:t>
            </a:r>
            <a:r>
              <a:rPr lang="en-US" altLang="en-US" dirty="0"/>
              <a:t> in delivering a targeted level of performance. All companies should strive for high levels of conformance quality. </a:t>
            </a:r>
          </a:p>
        </p:txBody>
      </p:sp>
    </p:spTree>
    <p:extLst>
      <p:ext uri="{BB962C8B-B14F-4D97-AF65-F5344CB8AC3E}">
        <p14:creationId xmlns:p14="http://schemas.microsoft.com/office/powerpoint/2010/main" val="3061430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A0A23-7F20-4B04-A006-693C5986EE1E}" type="slidenum">
              <a:rPr lang="en-US" smtClean="0"/>
              <a:t>26</a:t>
            </a:fld>
            <a:endParaRPr lang="en-US" dirty="0"/>
          </a:p>
        </p:txBody>
      </p:sp>
    </p:spTree>
    <p:extLst>
      <p:ext uri="{BB962C8B-B14F-4D97-AF65-F5344CB8AC3E}">
        <p14:creationId xmlns:p14="http://schemas.microsoft.com/office/powerpoint/2010/main" val="1876780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A product can be offered with varying </a:t>
            </a:r>
            <a:r>
              <a:rPr lang="en-US" altLang="en-US" b="1" dirty="0"/>
              <a:t>product</a:t>
            </a:r>
            <a:r>
              <a:rPr lang="en-US" altLang="en-US" b="1" baseline="0" dirty="0"/>
              <a:t> </a:t>
            </a:r>
            <a:r>
              <a:rPr lang="en-US" altLang="en-US" b="1" dirty="0"/>
              <a:t>features</a:t>
            </a:r>
            <a:r>
              <a:rPr lang="en-US" altLang="en-US" dirty="0"/>
              <a:t>. A stripped-down model, one without any extras, is the starting point. The company can then create higher-level models by adding more features. Being the first producer to introduce a valued new feature is one of the most effective ways to compete.</a:t>
            </a:r>
          </a:p>
          <a:p>
            <a:endParaRPr lang="en-US" altLang="en-US" dirty="0"/>
          </a:p>
          <a:p>
            <a:r>
              <a:rPr lang="en-US" altLang="en-US" dirty="0"/>
              <a:t>How can a company identify new features and decide which ones to add to its product? It should periodically survey buyers who have used the product and ask these questions: How do you like the product? Which specific features of the product do you like most? Which features could we add to improve the product? The answers to these questions provide the company with a rich list of feature ideas. </a:t>
            </a:r>
          </a:p>
          <a:p>
            <a:endParaRPr lang="en-US" altLang="en-US" dirty="0"/>
          </a:p>
          <a:p>
            <a:r>
              <a:rPr lang="en-US" altLang="en-US" dirty="0"/>
              <a:t>The company can then assess each feature’s </a:t>
            </a:r>
            <a:r>
              <a:rPr lang="en-US" altLang="en-US" i="1" dirty="0"/>
              <a:t>value</a:t>
            </a:r>
            <a:r>
              <a:rPr lang="en-US" altLang="en-US" dirty="0"/>
              <a:t> to customers versus its </a:t>
            </a:r>
            <a:r>
              <a:rPr lang="en-US" altLang="en-US" i="1" dirty="0"/>
              <a:t>cost</a:t>
            </a:r>
            <a:r>
              <a:rPr lang="en-US" altLang="en-US" dirty="0"/>
              <a:t> to the company. Features that customers value highly in relation to costs should be added.</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Good design doesn’t start with brainstorming new ideas and making prototypes.</a:t>
            </a:r>
          </a:p>
          <a:p>
            <a:r>
              <a:rPr lang="en-US" sz="1200" b="0" i="0" u="none" strike="noStrike" kern="1200" baseline="0" dirty="0">
                <a:solidFill>
                  <a:schemeClr val="tx1"/>
                </a:solidFill>
                <a:latin typeface="+mn-lt"/>
                <a:ea typeface="+mn-ea"/>
                <a:cs typeface="+mn-cs"/>
              </a:rPr>
              <a:t>Design begins with observing customers, understanding their needs, and shaping their</a:t>
            </a:r>
          </a:p>
          <a:p>
            <a:r>
              <a:rPr lang="en-US" sz="1200" b="0" i="0" u="none" strike="noStrike" kern="1200" baseline="0" dirty="0">
                <a:solidFill>
                  <a:schemeClr val="tx1"/>
                </a:solidFill>
                <a:latin typeface="+mn-lt"/>
                <a:ea typeface="+mn-ea"/>
                <a:cs typeface="+mn-cs"/>
              </a:rPr>
              <a:t>product-use experience. Product designers should think less about technical product</a:t>
            </a:r>
          </a:p>
          <a:p>
            <a:r>
              <a:rPr lang="en-US" sz="1200" b="0" i="0" u="none" strike="noStrike" kern="1200" baseline="0" dirty="0">
                <a:solidFill>
                  <a:schemeClr val="tx1"/>
                </a:solidFill>
                <a:latin typeface="+mn-lt"/>
                <a:ea typeface="+mn-ea"/>
                <a:cs typeface="+mn-cs"/>
              </a:rPr>
              <a:t>specifications and more about how customers will use and benefit from the product. For</a:t>
            </a:r>
          </a:p>
          <a:p>
            <a:r>
              <a:rPr lang="en-US" sz="1200" b="0" i="0" u="none" strike="noStrike" kern="1200" baseline="0" dirty="0">
                <a:solidFill>
                  <a:schemeClr val="tx1"/>
                </a:solidFill>
                <a:latin typeface="+mn-lt"/>
                <a:ea typeface="+mn-ea"/>
                <a:cs typeface="+mn-cs"/>
              </a:rPr>
              <a:t>example, using smart design based on consumer needs, </a:t>
            </a:r>
            <a:r>
              <a:rPr lang="en-US" sz="1200" b="0" i="0" u="none" strike="noStrike" kern="1200" baseline="0" dirty="0" err="1">
                <a:solidFill>
                  <a:schemeClr val="tx1"/>
                </a:solidFill>
                <a:latin typeface="+mn-lt"/>
                <a:ea typeface="+mn-ea"/>
                <a:cs typeface="+mn-cs"/>
              </a:rPr>
              <a:t>Sonos</a:t>
            </a:r>
            <a:r>
              <a:rPr lang="en-US" sz="1200" b="0" i="0" u="none" strike="noStrike" kern="1200" baseline="0" dirty="0">
                <a:solidFill>
                  <a:schemeClr val="tx1"/>
                </a:solidFill>
                <a:latin typeface="+mn-lt"/>
                <a:ea typeface="+mn-ea"/>
                <a:cs typeface="+mn-cs"/>
              </a:rPr>
              <a:t> created a wireless, internet-enabled</a:t>
            </a:r>
          </a:p>
          <a:p>
            <a:r>
              <a:rPr lang="en-US" sz="1200" b="0" i="0" u="none" strike="noStrike" kern="1200" baseline="0" dirty="0">
                <a:solidFill>
                  <a:schemeClr val="tx1"/>
                </a:solidFill>
                <a:latin typeface="+mn-lt"/>
                <a:ea typeface="+mn-ea"/>
                <a:cs typeface="+mn-cs"/>
              </a:rPr>
              <a:t>speaker system that’s easy to use and fills a whole house with great sound.</a:t>
            </a:r>
          </a:p>
          <a:p>
            <a:endParaRPr lang="en-US" altLang="en-US" sz="1200" b="0" i="0" u="none" strike="noStrike" kern="1200" baseline="0" dirty="0">
              <a:solidFill>
                <a:schemeClr val="tx1"/>
              </a:solidFill>
              <a:latin typeface="+mn-lt"/>
              <a:ea typeface="+mn-ea"/>
              <a:cs typeface="+mn-cs"/>
            </a:endParaRPr>
          </a:p>
          <a:p>
            <a:r>
              <a:rPr lang="en-US" altLang="en-US" dirty="0"/>
              <a:t>Another way to add customer value is through distinctive </a:t>
            </a:r>
            <a:r>
              <a:rPr lang="en-US" altLang="en-US" i="1" dirty="0"/>
              <a:t>product style and design</a:t>
            </a:r>
            <a:r>
              <a:rPr lang="en-US" altLang="en-US" dirty="0"/>
              <a:t>. Design is a larger concept than style.</a:t>
            </a:r>
          </a:p>
          <a:p>
            <a:endParaRPr lang="en-US" altLang="en-US" dirty="0"/>
          </a:p>
          <a:p>
            <a:r>
              <a:rPr lang="en-US" altLang="en-US" dirty="0"/>
              <a:t>Good design doesn’t start with brainstorming new ideas and making prototypes. Design begins with observing customers, deeply understanding their needs, and shaping their product-use experience. Product designers should think less about technical product specifications and more about how customers will use and benefit from the product. </a:t>
            </a:r>
          </a:p>
        </p:txBody>
      </p:sp>
    </p:spTree>
    <p:extLst>
      <p:ext uri="{BB962C8B-B14F-4D97-AF65-F5344CB8AC3E}">
        <p14:creationId xmlns:p14="http://schemas.microsoft.com/office/powerpoint/2010/main" val="3061430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marL="533400" indent="-533400">
              <a:defRPr/>
            </a:pPr>
            <a:r>
              <a:rPr lang="en-US" b="1" dirty="0">
                <a:ea typeface="ＭＳ Ｐゴシック" charset="-128"/>
              </a:rPr>
              <a:t>Discussion Questions</a:t>
            </a:r>
          </a:p>
          <a:p>
            <a:pPr marL="533400" indent="-533400">
              <a:defRPr/>
            </a:pPr>
            <a:r>
              <a:rPr lang="en-US" i="1" dirty="0">
                <a:ea typeface="ＭＳ Ｐゴシック" charset="-128"/>
              </a:rPr>
              <a:t>What brands do you tend to purchase consistently? Why?</a:t>
            </a:r>
          </a:p>
          <a:p>
            <a:pPr marL="533400" indent="-533400">
              <a:defRPr/>
            </a:pPr>
            <a:endParaRPr lang="en-US" i="1" dirty="0">
              <a:ea typeface="ＭＳ Ｐゴシック" charset="-128"/>
            </a:endParaRPr>
          </a:p>
          <a:p>
            <a:pPr marL="533400" indent="-533400">
              <a:defRPr/>
            </a:pPr>
            <a:r>
              <a:rPr lang="en-US" dirty="0">
                <a:ea typeface="ＭＳ Ｐゴシック" charset="-128"/>
              </a:rPr>
              <a:t>This discussion should lead to the consumer benefits of brands including quality and consistency. It is interesting to now ask</a:t>
            </a:r>
            <a:r>
              <a:rPr lang="en-US" baseline="0" dirty="0">
                <a:ea typeface="ＭＳ Ｐゴシック" charset="-128"/>
              </a:rPr>
              <a:t> </a:t>
            </a:r>
            <a:r>
              <a:rPr lang="en-US" dirty="0">
                <a:ea typeface="ＭＳ Ｐゴシック" charset="-128"/>
              </a:rPr>
              <a:t>students what the benefits might be for the seller of a strong brand. This will include segmentation, positioning, and the ability to communicate product features.</a:t>
            </a:r>
          </a:p>
          <a:p>
            <a:pPr marL="533400" indent="-533400">
              <a:defRPr/>
            </a:pPr>
            <a:endParaRPr lang="en-US" dirty="0">
              <a:ea typeface="ＭＳ Ｐゴシック" charset="-128"/>
            </a:endParaRPr>
          </a:p>
          <a:p>
            <a:pPr marL="533400" indent="-533400">
              <a:defRPr/>
            </a:pPr>
            <a:endParaRPr lang="en-US" dirty="0">
              <a:ea typeface="ＭＳ Ｐゴシック" charset="-128"/>
            </a:endParaRPr>
          </a:p>
          <a:p>
            <a:r>
              <a:rPr lang="en-US" dirty="0">
                <a:ea typeface="ＭＳ Ｐゴシック" charset="-128"/>
              </a:rPr>
              <a:t>Consumers view a brand as an important part of a product, and branding can add value to a consumer’s purchase. Customers attach meanings to brands and develop brand relationships. Branding has become so strong that today hardly anything goes unbranded. Brand names help consumers identify products that might benefit them</a:t>
            </a:r>
            <a:r>
              <a:rPr lang="en-US" baseline="0" dirty="0">
                <a:ea typeface="ＭＳ Ｐゴシック" charset="-128"/>
              </a:rPr>
              <a:t> and </a:t>
            </a:r>
            <a:r>
              <a:rPr lang="en-US" dirty="0">
                <a:ea typeface="ＭＳ Ｐゴシック" charset="-128"/>
              </a:rPr>
              <a:t>say something about product quality and consistency.</a:t>
            </a:r>
          </a:p>
          <a:p>
            <a:pPr>
              <a:defRPr/>
            </a:pPr>
            <a:endParaRPr lang="en-US" dirty="0">
              <a:ea typeface="ＭＳ Ｐゴシック" charset="-128"/>
            </a:endParaRPr>
          </a:p>
          <a:p>
            <a:pPr>
              <a:defRPr/>
            </a:pPr>
            <a:r>
              <a:rPr lang="en-US" dirty="0">
                <a:ea typeface="ＭＳ Ｐゴシック" charset="-128"/>
              </a:rPr>
              <a:t>Branding also gives the seller several advantages. The seller’s brand name and trademark provide legal protection for unique product features that otherwise might be copied by competitors. Branding helps the seller to segment markets. </a:t>
            </a:r>
          </a:p>
        </p:txBody>
      </p:sp>
    </p:spTree>
    <p:extLst>
      <p:ext uri="{BB962C8B-B14F-4D97-AF65-F5344CB8AC3E}">
        <p14:creationId xmlns:p14="http://schemas.microsoft.com/office/powerpoint/2010/main" val="3061430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Product quality</a:t>
            </a:r>
            <a:r>
              <a:rPr lang="en-US" altLang="en-US" dirty="0"/>
              <a:t> is one of the marketer’s major positioning tools. Quality affects product or service performance; thus, it is closely linked to customer value and satisfaction. In the narrowest sense, quality can be defined as “freedom from defects.” But most marketers go beyond this narrow definition. Instead, they define quality in terms of creating customer value and satisfaction. </a:t>
            </a:r>
          </a:p>
          <a:p>
            <a:endParaRPr lang="en-US" altLang="en-US" i="1" dirty="0"/>
          </a:p>
          <a:p>
            <a:r>
              <a:rPr lang="en-US" altLang="en-US" i="1" dirty="0"/>
              <a:t>Total quality management</a:t>
            </a:r>
            <a:r>
              <a:rPr lang="en-US" altLang="en-US" dirty="0"/>
              <a:t> (</a:t>
            </a:r>
            <a:r>
              <a:rPr lang="en-US" altLang="en-US" i="1" dirty="0"/>
              <a:t>TQM</a:t>
            </a:r>
            <a:r>
              <a:rPr lang="en-US" altLang="en-US" dirty="0"/>
              <a:t>) is an approach in which all of the company’s people are involved in constantly improving the quality of products, services, and business processes.. </a:t>
            </a:r>
          </a:p>
          <a:p>
            <a:endParaRPr lang="en-US" altLang="en-US" dirty="0"/>
          </a:p>
          <a:p>
            <a:r>
              <a:rPr lang="en-US" altLang="en-US" dirty="0"/>
              <a:t>Today, companies are taking a </a:t>
            </a:r>
            <a:r>
              <a:rPr lang="en-US" altLang="en-US" i="1" dirty="0"/>
              <a:t>return-on-quality</a:t>
            </a:r>
            <a:r>
              <a:rPr lang="en-US" altLang="en-US" dirty="0"/>
              <a:t> approach, viewing quality as an investment and holding quality efforts accountable for bottom-line results.</a:t>
            </a:r>
          </a:p>
          <a:p>
            <a:endParaRPr lang="en-US" altLang="en-US" dirty="0"/>
          </a:p>
          <a:p>
            <a:r>
              <a:rPr lang="en-US" altLang="en-US" dirty="0"/>
              <a:t>Product quality has two dimensions: level and consistency. In developing a product, the marketer must first choose a </a:t>
            </a:r>
            <a:r>
              <a:rPr lang="en-US" altLang="en-US" i="1" dirty="0"/>
              <a:t>quality level</a:t>
            </a:r>
            <a:r>
              <a:rPr lang="en-US" altLang="en-US" dirty="0"/>
              <a:t> that will support the product’s positioning. Here, product quality means </a:t>
            </a:r>
            <a:r>
              <a:rPr lang="en-US" altLang="en-US" i="1" dirty="0"/>
              <a:t>performance quality</a:t>
            </a:r>
            <a:r>
              <a:rPr lang="en-US" altLang="en-US" dirty="0"/>
              <a:t>—the product’s ability to perform its functions. </a:t>
            </a:r>
          </a:p>
          <a:p>
            <a:endParaRPr lang="en-US" altLang="en-US" dirty="0"/>
          </a:p>
          <a:p>
            <a:r>
              <a:rPr lang="en-US" altLang="en-US" dirty="0"/>
              <a:t>Beyond quality level, high quality also can mean high levels of quality consistency. Here, product quality means </a:t>
            </a:r>
            <a:r>
              <a:rPr lang="en-US" altLang="en-US" i="1" dirty="0"/>
              <a:t>conformance quality</a:t>
            </a:r>
            <a:r>
              <a:rPr lang="en-US" altLang="en-US" dirty="0"/>
              <a:t>—freedom from defects and </a:t>
            </a:r>
            <a:r>
              <a:rPr lang="en-US" altLang="en-US" i="1" dirty="0"/>
              <a:t>consistency</a:t>
            </a:r>
            <a:r>
              <a:rPr lang="en-US" altLang="en-US" dirty="0"/>
              <a:t> in delivering a targeted level of performance. All companies should strive for high levels of conformance quality. </a:t>
            </a:r>
          </a:p>
        </p:txBody>
      </p:sp>
    </p:spTree>
    <p:extLst>
      <p:ext uri="{BB962C8B-B14F-4D97-AF65-F5344CB8AC3E}">
        <p14:creationId xmlns:p14="http://schemas.microsoft.com/office/powerpoint/2010/main" val="306143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3</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1" i="0" u="none" strike="noStrike" kern="1200" baseline="0" dirty="0">
                <a:solidFill>
                  <a:schemeClr val="tx1"/>
                </a:solidFill>
                <a:latin typeface="+mn-lt"/>
                <a:ea typeface="+mn-ea"/>
                <a:cs typeface="+mn-cs"/>
              </a:rPr>
              <a:t>Customer service:</a:t>
            </a:r>
            <a:r>
              <a:rPr lang="en-US" sz="1200" b="0" i="0" u="none" strike="noStrike" kern="1200" baseline="0" dirty="0">
                <a:solidFill>
                  <a:schemeClr val="tx1"/>
                </a:solidFill>
                <a:latin typeface="+mn-lt"/>
                <a:ea typeface="+mn-ea"/>
                <a:cs typeface="+mn-cs"/>
              </a:rPr>
              <a:t> </a:t>
            </a:r>
            <a:r>
              <a:rPr lang="en-US" dirty="0">
                <a:ea typeface="ＭＳ Ｐゴシック" charset="-128"/>
              </a:rPr>
              <a:t>Customer service is another element of product strategy. A company’s offer usually includes some </a:t>
            </a:r>
            <a:r>
              <a:rPr lang="en-US" b="1" dirty="0">
                <a:ea typeface="ＭＳ Ｐゴシック" charset="-128"/>
              </a:rPr>
              <a:t>product support services</a:t>
            </a:r>
            <a:r>
              <a:rPr lang="en-US" dirty="0">
                <a:ea typeface="ＭＳ Ｐゴシック" charset="-128"/>
              </a:rPr>
              <a:t>, which can be a minor part or a major part of the total offering. </a:t>
            </a:r>
            <a:r>
              <a:rPr lang="en-US" sz="1200" b="0" i="0" u="none" strike="noStrike" kern="1200" baseline="0" dirty="0">
                <a:solidFill>
                  <a:schemeClr val="tx1"/>
                </a:solidFill>
                <a:latin typeface="+mn-lt"/>
                <a:ea typeface="+mn-ea"/>
                <a:cs typeface="+mn-cs"/>
              </a:rPr>
              <a:t>Support services are an important part of the customer’s overall brand experience. Keeping customers happy </a:t>
            </a:r>
            <a:r>
              <a:rPr lang="en-US" sz="1200" b="0" i="1" u="none" strike="noStrike" kern="1200" baseline="0" dirty="0">
                <a:solidFill>
                  <a:schemeClr val="tx1"/>
                </a:solidFill>
                <a:latin typeface="+mn-lt"/>
                <a:ea typeface="+mn-ea"/>
                <a:cs typeface="+mn-cs"/>
              </a:rPr>
              <a:t>after </a:t>
            </a:r>
            <a:r>
              <a:rPr lang="en-US" sz="1200" b="0" i="0" u="none" strike="noStrike" kern="1200" baseline="0" dirty="0">
                <a:solidFill>
                  <a:schemeClr val="tx1"/>
                </a:solidFill>
                <a:latin typeface="+mn-lt"/>
                <a:ea typeface="+mn-ea"/>
                <a:cs typeface="+mn-cs"/>
              </a:rPr>
              <a:t>the sale is the key to building lasting relationships.</a:t>
            </a:r>
            <a:endParaRPr lang="en-US" sz="1200" b="0" i="0" u="none" strike="noStrike" kern="1200" baseline="3000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Many companies now use a sophisticated mix of phone, e-mail, online, social media, mobile, and interactive voice and data technologies to provide support services that were not possible before. For example, Lowe’s has equipped employees with 42,000 iPhones filled with custom apps and add-on hardware, letting them perform service tasks such as checking inventory at nearby stores, looking up specific customer purchase histories, sharing how-to videos, and checking competitor prices—all without leaving the customer’s side.</a:t>
            </a:r>
          </a:p>
          <a:p>
            <a:endParaRPr lang="en-US" dirty="0">
              <a:ea typeface="ＭＳ Ｐゴシック" charset="-128"/>
            </a:endParaRPr>
          </a:p>
        </p:txBody>
      </p:sp>
    </p:spTree>
    <p:extLst>
      <p:ext uri="{BB962C8B-B14F-4D97-AF65-F5344CB8AC3E}">
        <p14:creationId xmlns:p14="http://schemas.microsoft.com/office/powerpoint/2010/main" val="3061430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The major product line decision involves </a:t>
            </a:r>
            <a:r>
              <a:rPr lang="en-US" altLang="en-US" i="1" dirty="0"/>
              <a:t>product line length</a:t>
            </a:r>
            <a:r>
              <a:rPr lang="en-US" altLang="en-US" dirty="0"/>
              <a:t>—the number of items in the product line. The line is too short if the manager can increase profits by adding items; the line is too long if the manager can increase profits by dropping items. Managers need to analyze their product lines periodically to assess each item’s sales and profits and understand how each item contributes to the line’s overall performance.</a:t>
            </a:r>
          </a:p>
        </p:txBody>
      </p:sp>
    </p:spTree>
    <p:extLst>
      <p:ext uri="{BB962C8B-B14F-4D97-AF65-F5344CB8AC3E}">
        <p14:creationId xmlns:p14="http://schemas.microsoft.com/office/powerpoint/2010/main" val="3061430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Product line stretching and filling: Samsung’s bulging Galaxy mobile devices line now offers a size for any need or preference, including smartphones, “</a:t>
            </a:r>
            <a:r>
              <a:rPr lang="en-US" sz="1200" b="0" i="0" u="none" strike="noStrike" kern="1200" baseline="0" dirty="0" err="1">
                <a:solidFill>
                  <a:schemeClr val="tx1"/>
                </a:solidFill>
                <a:latin typeface="+mn-lt"/>
                <a:ea typeface="+mn-ea"/>
                <a:cs typeface="+mn-cs"/>
              </a:rPr>
              <a:t>phablets</a:t>
            </a:r>
            <a:r>
              <a:rPr lang="en-US" sz="1200" b="0" i="0" u="none" strike="noStrike" kern="1200" baseline="0" dirty="0">
                <a:solidFill>
                  <a:schemeClr val="tx1"/>
                </a:solidFill>
                <a:latin typeface="+mn-lt"/>
                <a:ea typeface="+mn-ea"/>
                <a:cs typeface="+mn-cs"/>
              </a:rPr>
              <a:t>,” tablets, and even a wristwatch-like wearable smartphone, the Galaxy Gear. </a:t>
            </a:r>
          </a:p>
          <a:p>
            <a:endParaRPr lang="en-US" altLang="en-US" sz="1200" b="0" i="0" u="none" strike="noStrike" kern="1200" baseline="0" dirty="0">
              <a:solidFill>
                <a:schemeClr val="tx1"/>
              </a:solidFill>
              <a:latin typeface="+mn-lt"/>
              <a:ea typeface="+mn-ea"/>
              <a:cs typeface="+mn-cs"/>
            </a:endParaRPr>
          </a:p>
          <a:p>
            <a:r>
              <a:rPr lang="en-US" altLang="en-US" dirty="0"/>
              <a:t>A company can expand its product line in two ways: by </a:t>
            </a:r>
            <a:r>
              <a:rPr lang="en-US" altLang="en-US" i="1" dirty="0"/>
              <a:t>line filling</a:t>
            </a:r>
            <a:r>
              <a:rPr lang="en-US" altLang="en-US" dirty="0"/>
              <a:t> or </a:t>
            </a:r>
            <a:r>
              <a:rPr lang="en-US" altLang="en-US" i="1" dirty="0"/>
              <a:t>line stretching</a:t>
            </a:r>
            <a:r>
              <a:rPr lang="en-US" altLang="en-US" dirty="0"/>
              <a:t>. </a:t>
            </a:r>
            <a:r>
              <a:rPr lang="en-US" altLang="en-US" i="1" dirty="0"/>
              <a:t>Product line filling</a:t>
            </a:r>
            <a:r>
              <a:rPr lang="en-US" altLang="en-US" dirty="0"/>
              <a:t> involves adding more items within the present range of the line for earning</a:t>
            </a:r>
            <a:r>
              <a:rPr lang="en-US" altLang="en-US" baseline="0" dirty="0"/>
              <a:t> </a:t>
            </a:r>
            <a:r>
              <a:rPr lang="en-US" altLang="en-US" dirty="0"/>
              <a:t>extra profits, satisfying dealers, using excess capacity, being the leading full-line company, and plugging holes to keep out competitors. However, line filling is overdone if it results in cannibalization and customer confusion. The company should ensure that new items are noticeably different from existing ones.</a:t>
            </a:r>
          </a:p>
          <a:p>
            <a:endParaRPr lang="en-US" altLang="en-US" dirty="0"/>
          </a:p>
          <a:p>
            <a:r>
              <a:rPr lang="en-US" altLang="en-US" i="1" dirty="0"/>
              <a:t>Product line stretching</a:t>
            </a:r>
            <a:r>
              <a:rPr lang="en-US" altLang="en-US" dirty="0"/>
              <a:t> occurs when a company lengthens its product line beyond its current range</a:t>
            </a:r>
            <a:r>
              <a:rPr lang="en-US" altLang="en-US" baseline="0" dirty="0"/>
              <a:t> −</a:t>
            </a:r>
            <a:r>
              <a:rPr lang="en-US" altLang="en-US" dirty="0"/>
              <a:t> downward, upward, or both ways. </a:t>
            </a:r>
          </a:p>
          <a:p>
            <a:endParaRPr lang="en-US" altLang="en-US" dirty="0"/>
          </a:p>
          <a:p>
            <a:r>
              <a:rPr lang="en-US" altLang="en-US" dirty="0"/>
              <a:t>Companies located at the upper end of the market can stretch their lines </a:t>
            </a:r>
            <a:r>
              <a:rPr lang="en-US" altLang="en-US" i="1" dirty="0"/>
              <a:t>downward</a:t>
            </a:r>
            <a:r>
              <a:rPr lang="en-US" altLang="en-US" dirty="0"/>
              <a:t>. A company may stretch downward to plug a market hole that otherwise would attract a new competitor or respond to a competitor’s attack on the upper end. Or it may add low-end products because it finds faster growth taking place in the low-end segments. </a:t>
            </a:r>
          </a:p>
          <a:p>
            <a:endParaRPr lang="en-US" altLang="en-US" dirty="0"/>
          </a:p>
          <a:p>
            <a:r>
              <a:rPr lang="en-US" altLang="en-US" dirty="0"/>
              <a:t>Companies can also stretch their product lines </a:t>
            </a:r>
            <a:r>
              <a:rPr lang="en-US" altLang="en-US" i="1" dirty="0"/>
              <a:t>upward</a:t>
            </a:r>
            <a:r>
              <a:rPr lang="en-US" altLang="en-US" dirty="0"/>
              <a:t>. Sometimes, companies stretch upward to add prestige to their current products. Or they may be attracted by a faster growth rate or higher margins at the higher end. </a:t>
            </a:r>
          </a:p>
        </p:txBody>
      </p:sp>
    </p:spTree>
    <p:extLst>
      <p:ext uri="{BB962C8B-B14F-4D97-AF65-F5344CB8AC3E}">
        <p14:creationId xmlns:p14="http://schemas.microsoft.com/office/powerpoint/2010/main" val="3061430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A0A23-7F20-4B04-A006-693C5986EE1E}" type="slidenum">
              <a:rPr lang="en-US" smtClean="0"/>
              <a:t>34</a:t>
            </a:fld>
            <a:endParaRPr lang="en-US" dirty="0"/>
          </a:p>
        </p:txBody>
      </p:sp>
    </p:spTree>
    <p:extLst>
      <p:ext uri="{BB962C8B-B14F-4D97-AF65-F5344CB8AC3E}">
        <p14:creationId xmlns:p14="http://schemas.microsoft.com/office/powerpoint/2010/main" val="27422693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The product mix: The Clorox Company has a nicely contained product mix consistent with its mission to “make everyday life better every day.”</a:t>
            </a:r>
          </a:p>
          <a:p>
            <a:endParaRPr lang="en-US" altLang="en-US" sz="1200" b="0" i="0" u="none" strike="noStrike" kern="1200" baseline="0" dirty="0">
              <a:solidFill>
                <a:schemeClr val="tx1"/>
              </a:solidFill>
              <a:latin typeface="+mn-lt"/>
              <a:ea typeface="+mn-ea"/>
              <a:cs typeface="+mn-cs"/>
            </a:endParaRPr>
          </a:p>
          <a:p>
            <a:r>
              <a:rPr lang="en-US" altLang="en-US" b="1" dirty="0"/>
              <a:t>Product mix width </a:t>
            </a:r>
            <a:r>
              <a:rPr lang="en-US" altLang="en-US" dirty="0"/>
              <a:t>is the number of different product lines the company carries.</a:t>
            </a:r>
          </a:p>
          <a:p>
            <a:pPr marL="533400" indent="-533400"/>
            <a:endParaRPr lang="en-US" altLang="en-US" b="1" dirty="0"/>
          </a:p>
          <a:p>
            <a:pPr marL="533400" indent="-533400"/>
            <a:r>
              <a:rPr lang="en-US" altLang="en-US" b="1" dirty="0"/>
              <a:t>Product mix length</a:t>
            </a:r>
            <a:r>
              <a:rPr lang="en-US" altLang="en-US" dirty="0"/>
              <a:t> is the total number of items the company carries within its product lines.</a:t>
            </a:r>
          </a:p>
          <a:p>
            <a:pPr marL="533400" indent="-533400"/>
            <a:endParaRPr lang="en-US" altLang="en-US" b="1" dirty="0"/>
          </a:p>
          <a:p>
            <a:pPr marL="533400" indent="-533400"/>
            <a:r>
              <a:rPr lang="en-US" altLang="en-US" b="1" dirty="0"/>
              <a:t>Product mix depth</a:t>
            </a:r>
            <a:r>
              <a:rPr lang="en-US" altLang="en-US" dirty="0"/>
              <a:t> is the number of versions offered of each product in the line.</a:t>
            </a:r>
          </a:p>
          <a:p>
            <a:pPr marL="533400" indent="-533400"/>
            <a:endParaRPr lang="en-US" altLang="en-US" b="1" dirty="0"/>
          </a:p>
          <a:p>
            <a:pPr marL="533400" indent="-533400"/>
            <a:r>
              <a:rPr lang="en-US" altLang="en-US" b="1" dirty="0"/>
              <a:t>Consistency</a:t>
            </a:r>
            <a:r>
              <a:rPr lang="en-US" altLang="en-US" dirty="0"/>
              <a:t> is how closely the various product lines are in end use, production requirements, or distribution channels.</a:t>
            </a:r>
          </a:p>
          <a:p>
            <a:pPr marL="533400" indent="-533400"/>
            <a:endParaRPr lang="en-US" altLang="en-US" dirty="0"/>
          </a:p>
          <a:p>
            <a:pPr marL="533400" indent="-533400"/>
            <a:r>
              <a:rPr lang="en-US" altLang="en-US" dirty="0"/>
              <a:t>These product mix dimensions provide the handles for defining the company’s product strategy</a:t>
            </a:r>
            <a:r>
              <a:rPr lang="en-US" altLang="en-US" baseline="0" dirty="0"/>
              <a:t> and </a:t>
            </a:r>
            <a:r>
              <a:rPr lang="en-US" altLang="en-US" dirty="0"/>
              <a:t>increasing</a:t>
            </a:r>
            <a:r>
              <a:rPr lang="en-US" altLang="en-US" baseline="0" dirty="0"/>
              <a:t> </a:t>
            </a:r>
            <a:r>
              <a:rPr lang="en-US" altLang="en-US" dirty="0"/>
              <a:t>business. </a:t>
            </a:r>
          </a:p>
          <a:p>
            <a:pPr marL="533400" indent="-533400"/>
            <a:endParaRPr lang="en-US" altLang="en-US" dirty="0"/>
          </a:p>
          <a:p>
            <a:pPr marL="533400" indent="-533400"/>
            <a:r>
              <a:rPr lang="en-US" altLang="en-US" dirty="0"/>
              <a:t>From time to time, a company may also have to streamline its product mix to pare out marginally performing lines and models and to regain its focus.</a:t>
            </a:r>
          </a:p>
        </p:txBody>
      </p:sp>
    </p:spTree>
    <p:extLst>
      <p:ext uri="{BB962C8B-B14F-4D97-AF65-F5344CB8AC3E}">
        <p14:creationId xmlns:p14="http://schemas.microsoft.com/office/powerpoint/2010/main" val="3061430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36</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After dividing the market into segments, it’s time to answer that first seemingly simple marketing strategy question we raised in Figure 7.1: Which customers will the company serve?</a:t>
            </a:r>
          </a:p>
          <a:p>
            <a:endParaRPr lang="en-US" altLang="en-US" sz="1200" b="0" i="0" u="none" strike="noStrike" kern="1200" baseline="0" dirty="0">
              <a:solidFill>
                <a:schemeClr val="tx1"/>
              </a:solidFill>
              <a:latin typeface="+mn-lt"/>
              <a:ea typeface="+mn-ea"/>
              <a:cs typeface="+mn-cs"/>
            </a:endParaRPr>
          </a:p>
          <a:p>
            <a:r>
              <a:rPr lang="en-US" altLang="en-US" dirty="0"/>
              <a:t>The firm now has to decide how many and which segments it can serve best. We now look at how companies evaluate and select target segments.</a:t>
            </a:r>
          </a:p>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Services have grown dramatically in recent years. The</a:t>
            </a:r>
            <a:r>
              <a:rPr lang="en-US" altLang="en-US" baseline="0" dirty="0"/>
              <a:t> service industry is growing and </a:t>
            </a:r>
            <a:r>
              <a:rPr lang="en-US" altLang="en-US" dirty="0"/>
              <a:t>now accounts for 80 percent of the U.S. gross domestic product (GDP). Services are growing even faster in the world economy, making up 64 percent of the gross world product.</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Service industries vary greatly:</a:t>
            </a:r>
          </a:p>
          <a:p>
            <a:endParaRPr lang="en-US" sz="1200" b="0" i="0"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Governments </a:t>
            </a:r>
            <a:r>
              <a:rPr lang="en-US" sz="1200" b="0" i="0" u="none" strike="noStrike" kern="1200" baseline="0" dirty="0">
                <a:solidFill>
                  <a:schemeClr val="tx1"/>
                </a:solidFill>
                <a:latin typeface="+mn-lt"/>
                <a:ea typeface="+mn-ea"/>
                <a:cs typeface="+mn-cs"/>
              </a:rPr>
              <a:t>offer services through courts, employment services, hospitals, military services, police and fire departments, the postal service, and schools. </a:t>
            </a:r>
          </a:p>
          <a:p>
            <a:endParaRPr lang="en-US" sz="1200" b="0" i="0"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Private not-for-profit organizations </a:t>
            </a:r>
            <a:r>
              <a:rPr lang="en-US" sz="1200" b="0" i="0" u="none" strike="noStrike" kern="1200" baseline="0" dirty="0">
                <a:solidFill>
                  <a:schemeClr val="tx1"/>
                </a:solidFill>
                <a:latin typeface="+mn-lt"/>
                <a:ea typeface="+mn-ea"/>
                <a:cs typeface="+mn-cs"/>
              </a:rPr>
              <a:t>offer services through museums, charities, churches, colleges, foundations, and hospitals.</a:t>
            </a:r>
          </a:p>
          <a:p>
            <a:endParaRPr lang="en-US" sz="1200" b="0" i="0"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Business organizations </a:t>
            </a:r>
            <a:r>
              <a:rPr lang="en-US" sz="1200" b="0" i="0" u="none" strike="noStrike" kern="1200" baseline="0" dirty="0">
                <a:solidFill>
                  <a:schemeClr val="tx1"/>
                </a:solidFill>
                <a:latin typeface="+mn-lt"/>
                <a:ea typeface="+mn-ea"/>
                <a:cs typeface="+mn-cs"/>
              </a:rPr>
              <a:t>offer services such as airlines, banks, hotels, insurance companies, consulting firms, medical and legal practices, entertainment and telecommunications companies, real estate firms, retailers, and others.</a:t>
            </a:r>
            <a:endParaRPr lang="en-US" altLang="en-US" dirty="0"/>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marL="533400" indent="-533400"/>
            <a:r>
              <a:rPr lang="en-US" altLang="en-US" b="1" dirty="0"/>
              <a:t>Intangibility </a:t>
            </a:r>
            <a:r>
              <a:rPr lang="en-US" altLang="en-US" dirty="0"/>
              <a:t>refers to the fact that services cannot be seen, tasted, felt, heard, or smelled before they are purchased.</a:t>
            </a:r>
          </a:p>
          <a:p>
            <a:pPr marL="533400" indent="-533400"/>
            <a:endParaRPr lang="en-US" altLang="en-US" b="1" dirty="0"/>
          </a:p>
          <a:p>
            <a:pPr marL="533400" indent="-533400"/>
            <a:r>
              <a:rPr lang="en-US" altLang="en-US" b="1" dirty="0"/>
              <a:t>Inseparability</a:t>
            </a:r>
            <a:r>
              <a:rPr lang="en-US" altLang="en-US" dirty="0"/>
              <a:t> refers to the fact that services cannot be separated from their providers.</a:t>
            </a:r>
          </a:p>
          <a:p>
            <a:pPr marL="533400" indent="-533400"/>
            <a:endParaRPr lang="en-US" altLang="en-US" b="1" dirty="0"/>
          </a:p>
          <a:p>
            <a:pPr marL="533400" indent="-533400"/>
            <a:r>
              <a:rPr lang="en-US" altLang="en-US" b="1" dirty="0"/>
              <a:t>Variability </a:t>
            </a:r>
            <a:r>
              <a:rPr lang="en-US" altLang="en-US" dirty="0"/>
              <a:t>refers to the fact that service quality depends on who provides the services as well as when, where, and how the</a:t>
            </a:r>
            <a:r>
              <a:rPr lang="en-US" altLang="en-US" baseline="0" dirty="0"/>
              <a:t> services</a:t>
            </a:r>
            <a:r>
              <a:rPr lang="en-US" altLang="en-US" dirty="0"/>
              <a:t> are provided.</a:t>
            </a:r>
          </a:p>
          <a:p>
            <a:pPr marL="533400" indent="-533400"/>
            <a:endParaRPr lang="en-US" altLang="en-US" b="1" dirty="0"/>
          </a:p>
          <a:p>
            <a:pPr marL="533400" indent="-533400"/>
            <a:r>
              <a:rPr lang="en-US" altLang="en-US" b="1" dirty="0"/>
              <a:t>Perishability</a:t>
            </a:r>
            <a:r>
              <a:rPr lang="en-US" altLang="en-US" dirty="0"/>
              <a:t> refers to the fact that services cannot be stored for later sale or use.</a:t>
            </a:r>
          </a:p>
          <a:p>
            <a:pPr marL="533400" indent="-533400"/>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In a service business, the customer and the front-line service employee </a:t>
            </a:r>
            <a:r>
              <a:rPr lang="en-US" altLang="en-US" i="1" dirty="0"/>
              <a:t>interact</a:t>
            </a:r>
            <a:r>
              <a:rPr lang="en-US" altLang="en-US" dirty="0"/>
              <a:t> to co-create the service. Effective interaction, in turn, depends on the skills of front-line service employees and on the support processes backing these employees. </a:t>
            </a:r>
          </a:p>
          <a:p>
            <a:endParaRPr lang="en-US" altLang="en-US" dirty="0"/>
          </a:p>
          <a:p>
            <a:r>
              <a:rPr lang="en-US" altLang="en-US" dirty="0"/>
              <a:t>Thus, successful service companies focus their attention on </a:t>
            </a:r>
            <a:r>
              <a:rPr lang="en-US" altLang="en-US" i="1" dirty="0"/>
              <a:t>both</a:t>
            </a:r>
            <a:r>
              <a:rPr lang="en-US" altLang="en-US" dirty="0"/>
              <a:t> their customers and their employees. They understand the </a:t>
            </a:r>
            <a:r>
              <a:rPr lang="en-US" altLang="en-US" b="1" dirty="0"/>
              <a:t>service</a:t>
            </a:r>
            <a:r>
              <a:rPr lang="en-US" altLang="en-US" dirty="0"/>
              <a:t> </a:t>
            </a:r>
            <a:r>
              <a:rPr lang="en-US" altLang="en-US" b="1" dirty="0"/>
              <a:t>profit chain</a:t>
            </a:r>
            <a:r>
              <a:rPr lang="en-US" altLang="en-US" dirty="0"/>
              <a:t>, which links service firm profits with employee and customer satisfaction.</a:t>
            </a:r>
          </a:p>
        </p:txBody>
      </p:sp>
    </p:spTree>
    <p:extLst>
      <p:ext uri="{BB962C8B-B14F-4D97-AF65-F5344CB8AC3E}">
        <p14:creationId xmlns:p14="http://schemas.microsoft.com/office/powerpoint/2010/main" val="30614304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40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Good service firms use marketing to position themselves strongly in chosen target markets. FedEx promises to take your packages “faster, farther”; Angie’s List offers “reviews you can trust.” At Hampton, “We love having you here.” In</a:t>
            </a:r>
            <a:r>
              <a:rPr lang="en-US" altLang="en-US" baseline="0" dirty="0"/>
              <a:t> addition to </a:t>
            </a:r>
            <a:r>
              <a:rPr lang="en-US" altLang="en-US" dirty="0"/>
              <a:t>traditional marketing mix activities,</a:t>
            </a:r>
            <a:r>
              <a:rPr lang="en-US" altLang="en-US" baseline="0" dirty="0"/>
              <a:t> services</a:t>
            </a:r>
            <a:r>
              <a:rPr lang="en-US" altLang="en-US" dirty="0"/>
              <a:t> require additional marketing approaches.</a:t>
            </a:r>
            <a:r>
              <a:rPr lang="en-US" altLang="en-US" i="1" dirty="0"/>
              <a:t> </a:t>
            </a:r>
          </a:p>
          <a:p>
            <a:endParaRPr lang="en-US" altLang="en-US" i="1" dirty="0"/>
          </a:p>
          <a:p>
            <a:r>
              <a:rPr lang="en-US" altLang="en-US" i="1" dirty="0"/>
              <a:t>Internal service quality</a:t>
            </a:r>
            <a:r>
              <a:rPr lang="en-US" altLang="en-US" i="1" baseline="0" dirty="0"/>
              <a:t> </a:t>
            </a:r>
            <a:r>
              <a:rPr lang="en-US" altLang="en-US" i="0" baseline="0" dirty="0"/>
              <a:t>requires </a:t>
            </a:r>
            <a:r>
              <a:rPr lang="en-US" altLang="en-US" dirty="0"/>
              <a:t>superior employee selection and training, a quality work environment, and strong support for those dealing with customers.</a:t>
            </a:r>
          </a:p>
          <a:p>
            <a:endParaRPr lang="en-US" altLang="en-US" dirty="0"/>
          </a:p>
          <a:p>
            <a:r>
              <a:rPr lang="en-US" altLang="en-US" i="1" dirty="0"/>
              <a:t>Satisfied and productive service employees</a:t>
            </a:r>
            <a:r>
              <a:rPr lang="en-US" altLang="en-US" i="1" baseline="0" dirty="0"/>
              <a:t> </a:t>
            </a:r>
            <a:r>
              <a:rPr lang="en-US" altLang="en-US" i="0" baseline="0" dirty="0"/>
              <a:t>are </a:t>
            </a:r>
            <a:r>
              <a:rPr lang="en-US" altLang="en-US" i="0" dirty="0"/>
              <a:t>more </a:t>
            </a:r>
            <a:r>
              <a:rPr lang="en-US" altLang="en-US" dirty="0"/>
              <a:t>satisfied, loyal, and hardworking employees.</a:t>
            </a:r>
          </a:p>
          <a:p>
            <a:endParaRPr lang="en-US" altLang="en-US" i="1" dirty="0"/>
          </a:p>
          <a:p>
            <a:r>
              <a:rPr lang="en-US" altLang="en-US" i="1" dirty="0"/>
              <a:t>Greater service value</a:t>
            </a:r>
            <a:r>
              <a:rPr lang="en-US" altLang="en-US" i="1" baseline="0" dirty="0"/>
              <a:t> </a:t>
            </a:r>
            <a:r>
              <a:rPr lang="en-US" altLang="en-US" i="0" baseline="0" dirty="0"/>
              <a:t>relates to </a:t>
            </a:r>
            <a:r>
              <a:rPr lang="en-US" altLang="en-US" dirty="0"/>
              <a:t>more effective and efficient customer value creation and service delivery.</a:t>
            </a:r>
          </a:p>
          <a:p>
            <a:endParaRPr lang="en-US" altLang="en-US" dirty="0"/>
          </a:p>
          <a:p>
            <a:r>
              <a:rPr lang="en-US" altLang="en-US" i="1" dirty="0"/>
              <a:t>Satisfied and loyal customers </a:t>
            </a:r>
            <a:r>
              <a:rPr lang="en-US" altLang="en-US" dirty="0"/>
              <a:t>make repeat purchases and refer other customers.</a:t>
            </a:r>
          </a:p>
          <a:p>
            <a:endParaRPr lang="en-US" altLang="en-US" i="1" dirty="0"/>
          </a:p>
          <a:p>
            <a:r>
              <a:rPr lang="en-US" altLang="en-US" i="1" dirty="0"/>
              <a:t>Healthy service profits and growth</a:t>
            </a:r>
            <a:r>
              <a:rPr lang="en-US" altLang="en-US" i="1" baseline="0" dirty="0"/>
              <a:t> </a:t>
            </a:r>
            <a:r>
              <a:rPr lang="en-US" altLang="en-US" i="0" baseline="0" dirty="0"/>
              <a:t>relate to </a:t>
            </a:r>
            <a:r>
              <a:rPr lang="en-US" altLang="en-US" i="0" dirty="0"/>
              <a:t>superior </a:t>
            </a:r>
            <a:r>
              <a:rPr lang="en-US" altLang="en-US" dirty="0"/>
              <a:t>service firm performance.</a:t>
            </a:r>
          </a:p>
        </p:txBody>
      </p:sp>
    </p:spTree>
    <p:extLst>
      <p:ext uri="{BB962C8B-B14F-4D97-AF65-F5344CB8AC3E}">
        <p14:creationId xmlns:p14="http://schemas.microsoft.com/office/powerpoint/2010/main" val="3061430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Products include more than just tangible objects, such as cars, computers, or mobile phones. Broadly defined, </a:t>
            </a:r>
            <a:r>
              <a:rPr lang="en-US" altLang="en-US" i="0" dirty="0"/>
              <a:t>products also </a:t>
            </a:r>
            <a:r>
              <a:rPr lang="en-US" altLang="en-US" dirty="0"/>
              <a:t>include services, events, persons, places, organizations, ideas, or a mixture of these. </a:t>
            </a:r>
          </a:p>
          <a:p>
            <a:endParaRPr lang="en-US" altLang="en-US" dirty="0"/>
          </a:p>
          <a:p>
            <a:r>
              <a:rPr lang="en-US" altLang="en-US" dirty="0"/>
              <a:t>Because of their importance in the world economy, we will look at services more closely later in this chapter. Examples include banking, hotel services, airline travel, retail, wireless communication, and home-repair services. </a:t>
            </a:r>
          </a:p>
        </p:txBody>
      </p:sp>
    </p:spTree>
    <p:extLst>
      <p:ext uri="{BB962C8B-B14F-4D97-AF65-F5344CB8AC3E}">
        <p14:creationId xmlns:p14="http://schemas.microsoft.com/office/powerpoint/2010/main" val="30614304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42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Services marketing requires more than just traditional external marketing using the</a:t>
            </a:r>
          </a:p>
          <a:p>
            <a:r>
              <a:rPr lang="en-US" sz="1200" b="0" i="0" u="none" strike="noStrike" kern="1200" baseline="0" dirty="0">
                <a:solidFill>
                  <a:schemeClr val="tx1"/>
                </a:solidFill>
                <a:latin typeface="+mn-lt"/>
                <a:ea typeface="+mn-ea"/>
                <a:cs typeface="+mn-cs"/>
              </a:rPr>
              <a:t>four Ps. Figure 8.4 shows that services marketing also requires internal marketing and</a:t>
            </a:r>
          </a:p>
          <a:p>
            <a:r>
              <a:rPr lang="en-US" sz="1200" b="0" i="0" u="none" strike="noStrike" kern="1200" baseline="0" dirty="0">
                <a:solidFill>
                  <a:schemeClr val="tx1"/>
                </a:solidFill>
                <a:latin typeface="+mn-lt"/>
                <a:ea typeface="+mn-ea"/>
                <a:cs typeface="+mn-cs"/>
              </a:rPr>
              <a:t>interactive marketing.</a:t>
            </a:r>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43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With</a:t>
            </a:r>
            <a:r>
              <a:rPr lang="en-US" altLang="en-US" b="1" dirty="0"/>
              <a:t> internal marketing</a:t>
            </a:r>
            <a:r>
              <a:rPr lang="en-US" altLang="en-US" b="0" dirty="0"/>
              <a:t>,</a:t>
            </a:r>
            <a:r>
              <a:rPr lang="en-US" altLang="en-US" b="0" baseline="0" dirty="0"/>
              <a:t> m</a:t>
            </a:r>
            <a:r>
              <a:rPr lang="en-US" altLang="en-US" b="0" dirty="0"/>
              <a:t>arketers </a:t>
            </a:r>
            <a:r>
              <a:rPr lang="en-US" altLang="en-US" dirty="0"/>
              <a:t>must get everyone in the organization to be customer centered. In fact, internal marketing must </a:t>
            </a:r>
            <a:r>
              <a:rPr lang="en-US" altLang="en-US" i="1" dirty="0"/>
              <a:t>precede</a:t>
            </a:r>
            <a:r>
              <a:rPr lang="en-US" altLang="en-US" dirty="0"/>
              <a:t> external marketing. </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44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1" kern="1200" dirty="0">
                <a:solidFill>
                  <a:schemeClr val="tx1"/>
                </a:solidFill>
                <a:effectLst/>
                <a:latin typeface="+mn-lt"/>
                <a:ea typeface="+mn-ea"/>
                <a:cs typeface="+mn-cs"/>
              </a:rPr>
              <a:t>Interactive marketing</a:t>
            </a:r>
            <a:r>
              <a:rPr lang="en-US" sz="1200" b="0" kern="1200" dirty="0">
                <a:solidFill>
                  <a:schemeClr val="tx1"/>
                </a:solidFill>
                <a:effectLst/>
                <a:latin typeface="+mn-lt"/>
                <a:ea typeface="+mn-ea"/>
                <a:cs typeface="+mn-cs"/>
              </a:rPr>
              <a:t>:  In </a:t>
            </a:r>
            <a:r>
              <a:rPr lang="en-US" sz="1200" kern="1200" dirty="0">
                <a:solidFill>
                  <a:schemeClr val="tx1"/>
                </a:solidFill>
                <a:effectLst/>
                <a:latin typeface="+mn-lt"/>
                <a:ea typeface="+mn-ea"/>
                <a:cs typeface="+mn-cs"/>
              </a:rPr>
              <a:t>services marketing, service quality depends on both the service deliverer and the quality of delivery. Service marketers have to master interactive marketing skills. Thus, Four Seasons selects only people with an innate “passion to serve” and provides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three months of training to instruct them carefully in the fine art of interacting with customers to satisfy their </a:t>
            </a:r>
            <a:r>
              <a:rPr lang="en-US" sz="1200" b="0" i="0" u="none" strike="noStrike" kern="1200" baseline="0" dirty="0">
                <a:solidFill>
                  <a:schemeClr val="tx1"/>
                </a:solidFill>
                <a:latin typeface="+mn-lt"/>
                <a:ea typeface="+mn-ea"/>
                <a:cs typeface="+mn-cs"/>
              </a:rPr>
              <a:t>every need. </a:t>
            </a:r>
          </a:p>
          <a:p>
            <a:endParaRPr lang="en-US" sz="1200" b="0" i="0" u="none" strike="noStrike"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45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In these days of intense price competition, service marketers must develop a differentiated offer, delivery, and image. </a:t>
            </a:r>
          </a:p>
          <a:p>
            <a:endParaRPr lang="en-US" altLang="en-US" dirty="0"/>
          </a:p>
          <a:p>
            <a:r>
              <a:rPr lang="en-US" altLang="en-US" dirty="0"/>
              <a:t>The </a:t>
            </a:r>
            <a:r>
              <a:rPr lang="en-US" altLang="en-US" i="1" dirty="0"/>
              <a:t>offer</a:t>
            </a:r>
            <a:r>
              <a:rPr lang="en-US" altLang="en-US" dirty="0"/>
              <a:t> can include innovative features that set one company’s offer apart from competitors’ offers. For example, some retailers differentiate themselves by offerings that take you well beyond the products they stock. </a:t>
            </a:r>
          </a:p>
          <a:p>
            <a:endParaRPr lang="en-US" altLang="en-US" dirty="0"/>
          </a:p>
          <a:p>
            <a:r>
              <a:rPr lang="en-US" altLang="en-US" dirty="0"/>
              <a:t>At Dick’s Sporting Goods customers can sample shoes on Dick’s indoor footwear track, test golf clubs with an on-site golf swing analyzer and putting green, shoot bows in its archery range, and receive personalized fitness product guidance from an in-store team of fitness trainers. Such differentiated services help make Dick’s “the ultimate sporting goods destination store for core athletes and outdoor enthusiasts.”</a:t>
            </a:r>
          </a:p>
          <a:p>
            <a:endParaRPr lang="en-US" altLang="en-US" dirty="0"/>
          </a:p>
          <a:p>
            <a:r>
              <a:rPr lang="en-US" altLang="en-US" dirty="0"/>
              <a:t>Service companies can differentiate their service </a:t>
            </a:r>
            <a:r>
              <a:rPr lang="en-US" altLang="en-US" i="1" dirty="0"/>
              <a:t>delivery</a:t>
            </a:r>
            <a:r>
              <a:rPr lang="en-US" altLang="en-US" dirty="0"/>
              <a:t> by having more able and reliable customer-contact people, developing a superior physical environment in which the service product is delivered, or designing a superior delivery process. For example, many grocery chains now offer online shopping and home delivery.</a:t>
            </a:r>
          </a:p>
        </p:txBody>
      </p:sp>
    </p:spTree>
    <p:extLst>
      <p:ext uri="{BB962C8B-B14F-4D97-AF65-F5344CB8AC3E}">
        <p14:creationId xmlns:p14="http://schemas.microsoft.com/office/powerpoint/2010/main" val="30614304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46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The customer-driven quality movement requires service providers to identify what target customers expect in regard to service quality.</a:t>
            </a:r>
            <a:r>
              <a:rPr lang="en-US" altLang="en-US" baseline="0" dirty="0"/>
              <a:t> </a:t>
            </a:r>
            <a:r>
              <a:rPr lang="en-US" altLang="en-US" dirty="0"/>
              <a:t>Service quality is harder to define and judge than product quality. Customer retention is perhaps the best measure of quality.</a:t>
            </a:r>
          </a:p>
          <a:p>
            <a:endParaRPr lang="en-US" altLang="en-US" dirty="0"/>
          </a:p>
          <a:p>
            <a:r>
              <a:rPr lang="en-US" altLang="en-US" dirty="0"/>
              <a:t>Top service companies set high service-quality standards. They watch service performance closely, both their own and that of competitors. They do not settle for merely good service—they strive for 100 percent defect-free service. A 98 percent performance standard may sound good, but using this standard, the U.S. Postal Service would lose or misdirect 440,000 pieces of mail each hour, and U.S. pharmacists would </a:t>
            </a:r>
            <a:r>
              <a:rPr lang="en-US" altLang="en-US" dirty="0" err="1"/>
              <a:t>misfill</a:t>
            </a:r>
            <a:r>
              <a:rPr lang="en-US" altLang="en-US" dirty="0"/>
              <a:t> more than 75.3 million prescriptions each week.</a:t>
            </a:r>
          </a:p>
          <a:p>
            <a:endParaRPr lang="en-US" altLang="en-US" dirty="0"/>
          </a:p>
          <a:p>
            <a:r>
              <a:rPr lang="en-US" altLang="en-US" dirty="0"/>
              <a:t>Service quality will always vary, depending on the interactions between employees and customers,  yet even the best companies will occasionally deliver services which fall short of customer expectations. However, good </a:t>
            </a:r>
            <a:r>
              <a:rPr lang="en-US" altLang="en-US" i="1" dirty="0"/>
              <a:t>service recovery</a:t>
            </a:r>
            <a:r>
              <a:rPr lang="en-US" altLang="en-US" dirty="0"/>
              <a:t> can turn angry customers into loyal ones and can win more customer purchasing and loyalty than if things had gone well in the first place. </a:t>
            </a:r>
          </a:p>
          <a:p>
            <a:endParaRPr lang="en-US" altLang="en-US" dirty="0"/>
          </a:p>
          <a:p>
            <a:r>
              <a:rPr lang="en-US" altLang="en-US" dirty="0"/>
              <a:t>For example, Southwest airlines has a proactive customer communications team whose job is to find the situations in which something went wrong. The team’s communications to passengers have three basic components: a sincere apology, a brief explanation of what happened, and a gift to make it up, usually a voucher in dollars that can be used on their next Southwest flight. Surveys show that when Southwest handles a delay situation well, customer service quality rankings score 14 to 16 points higher than on regular on-time flights.</a:t>
            </a:r>
          </a:p>
          <a:p>
            <a:endParaRPr lang="en-US" altLang="en-US" dirty="0"/>
          </a:p>
          <a:p>
            <a:r>
              <a:rPr lang="en-US" altLang="en-US" dirty="0"/>
              <a:t>These days, social media such as Facebook and Twitter can help companies root out and remedy customer dissatisfaction with service. </a:t>
            </a:r>
          </a:p>
        </p:txBody>
      </p:sp>
    </p:spTree>
    <p:extLst>
      <p:ext uri="{BB962C8B-B14F-4D97-AF65-F5344CB8AC3E}">
        <p14:creationId xmlns:p14="http://schemas.microsoft.com/office/powerpoint/2010/main" val="30614304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47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With their costs rising rapidly, service firms are under great pressure to increase service productivity. A service provider can harness the power of technology</a:t>
            </a:r>
            <a:r>
              <a:rPr lang="en-US" altLang="en-US" baseline="0" dirty="0"/>
              <a:t> </a:t>
            </a:r>
            <a:r>
              <a:rPr lang="en-US" altLang="en-US" dirty="0"/>
              <a:t>to make service workers more productive.</a:t>
            </a:r>
          </a:p>
          <a:p>
            <a:endParaRPr lang="en-US" altLang="en-US" dirty="0"/>
          </a:p>
          <a:p>
            <a:r>
              <a:rPr lang="en-US" altLang="en-US" dirty="0"/>
              <a:t>However, companies must avoid pushing productivity so hard that doing so reduces quality. Attempts to streamline a service or cut costs can make a service company more efficient in the short run. But that can also reduce its longer-run ability to innovate, maintain service quality, or respond to consumer needs and desires. For example, some airlines have learned this lesson the hard way as they attempt to economize by cutting</a:t>
            </a:r>
            <a:r>
              <a:rPr lang="en-US" altLang="en-US" baseline="0" dirty="0"/>
              <a:t> back</a:t>
            </a:r>
            <a:r>
              <a:rPr lang="en-US" altLang="en-US" dirty="0"/>
              <a:t> personal counter service, eliminating  free snacks, and charging extra for everything from luggage to aisle seats. The result is a plane full of resentful customers. In their attempts to improve productivity, these airlines have mangled customer service.</a:t>
            </a:r>
          </a:p>
          <a:p>
            <a:endParaRPr lang="en-US" altLang="en-US" dirty="0"/>
          </a:p>
          <a:p>
            <a:r>
              <a:rPr lang="en-US" altLang="en-US" dirty="0"/>
              <a:t>Thus, in attempting to improve service productivity, companies must be mindful of how they create and deliver customer value. They should be careful not to take </a:t>
            </a:r>
            <a:r>
              <a:rPr lang="en-US" altLang="en-US" i="1" dirty="0"/>
              <a:t>service</a:t>
            </a:r>
            <a:r>
              <a:rPr lang="en-US" altLang="en-US" dirty="0"/>
              <a:t> out of the service. In fact, a company may purposely lower service productivity in order to improve service quality, in turn allowing it to maintain higher prices and profit margins.</a:t>
            </a:r>
          </a:p>
        </p:txBody>
      </p:sp>
    </p:spTree>
    <p:extLst>
      <p:ext uri="{BB962C8B-B14F-4D97-AF65-F5344CB8AC3E}">
        <p14:creationId xmlns:p14="http://schemas.microsoft.com/office/powerpoint/2010/main" val="30614304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48</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49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Brands are more than just names and symbols. They are a key element in the company’s relationships with consumers. Brands represent consumers’ perceptions and feelings about a product and its performance—everything that the product or the service </a:t>
            </a:r>
            <a:r>
              <a:rPr lang="en-US" altLang="en-US" i="1" dirty="0"/>
              <a:t>means</a:t>
            </a:r>
            <a:r>
              <a:rPr lang="en-US" altLang="en-US" dirty="0"/>
              <a:t> to consumers. </a:t>
            </a:r>
          </a:p>
          <a:p>
            <a:endParaRPr lang="en-US" altLang="en-US" dirty="0"/>
          </a:p>
          <a:p>
            <a:r>
              <a:rPr lang="en-US" altLang="en-US" dirty="0"/>
              <a:t>A powerful brand has high </a:t>
            </a:r>
            <a:r>
              <a:rPr lang="en-US" altLang="en-US" i="1" dirty="0"/>
              <a:t>brand equity</a:t>
            </a:r>
            <a:r>
              <a:rPr lang="en-US" altLang="en-US" dirty="0"/>
              <a:t>. It’s a measure of the brand’s ability to capture consumer preference and loyalty. A brand has positive brand equity when consumers react more favorably to it than to generic or unbranded products. </a:t>
            </a:r>
          </a:p>
          <a:p>
            <a:endParaRPr lang="en-US" altLang="en-US" dirty="0"/>
          </a:p>
          <a:p>
            <a:r>
              <a:rPr lang="en-US" altLang="en-US" dirty="0"/>
              <a:t>Ad agency Young &amp; Rubicam’s </a:t>
            </a:r>
            <a:r>
              <a:rPr lang="en-US" altLang="en-US" dirty="0" err="1"/>
              <a:t>BrandAsset</a:t>
            </a:r>
            <a:r>
              <a:rPr lang="en-US" altLang="en-US" dirty="0"/>
              <a:t> Valuator measures brand strength along four consumer perception dimensions: </a:t>
            </a:r>
            <a:r>
              <a:rPr lang="en-US" altLang="en-US" i="1" dirty="0"/>
              <a:t>differentiation,</a:t>
            </a:r>
            <a:r>
              <a:rPr lang="en-US" altLang="en-US" dirty="0"/>
              <a:t> </a:t>
            </a:r>
            <a:r>
              <a:rPr lang="en-US" altLang="en-US" i="1" dirty="0"/>
              <a:t>relevance</a:t>
            </a:r>
            <a:r>
              <a:rPr lang="en-US" altLang="en-US" dirty="0"/>
              <a:t>, </a:t>
            </a:r>
            <a:r>
              <a:rPr lang="en-US" altLang="en-US" i="1" dirty="0"/>
              <a:t>knowledge</a:t>
            </a:r>
            <a:r>
              <a:rPr lang="en-US" altLang="en-US" dirty="0"/>
              <a:t>, and </a:t>
            </a:r>
            <a:r>
              <a:rPr lang="en-US" altLang="en-US" i="1" dirty="0"/>
              <a:t>esteem</a:t>
            </a:r>
            <a:r>
              <a:rPr lang="en-US" altLang="en-US" dirty="0"/>
              <a:t>. Brands with strong brand equity rate high on all four dimensions. </a:t>
            </a:r>
          </a:p>
          <a:p>
            <a:endParaRPr lang="en-US" altLang="en-US" dirty="0"/>
          </a:p>
          <a:p>
            <a:r>
              <a:rPr lang="en-US" altLang="en-US" dirty="0"/>
              <a:t>Positive brand equity derives from consumer feelings about and connections with a brand. Strong brands are built around an ideal of improving consumers’ lives in some relevant way.</a:t>
            </a:r>
          </a:p>
          <a:p>
            <a:endParaRPr lang="en-US" altLang="en-US" dirty="0"/>
          </a:p>
          <a:p>
            <a:r>
              <a:rPr lang="en-US" altLang="en-US" dirty="0"/>
              <a:t>A brand with high brand equity is a very valuable asset. </a:t>
            </a:r>
            <a:r>
              <a:rPr lang="en-US" altLang="en-US" i="1" dirty="0"/>
              <a:t>Brand valuation</a:t>
            </a:r>
            <a:r>
              <a:rPr lang="en-US" altLang="en-US" dirty="0"/>
              <a:t> is the process of estimating the total financial value of a brand. Measuring such value is difficult. However, according to one estimate, the brand value of Apple is a whopping $185</a:t>
            </a:r>
            <a:r>
              <a:rPr lang="en-US" altLang="en-US" baseline="0" dirty="0"/>
              <a:t> </a:t>
            </a:r>
            <a:r>
              <a:rPr lang="en-US" altLang="en-US" dirty="0"/>
              <a:t>billion, with Google at $113.6 billion, IBM at $112.5 billion, McDonald’s at $90 billion, Microsoft at $70 billion, and Coca-Cola at $78.4 billion</a:t>
            </a:r>
          </a:p>
          <a:p>
            <a:endParaRPr lang="en-US" altLang="en-US" dirty="0"/>
          </a:p>
          <a:p>
            <a:r>
              <a:rPr lang="en-US" altLang="en-US" dirty="0"/>
              <a:t>High brand equity provides a company with many competitive advantages:</a:t>
            </a:r>
          </a:p>
          <a:p>
            <a:endParaRPr lang="en-US" altLang="en-US" dirty="0"/>
          </a:p>
          <a:p>
            <a:pPr marL="171450" indent="-171450">
              <a:buFont typeface="Arial" panose="020B0604020202020204" pitchFamily="34" charset="0"/>
              <a:buChar char="•"/>
            </a:pPr>
            <a:r>
              <a:rPr lang="en-US" altLang="en-US" dirty="0"/>
              <a:t>high level of consumer brand awareness and loyalty</a:t>
            </a:r>
          </a:p>
          <a:p>
            <a:pPr marL="171450" indent="-171450">
              <a:buFont typeface="Arial" panose="020B0604020202020204" pitchFamily="34" charset="0"/>
              <a:buChar char="•"/>
            </a:pPr>
            <a:r>
              <a:rPr lang="en-US" altLang="en-US" dirty="0"/>
              <a:t>more leverage in bargaining with resellers</a:t>
            </a:r>
          </a:p>
          <a:p>
            <a:pPr marL="171450" indent="-171450">
              <a:buFont typeface="Arial" panose="020B0604020202020204" pitchFamily="34" charset="0"/>
              <a:buChar char="•"/>
            </a:pPr>
            <a:r>
              <a:rPr lang="en-US" altLang="en-US" dirty="0"/>
              <a:t>easier launch of line and brand extensions</a:t>
            </a:r>
          </a:p>
          <a:p>
            <a:pPr marL="171450" indent="-171450">
              <a:buFont typeface="Arial" panose="020B0604020202020204" pitchFamily="34" charset="0"/>
              <a:buChar char="•"/>
            </a:pPr>
            <a:r>
              <a:rPr lang="en-US" altLang="en-US" dirty="0"/>
              <a:t>defense against fierce price competition</a:t>
            </a:r>
          </a:p>
          <a:p>
            <a:endParaRPr lang="en-US" altLang="en-US" dirty="0"/>
          </a:p>
          <a:p>
            <a:r>
              <a:rPr lang="en-US" altLang="en-US" dirty="0"/>
              <a:t>A powerful brand forms the basis for building strong and profitable customer relationships. The fundamental asset underlying brand equity is </a:t>
            </a:r>
            <a:r>
              <a:rPr lang="en-US" altLang="en-US" i="1" dirty="0"/>
              <a:t>customer equity</a:t>
            </a:r>
            <a:r>
              <a:rPr lang="en-US" altLang="en-US" dirty="0"/>
              <a:t>—the value of customer relationships that the brand creates. Companies need to think of themselves not as portfolios of brands but as portfolios of customers.</a:t>
            </a:r>
          </a:p>
        </p:txBody>
      </p:sp>
    </p:spTree>
    <p:extLst>
      <p:ext uri="{BB962C8B-B14F-4D97-AF65-F5344CB8AC3E}">
        <p14:creationId xmlns:p14="http://schemas.microsoft.com/office/powerpoint/2010/main" val="30614304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A0A23-7F20-4B04-A006-693C5986EE1E}" type="slidenum">
              <a:rPr lang="en-US" smtClean="0"/>
              <a:t>50</a:t>
            </a:fld>
            <a:endParaRPr lang="en-US" dirty="0"/>
          </a:p>
        </p:txBody>
      </p:sp>
    </p:spTree>
    <p:extLst>
      <p:ext uri="{BB962C8B-B14F-4D97-AF65-F5344CB8AC3E}">
        <p14:creationId xmlns:p14="http://schemas.microsoft.com/office/powerpoint/2010/main" val="8242628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51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Branding poses challenging decisions to the marketer. Figure 8.5 shows that the major brand strategy decisions involve </a:t>
            </a:r>
            <a:r>
              <a:rPr lang="en-US" altLang="en-US" i="1" dirty="0"/>
              <a:t>brand positioning</a:t>
            </a:r>
            <a:r>
              <a:rPr lang="en-US" altLang="en-US" dirty="0"/>
              <a:t>, </a:t>
            </a:r>
            <a:r>
              <a:rPr lang="en-US" altLang="en-US" i="1" dirty="0"/>
              <a:t>brand name selection</a:t>
            </a:r>
            <a:r>
              <a:rPr lang="en-US" altLang="en-US" dirty="0"/>
              <a:t>, </a:t>
            </a:r>
            <a:r>
              <a:rPr lang="en-US" altLang="en-US" i="1" dirty="0"/>
              <a:t>brand sponsorship</a:t>
            </a:r>
            <a:r>
              <a:rPr lang="en-US" altLang="en-US" dirty="0"/>
              <a:t>, and </a:t>
            </a:r>
            <a:r>
              <a:rPr lang="en-US" altLang="en-US" i="1" dirty="0"/>
              <a:t>brand development</a:t>
            </a:r>
            <a:r>
              <a:rPr lang="en-US" altLang="en-US" dirty="0"/>
              <a:t>.</a:t>
            </a:r>
          </a:p>
        </p:txBody>
      </p:sp>
    </p:spTree>
    <p:extLst>
      <p:ext uri="{BB962C8B-B14F-4D97-AF65-F5344CB8AC3E}">
        <p14:creationId xmlns:p14="http://schemas.microsoft.com/office/powerpoint/2010/main" val="3061430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Products are a key element in the overall </a:t>
            </a:r>
            <a:r>
              <a:rPr lang="en-US" sz="1200" b="0" i="1" u="none" strike="noStrike" kern="1200" baseline="0" dirty="0">
                <a:solidFill>
                  <a:schemeClr val="tx1"/>
                </a:solidFill>
                <a:latin typeface="+mn-lt"/>
                <a:ea typeface="+mn-ea"/>
                <a:cs typeface="+mn-cs"/>
              </a:rPr>
              <a:t>market offering</a:t>
            </a:r>
            <a:r>
              <a:rPr lang="en-US" sz="1200" b="0" i="0" u="none" strike="noStrike" kern="1200" baseline="0" dirty="0">
                <a:solidFill>
                  <a:schemeClr val="tx1"/>
                </a:solidFill>
                <a:latin typeface="+mn-lt"/>
                <a:ea typeface="+mn-ea"/>
                <a:cs typeface="+mn-cs"/>
              </a:rPr>
              <a:t>. Marketing mix planning begins with building an offering that brings value to target customers. This offering becomes the basis on which the company builds profitable customer relationships.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company’s market offering often includes both tangible goods and services. At one extreme, the market offer may consist of a </a:t>
            </a:r>
            <a:r>
              <a:rPr lang="en-US" sz="1200" b="0" i="1" u="none" strike="noStrike" kern="1200" baseline="0" dirty="0">
                <a:solidFill>
                  <a:schemeClr val="tx1"/>
                </a:solidFill>
                <a:latin typeface="+mn-lt"/>
                <a:ea typeface="+mn-ea"/>
                <a:cs typeface="+mn-cs"/>
              </a:rPr>
              <a:t>pure tangible good</a:t>
            </a:r>
            <a:r>
              <a:rPr lang="en-US" sz="1200" b="0" i="0" u="none" strike="noStrike" kern="1200" baseline="0" dirty="0">
                <a:solidFill>
                  <a:schemeClr val="tx1"/>
                </a:solidFill>
                <a:latin typeface="+mn-lt"/>
                <a:ea typeface="+mn-ea"/>
                <a:cs typeface="+mn-cs"/>
              </a:rPr>
              <a:t>, such as soap; no services accompany the product. At the other extreme are </a:t>
            </a:r>
            <a:r>
              <a:rPr lang="en-US" sz="1200" b="0" i="1" u="none" strike="noStrike" kern="1200" baseline="0" dirty="0">
                <a:solidFill>
                  <a:schemeClr val="tx1"/>
                </a:solidFill>
                <a:latin typeface="+mn-lt"/>
                <a:ea typeface="+mn-ea"/>
                <a:cs typeface="+mn-cs"/>
              </a:rPr>
              <a:t>pure services</a:t>
            </a:r>
            <a:r>
              <a:rPr lang="en-US" sz="1200" b="0" i="0" u="none" strike="noStrike" kern="1200" baseline="0" dirty="0">
                <a:solidFill>
                  <a:schemeClr val="tx1"/>
                </a:solidFill>
                <a:latin typeface="+mn-lt"/>
                <a:ea typeface="+mn-ea"/>
                <a:cs typeface="+mn-cs"/>
              </a:rPr>
              <a:t>, for which the market offer consists primarily of a service. Examples include a doctor’s exam and financial services. Between these two extremes, however, many goods-and-services combinations are possible.</a:t>
            </a:r>
          </a:p>
          <a:p>
            <a:endParaRPr lang="en-US" altLang="en-US" sz="1200" b="0" i="0" u="none" strike="noStrike" kern="1200" baseline="0" dirty="0">
              <a:solidFill>
                <a:schemeClr val="tx1"/>
              </a:solidFill>
              <a:latin typeface="+mn-lt"/>
              <a:ea typeface="+mn-ea"/>
              <a:cs typeface="+mn-cs"/>
            </a:endParaRPr>
          </a:p>
          <a:p>
            <a:r>
              <a:rPr lang="en-US" altLang="en-US" dirty="0"/>
              <a:t>Experiences have always been an important part of marketing for some companies. Disney has long manufactured dreams and memories through its movies and theme parks. </a:t>
            </a:r>
          </a:p>
        </p:txBody>
      </p:sp>
    </p:spTree>
    <p:extLst>
      <p:ext uri="{BB962C8B-B14F-4D97-AF65-F5344CB8AC3E}">
        <p14:creationId xmlns:p14="http://schemas.microsoft.com/office/powerpoint/2010/main" val="30614304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52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a:defRPr/>
            </a:pPr>
            <a:r>
              <a:rPr lang="en-US" dirty="0">
                <a:ea typeface="ＭＳ Ｐゴシック" charset="-128"/>
              </a:rPr>
              <a:t>Marketers need to position their brands clearly in target customers’ minds. They can position brands at any of three levels. </a:t>
            </a:r>
          </a:p>
          <a:p>
            <a:pPr>
              <a:defRPr/>
            </a:pPr>
            <a:endParaRPr lang="en-US" dirty="0">
              <a:ea typeface="ＭＳ Ｐゴシック" charset="-128"/>
            </a:endParaRPr>
          </a:p>
          <a:p>
            <a:pPr>
              <a:defRPr/>
            </a:pPr>
            <a:r>
              <a:rPr lang="en-US" dirty="0">
                <a:ea typeface="ＭＳ Ｐゴシック" charset="-128"/>
              </a:rPr>
              <a:t>At the lowest level, they can position the brand on </a:t>
            </a:r>
            <a:r>
              <a:rPr lang="en-US" i="1" dirty="0">
                <a:ea typeface="ＭＳ Ｐゴシック" charset="-128"/>
              </a:rPr>
              <a:t>product attributes</a:t>
            </a:r>
            <a:r>
              <a:rPr lang="en-US" dirty="0">
                <a:ea typeface="ＭＳ Ｐゴシック" charset="-128"/>
              </a:rPr>
              <a:t>. For example, P&amp;G’s  Pampers’ early marketing focused on attributes such as fluid absorption, fit, and disposability. Attributes are the least desirable level for brand positioning because competitors can easily copy attributes. Customers are not interested in what the attributes are—they are interested in what the attributes will do for them.</a:t>
            </a:r>
          </a:p>
          <a:p>
            <a:pPr>
              <a:defRPr/>
            </a:pPr>
            <a:endParaRPr lang="en-US" dirty="0">
              <a:ea typeface="ＭＳ Ｐゴシック" charset="-128"/>
            </a:endParaRPr>
          </a:p>
          <a:p>
            <a:pPr>
              <a:defRPr/>
            </a:pPr>
            <a:r>
              <a:rPr lang="en-US" dirty="0">
                <a:ea typeface="ＭＳ Ｐゴシック" charset="-128"/>
              </a:rPr>
              <a:t>A brand can be better positioned by associating its name with a desirable </a:t>
            </a:r>
            <a:r>
              <a:rPr lang="en-US" i="1" dirty="0">
                <a:ea typeface="ＭＳ Ｐゴシック" charset="-128"/>
              </a:rPr>
              <a:t>benefit</a:t>
            </a:r>
            <a:r>
              <a:rPr lang="en-US" dirty="0">
                <a:ea typeface="ＭＳ Ｐゴシック" charset="-128"/>
              </a:rPr>
              <a:t>. Thus, Pampers can go beyond technical product attributes and talk about the resulting containment and skin-health benefits from dryness. </a:t>
            </a:r>
          </a:p>
          <a:p>
            <a:pPr>
              <a:defRPr/>
            </a:pPr>
            <a:endParaRPr lang="en-US" dirty="0">
              <a:ea typeface="ＭＳ Ｐゴシック" charset="-128"/>
            </a:endParaRPr>
          </a:p>
          <a:p>
            <a:pPr>
              <a:defRPr/>
            </a:pPr>
            <a:r>
              <a:rPr lang="en-US" dirty="0">
                <a:ea typeface="ＭＳ Ｐゴシック" charset="-128"/>
              </a:rPr>
              <a:t>The strongest brands  are positioned on strong </a:t>
            </a:r>
            <a:r>
              <a:rPr lang="en-US" i="1" dirty="0">
                <a:ea typeface="ＭＳ Ｐゴシック" charset="-128"/>
              </a:rPr>
              <a:t>beliefs and values, </a:t>
            </a:r>
            <a:r>
              <a:rPr lang="en-US" dirty="0">
                <a:ea typeface="ＭＳ Ｐゴシック" charset="-128"/>
              </a:rPr>
              <a:t>engaging customers on a deep, emotional level. For example ,Pampers is positioned as a “love, sleep, and play brand where we grow together” that’s concerned about happy babies, parent-child relationships, and total baby care. </a:t>
            </a:r>
          </a:p>
          <a:p>
            <a:pPr>
              <a:defRPr/>
            </a:pPr>
            <a:endParaRPr lang="en-US" dirty="0">
              <a:ea typeface="ＭＳ Ｐゴシック" charset="-128"/>
            </a:endParaRPr>
          </a:p>
          <a:p>
            <a:pPr>
              <a:defRPr/>
            </a:pPr>
            <a:r>
              <a:rPr lang="en-US" dirty="0">
                <a:ea typeface="ＭＳ Ｐゴシック" charset="-128"/>
              </a:rPr>
              <a:t>Successful brands engage customers on a deep, emotional level. Brands ranging from Apple, Google, Disney, and Coca-Cola to Google and </a:t>
            </a:r>
            <a:r>
              <a:rPr lang="en-US" dirty="0" err="1">
                <a:ea typeface="ＭＳ Ｐゴシック" charset="-128"/>
              </a:rPr>
              <a:t>Pinterest</a:t>
            </a:r>
            <a:r>
              <a:rPr lang="en-US" dirty="0">
                <a:ea typeface="ＭＳ Ｐゴシック" charset="-128"/>
              </a:rPr>
              <a:t> have achieved this status with many of their customers. Customers don’t just like these brands, they have strong emotional connections with them and love them unconditionally.</a:t>
            </a:r>
          </a:p>
          <a:p>
            <a:pPr>
              <a:defRPr/>
            </a:pPr>
            <a:r>
              <a:rPr lang="en-US" dirty="0">
                <a:ea typeface="ＭＳ Ｐゴシック" charset="-128"/>
              </a:rPr>
              <a:t> </a:t>
            </a:r>
          </a:p>
          <a:p>
            <a:pPr>
              <a:defRPr/>
            </a:pPr>
            <a:r>
              <a:rPr lang="en-US" dirty="0">
                <a:ea typeface="ＭＳ Ｐゴシック" charset="-128"/>
              </a:rPr>
              <a:t>When positioning a brand, the marketer should establish a mission for the brand and a vision of what the brand must be and do. A brand is the company’s promise to deliver a specific set of features, benefits, services, and experiences consistently to buyers. The brand promise must be simple and honest</a:t>
            </a:r>
          </a:p>
        </p:txBody>
      </p:sp>
    </p:spTree>
    <p:extLst>
      <p:ext uri="{BB962C8B-B14F-4D97-AF65-F5344CB8AC3E}">
        <p14:creationId xmlns:p14="http://schemas.microsoft.com/office/powerpoint/2010/main" val="30614304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A0A23-7F20-4B04-A006-693C5986EE1E}" type="slidenum">
              <a:rPr lang="en-US" smtClean="0"/>
              <a:t>53</a:t>
            </a:fld>
            <a:endParaRPr lang="en-US" dirty="0"/>
          </a:p>
        </p:txBody>
      </p:sp>
    </p:spTree>
    <p:extLst>
      <p:ext uri="{BB962C8B-B14F-4D97-AF65-F5344CB8AC3E}">
        <p14:creationId xmlns:p14="http://schemas.microsoft.com/office/powerpoint/2010/main" val="21253311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54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Desirable qualities for a brand name include the following.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(1) It should suggest something about the product’s benefits and qualities: </a:t>
            </a:r>
            <a:r>
              <a:rPr lang="en-US" sz="1200" b="0" i="0" u="none" strike="noStrike" kern="1200" baseline="0" dirty="0" err="1">
                <a:solidFill>
                  <a:schemeClr val="tx1"/>
                </a:solidFill>
                <a:latin typeface="+mn-lt"/>
                <a:ea typeface="+mn-ea"/>
                <a:cs typeface="+mn-cs"/>
              </a:rPr>
              <a:t>Beautyrest</a:t>
            </a:r>
            <a:r>
              <a:rPr lang="en-US" sz="1200" b="0" i="0" u="none" strike="noStrike" kern="1200" baseline="0" dirty="0">
                <a:solidFill>
                  <a:schemeClr val="tx1"/>
                </a:solidFill>
                <a:latin typeface="+mn-lt"/>
                <a:ea typeface="+mn-ea"/>
                <a:cs typeface="+mn-cs"/>
              </a:rPr>
              <a:t>, Lean Cuisine, </a:t>
            </a:r>
            <a:r>
              <a:rPr lang="en-US" sz="1200" b="0" i="0" u="none" strike="noStrike" kern="1200" baseline="0" dirty="0" err="1">
                <a:solidFill>
                  <a:schemeClr val="tx1"/>
                </a:solidFill>
                <a:latin typeface="+mn-lt"/>
                <a:ea typeface="+mn-ea"/>
                <a:cs typeface="+mn-cs"/>
              </a:rPr>
              <a:t>Snapchat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Pinterest</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(2) It should be easy to pronounce, recognize, and remember: </a:t>
            </a:r>
            <a:r>
              <a:rPr lang="en-US" sz="1200" b="0" i="0" u="none" strike="noStrike" kern="1200" baseline="0" dirty="0" err="1">
                <a:solidFill>
                  <a:schemeClr val="tx1"/>
                </a:solidFill>
                <a:latin typeface="+mn-lt"/>
                <a:ea typeface="+mn-ea"/>
                <a:cs typeface="+mn-cs"/>
              </a:rPr>
              <a:t>iPad</a:t>
            </a:r>
            <a:r>
              <a:rPr lang="en-US" sz="1200" b="0" i="0" u="none" strike="noStrike" kern="1200" baseline="0" dirty="0">
                <a:solidFill>
                  <a:schemeClr val="tx1"/>
                </a:solidFill>
                <a:latin typeface="+mn-lt"/>
                <a:ea typeface="+mn-ea"/>
                <a:cs typeface="+mn-cs"/>
              </a:rPr>
              <a:t>, Tide, Jelly Belly, Twitter, JetBlue.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(3) The brand name should be distinctive: Panera, Swiffer, </a:t>
            </a:r>
            <a:r>
              <a:rPr lang="en-US" sz="1200" b="0" i="0" u="none" strike="noStrike" kern="1200" baseline="0" dirty="0" err="1">
                <a:solidFill>
                  <a:schemeClr val="tx1"/>
                </a:solidFill>
                <a:latin typeface="+mn-lt"/>
                <a:ea typeface="+mn-ea"/>
                <a:cs typeface="+mn-cs"/>
              </a:rPr>
              <a:t>Zappos</a:t>
            </a:r>
            <a:r>
              <a:rPr lang="en-US" sz="1200" b="0" i="0" u="none" strike="noStrike" kern="1200" baseline="0" dirty="0">
                <a:solidFill>
                  <a:schemeClr val="tx1"/>
                </a:solidFill>
                <a:latin typeface="+mn-lt"/>
                <a:ea typeface="+mn-ea"/>
                <a:cs typeface="+mn-cs"/>
              </a:rPr>
              <a:t>, Nest.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(4) It should be extendable—</a:t>
            </a:r>
            <a:r>
              <a:rPr lang="en-US" sz="1200" b="0" i="0" u="none" strike="noStrike" kern="1200" baseline="0" dirty="0" err="1">
                <a:solidFill>
                  <a:schemeClr val="tx1"/>
                </a:solidFill>
                <a:latin typeface="+mn-lt"/>
                <a:ea typeface="+mn-ea"/>
                <a:cs typeface="+mn-cs"/>
              </a:rPr>
              <a:t>Amazon.com</a:t>
            </a:r>
            <a:r>
              <a:rPr lang="en-US" sz="1200" b="0" i="0" u="none" strike="noStrike" kern="1200" baseline="0" dirty="0">
                <a:solidFill>
                  <a:schemeClr val="tx1"/>
                </a:solidFill>
                <a:latin typeface="+mn-lt"/>
                <a:ea typeface="+mn-ea"/>
                <a:cs typeface="+mn-cs"/>
              </a:rPr>
              <a:t> began as an online bookseller but chose a name that would allow expansion into other categories.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(5) The name should translate easily into foreign languages. Before changing its name to Exxon, Standard Oil of New Jersey rejected the name </a:t>
            </a:r>
            <a:r>
              <a:rPr lang="en-US" sz="1200" b="0" i="0" u="none" strike="noStrike" kern="1200" baseline="0" dirty="0" err="1">
                <a:solidFill>
                  <a:schemeClr val="tx1"/>
                </a:solidFill>
                <a:latin typeface="+mn-lt"/>
                <a:ea typeface="+mn-ea"/>
                <a:cs typeface="+mn-cs"/>
              </a:rPr>
              <a:t>Enco</a:t>
            </a:r>
            <a:r>
              <a:rPr lang="en-US" sz="1200" b="0" i="0" u="none" strike="noStrike" kern="1200" baseline="0" dirty="0">
                <a:solidFill>
                  <a:schemeClr val="tx1"/>
                </a:solidFill>
                <a:latin typeface="+mn-lt"/>
                <a:ea typeface="+mn-ea"/>
                <a:cs typeface="+mn-cs"/>
              </a:rPr>
              <a:t>, which it learned meant a stalled engine when pronounced in Japanese.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(6) It should be capable of registration and legal protection. A brand name cannot be registered if it infringes on existing brand names.</a:t>
            </a:r>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55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The popularity of store brands has soared recently. Kroger store brands account for a whopping 25 percent of its sales. </a:t>
            </a:r>
          </a:p>
          <a:p>
            <a:endParaRPr lang="en-US" altLang="en-US" sz="1200" b="0" i="0" u="none" strike="noStrike" kern="1200" baseline="0" dirty="0">
              <a:solidFill>
                <a:schemeClr val="tx1"/>
              </a:solidFill>
              <a:latin typeface="+mn-lt"/>
              <a:ea typeface="+mn-ea"/>
              <a:cs typeface="+mn-cs"/>
            </a:endParaRPr>
          </a:p>
          <a:p>
            <a:r>
              <a:rPr lang="en-US" altLang="en-US" dirty="0"/>
              <a:t>A manufacturer has four </a:t>
            </a:r>
            <a:r>
              <a:rPr lang="en-US" altLang="en-US" b="1" dirty="0"/>
              <a:t>brand sponsorship </a:t>
            </a:r>
            <a:r>
              <a:rPr lang="en-US" altLang="en-US" dirty="0"/>
              <a:t>options. </a:t>
            </a:r>
            <a:r>
              <a:rPr lang="en-US" altLang="en-US" i="0" dirty="0"/>
              <a:t>The product may be launched as a national brand</a:t>
            </a:r>
            <a:r>
              <a:rPr lang="en-US" altLang="en-US" i="0" baseline="0" dirty="0"/>
              <a:t> </a:t>
            </a:r>
            <a:r>
              <a:rPr lang="en-US" altLang="en-US" b="0" i="0" baseline="0" dirty="0"/>
              <a:t>or</a:t>
            </a:r>
            <a:r>
              <a:rPr lang="en-US" altLang="en-US" i="0" baseline="0" dirty="0"/>
              <a:t> </a:t>
            </a:r>
            <a:r>
              <a:rPr lang="en-US" altLang="en-US" i="0" dirty="0"/>
              <a:t>a private brand (also called a store brand or distributor brand). Other alternatives include a licensed brand</a:t>
            </a:r>
            <a:r>
              <a:rPr lang="en-US" altLang="en-US" i="0" baseline="0" dirty="0"/>
              <a:t> and</a:t>
            </a:r>
            <a:r>
              <a:rPr lang="en-US" altLang="en-US" i="0" dirty="0"/>
              <a:t> co-branding.</a:t>
            </a:r>
          </a:p>
          <a:p>
            <a:endParaRPr lang="en-US" altLang="en-US" dirty="0"/>
          </a:p>
          <a:p>
            <a:r>
              <a:rPr lang="en-US" altLang="en-US" b="1" dirty="0"/>
              <a:t>National brands </a:t>
            </a:r>
            <a:r>
              <a:rPr lang="en-US" altLang="en-US" dirty="0"/>
              <a:t>(or </a:t>
            </a:r>
            <a:r>
              <a:rPr lang="en-US" altLang="en-US" b="1" dirty="0"/>
              <a:t>manufacturers’ brands</a:t>
            </a:r>
            <a:r>
              <a:rPr lang="en-US" altLang="en-US" dirty="0"/>
              <a:t>) have long dominated the retail scene. In recent times, however, an increasing number of retailers and wholesalers have created their own </a:t>
            </a:r>
            <a:r>
              <a:rPr lang="en-US" altLang="en-US" b="1" dirty="0"/>
              <a:t>store brands </a:t>
            </a:r>
            <a:r>
              <a:rPr lang="en-US" altLang="en-US" dirty="0"/>
              <a:t>(or </a:t>
            </a:r>
            <a:r>
              <a:rPr lang="en-US" altLang="en-US" b="1" dirty="0"/>
              <a:t>private brands</a:t>
            </a:r>
            <a:r>
              <a:rPr lang="en-US" altLang="en-US" dirty="0"/>
              <a:t>). Store brands have been gaining strength for more than two decades, but recent tighter economic times have created a store-brand boom</a:t>
            </a:r>
            <a:r>
              <a:rPr lang="en-US" altLang="en-US" sz="1200" b="0" i="0" u="none" strike="noStrike" kern="1200" baseline="0" dirty="0">
                <a:solidFill>
                  <a:schemeClr val="tx1"/>
                </a:solidFill>
                <a:latin typeface="+mn-lt"/>
                <a:ea typeface="+mn-ea"/>
                <a:cs typeface="+mn-cs"/>
              </a:rPr>
              <a:t>.</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example, </a:t>
            </a:r>
            <a:r>
              <a:rPr lang="en-US" sz="1200" b="0" i="0" u="none" strike="noStrike" kern="1200" baseline="0" dirty="0" err="1">
                <a:solidFill>
                  <a:schemeClr val="tx1"/>
                </a:solidFill>
                <a:latin typeface="+mn-lt"/>
                <a:ea typeface="+mn-ea"/>
                <a:cs typeface="+mn-cs"/>
              </a:rPr>
              <a:t>Walmart’s</a:t>
            </a:r>
            <a:r>
              <a:rPr lang="en-US" sz="1200" b="0" i="0" u="none" strike="noStrike" kern="1200" baseline="0" dirty="0">
                <a:solidFill>
                  <a:schemeClr val="tx1"/>
                </a:solidFill>
                <a:latin typeface="+mn-lt"/>
                <a:ea typeface="+mn-ea"/>
                <a:cs typeface="+mn-cs"/>
              </a:rPr>
              <a:t> private brands—Great Value food products; Sam’s Choice beverages; Equate pharmacy, health, and beauty products; White Cloud toilet tissue and diapers; Simple Elegance laundry products; and Canopy outdoor home products— account for a whopping 20 percent of its sales. Its private-label brands alone generate more sales than all P&amp;G brands combined, and </a:t>
            </a:r>
            <a:r>
              <a:rPr lang="en-US" sz="1200" b="0" i="0" u="none" strike="noStrike" kern="1200" baseline="0" dirty="0" err="1">
                <a:solidFill>
                  <a:schemeClr val="tx1"/>
                </a:solidFill>
                <a:latin typeface="+mn-lt"/>
                <a:ea typeface="+mn-ea"/>
                <a:cs typeface="+mn-cs"/>
              </a:rPr>
              <a:t>Walmart’s</a:t>
            </a:r>
            <a:r>
              <a:rPr lang="en-US" sz="1200" b="0" i="0" u="none" strike="noStrike" kern="1200" baseline="0" dirty="0">
                <a:solidFill>
                  <a:schemeClr val="tx1"/>
                </a:solidFill>
                <a:latin typeface="+mn-lt"/>
                <a:ea typeface="+mn-ea"/>
                <a:cs typeface="+mn-cs"/>
              </a:rPr>
              <a:t> Great Value is the nation’s largest single food brand.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At the other end of the grocery spectrum, upscale Whole Foods Market offers an array of store-brand products. Target and Trader Joe’s are out-innovating many of their national-brand competitors. As a result, consumers are becoming loyal to store brands for reasons besides price. Recent research showed that 80 percent of all shoppers believe store brand quality is equal to or better than that of national brands.  In some cases, consumers are even willing to pay more for store brands that have been positioned as gourmet or premium items.</a:t>
            </a:r>
          </a:p>
          <a:p>
            <a:endParaRPr lang="en-US" altLang="en-US" sz="1200" b="0" i="0" u="none" strike="noStrike" kern="1200" baseline="0" dirty="0">
              <a:solidFill>
                <a:schemeClr val="tx1"/>
              </a:solidFill>
              <a:latin typeface="+mn-lt"/>
              <a:ea typeface="+mn-ea"/>
              <a:cs typeface="+mn-cs"/>
            </a:endParaRPr>
          </a:p>
          <a:p>
            <a:r>
              <a:rPr lang="en-US" altLang="en-US" b="1" dirty="0"/>
              <a:t>Licensing:</a:t>
            </a:r>
            <a:r>
              <a:rPr lang="en-US" altLang="en-US" b="1" baseline="0" dirty="0"/>
              <a:t> </a:t>
            </a:r>
            <a:r>
              <a:rPr lang="en-US" altLang="en-US" b="0" baseline="0" dirty="0"/>
              <a:t>S</a:t>
            </a:r>
            <a:r>
              <a:rPr lang="en-US" altLang="en-US" dirty="0"/>
              <a:t>ome companies license names or symbols previously created by other manufacturers, names of well-known celebrities, or characters from popular movies and books. For a fee, any of these can provide an instant and proven brand name.</a:t>
            </a:r>
          </a:p>
          <a:p>
            <a:endParaRPr lang="en-US" altLang="en-US" dirty="0"/>
          </a:p>
          <a:p>
            <a:r>
              <a:rPr lang="en-US" altLang="en-US" b="1" dirty="0"/>
              <a:t>Co-branding</a:t>
            </a:r>
            <a:r>
              <a:rPr lang="en-US" altLang="en-US" dirty="0"/>
              <a:t> occurs when two established brand names of different companies are used on the same product. Co-branding offers many advantages. </a:t>
            </a:r>
            <a:r>
              <a:rPr lang="en-US" sz="1200" b="0" i="0" u="none" strike="noStrike" kern="1200" baseline="0" dirty="0">
                <a:solidFill>
                  <a:schemeClr val="tx1"/>
                </a:solidFill>
                <a:latin typeface="+mn-lt"/>
                <a:ea typeface="+mn-ea"/>
                <a:cs typeface="+mn-cs"/>
              </a:rPr>
              <a:t>Because each brand operates in a different category, the combined brands create broader consumer appeal and greater brand equity. Examples include Benjamin Moore and Pottery Barn, Taco Bell and Doritos.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Co-branding can take advantage of the complementary strengths of two brands. It also allows a company to expand its existing brand into a category it might otherwise have difficulty entering alone. </a:t>
            </a:r>
          </a:p>
          <a:p>
            <a:endParaRPr lang="en-US" altLang="en-US" dirty="0"/>
          </a:p>
          <a:p>
            <a:r>
              <a:rPr lang="en-US" altLang="en-US" dirty="0"/>
              <a:t>Co-branding has limitations and usually involves complex legal contracts and licenses. Co-branding partners must carefully coordinate their marketing mix, and each partner must trust that the other will take good care of its brand. If something damages the reputation of one brand, it can tarnish the co-brand as well.</a:t>
            </a:r>
          </a:p>
        </p:txBody>
      </p:sp>
    </p:spTree>
    <p:extLst>
      <p:ext uri="{BB962C8B-B14F-4D97-AF65-F5344CB8AC3E}">
        <p14:creationId xmlns:p14="http://schemas.microsoft.com/office/powerpoint/2010/main" val="30614304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57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A company has four choices when it comes to </a:t>
            </a:r>
            <a:r>
              <a:rPr lang="en-US" altLang="en-US" b="1" dirty="0"/>
              <a:t>brand development </a:t>
            </a:r>
            <a:r>
              <a:rPr lang="en-US" altLang="en-US" dirty="0"/>
              <a:t>(see Figure 8.6). It can introduce </a:t>
            </a:r>
            <a:r>
              <a:rPr lang="en-US" altLang="en-US" i="1" dirty="0"/>
              <a:t>line extensions</a:t>
            </a:r>
            <a:r>
              <a:rPr lang="en-US" altLang="en-US" dirty="0"/>
              <a:t>, </a:t>
            </a:r>
            <a:r>
              <a:rPr lang="en-US" altLang="en-US" i="1" dirty="0"/>
              <a:t>brand extensions</a:t>
            </a:r>
            <a:r>
              <a:rPr lang="en-US" altLang="en-US" dirty="0"/>
              <a:t>, </a:t>
            </a:r>
            <a:r>
              <a:rPr lang="en-US" altLang="en-US" i="1" dirty="0" err="1"/>
              <a:t>multibrands</a:t>
            </a:r>
            <a:r>
              <a:rPr lang="en-US" altLang="en-US" dirty="0"/>
              <a:t>, or </a:t>
            </a:r>
            <a:r>
              <a:rPr lang="en-US" altLang="en-US" i="1" dirty="0"/>
              <a:t>new brands</a:t>
            </a:r>
            <a:r>
              <a:rPr lang="en-US" altLang="en-US" dirty="0"/>
              <a:t>.</a:t>
            </a:r>
          </a:p>
          <a:p>
            <a:endParaRPr lang="en-US" altLang="en-US" b="1" dirty="0"/>
          </a:p>
          <a:p>
            <a:r>
              <a:rPr lang="en-US" altLang="en-US" b="1" dirty="0"/>
              <a:t>Line extensions</a:t>
            </a:r>
            <a:r>
              <a:rPr lang="en-US" altLang="en-US" dirty="0"/>
              <a:t> occur when a company extends existing brand names to new forms, colors, sizes, ingredients, or flavors of an existing product category. </a:t>
            </a:r>
            <a:r>
              <a:rPr lang="en-US" sz="1200" b="0" i="0" u="none" strike="noStrike" kern="1200" baseline="0" dirty="0">
                <a:solidFill>
                  <a:schemeClr val="tx1"/>
                </a:solidFill>
                <a:latin typeface="+mn-lt"/>
                <a:ea typeface="+mn-ea"/>
                <a:cs typeface="+mn-cs"/>
              </a:rPr>
              <a:t>For example, over the years, KFC has extended its “finger </a:t>
            </a:r>
            <a:r>
              <a:rPr lang="en-US" sz="1200" b="0" i="0" u="none" strike="noStrike" kern="1200" baseline="0" dirty="0" err="1">
                <a:solidFill>
                  <a:schemeClr val="tx1"/>
                </a:solidFill>
                <a:latin typeface="+mn-lt"/>
                <a:ea typeface="+mn-ea"/>
                <a:cs typeface="+mn-cs"/>
              </a:rPr>
              <a:t>lickin</a:t>
            </a:r>
            <a:r>
              <a:rPr lang="en-US" sz="1200" b="0" i="0" u="none" strike="noStrike" kern="1200" baseline="0" dirty="0">
                <a:solidFill>
                  <a:schemeClr val="tx1"/>
                </a:solidFill>
                <a:latin typeface="+mn-lt"/>
                <a:ea typeface="+mn-ea"/>
                <a:cs typeface="+mn-cs"/>
              </a:rPr>
              <a:t>’ good” chicken lineup well beyond original recipe and now  offers grilled chicken, boneless fried chicken, chicken tenders, hot wings, and chicken bites. </a:t>
            </a:r>
            <a:r>
              <a:rPr lang="en-US" altLang="en-US" dirty="0"/>
              <a:t>A line extension works best when it takes sales away from competing brands, not when it “cannibalizes” the company’s other items.</a:t>
            </a:r>
          </a:p>
          <a:p>
            <a:endParaRPr lang="en-US" altLang="en-US" dirty="0"/>
          </a:p>
          <a:p>
            <a:r>
              <a:rPr lang="en-US" altLang="en-US" b="1" dirty="0"/>
              <a:t>Brand extension</a:t>
            </a:r>
            <a:r>
              <a:rPr lang="en-US" altLang="en-US" dirty="0"/>
              <a:t> extends a current brand name to new or modified products in a new category. </a:t>
            </a:r>
            <a:r>
              <a:rPr lang="en-US" sz="1200" b="0" i="0" u="none" strike="noStrike" kern="1200" baseline="0" dirty="0">
                <a:solidFill>
                  <a:schemeClr val="tx1"/>
                </a:solidFill>
                <a:latin typeface="+mn-lt"/>
                <a:ea typeface="+mn-ea"/>
                <a:cs typeface="+mn-cs"/>
              </a:rPr>
              <a:t>For example, Starbucks has extended its retail coffee shops by adding packaged supermarket coffees, a chain of teahouses (</a:t>
            </a:r>
            <a:r>
              <a:rPr lang="en-US" sz="1200" b="0" i="0" u="none" strike="noStrike" kern="1200" baseline="0" dirty="0" err="1">
                <a:solidFill>
                  <a:schemeClr val="tx1"/>
                </a:solidFill>
                <a:latin typeface="+mn-lt"/>
                <a:ea typeface="+mn-ea"/>
                <a:cs typeface="+mn-cs"/>
              </a:rPr>
              <a:t>Teavana</a:t>
            </a:r>
            <a:r>
              <a:rPr lang="en-US" sz="1200" b="0" i="0" u="none" strike="noStrike" kern="1200" baseline="0" dirty="0">
                <a:solidFill>
                  <a:schemeClr val="tx1"/>
                </a:solidFill>
                <a:latin typeface="+mn-lt"/>
                <a:ea typeface="+mn-ea"/>
                <a:cs typeface="+mn-cs"/>
              </a:rPr>
              <a:t> Fine Teas + Tea Bar), and even a single-serve home coffee, espresso, and latte machine—the </a:t>
            </a:r>
            <a:r>
              <a:rPr lang="en-US" sz="1200" b="0" i="0" u="none" strike="noStrike" kern="1200" baseline="0" dirty="0" err="1">
                <a:solidFill>
                  <a:schemeClr val="tx1"/>
                </a:solidFill>
                <a:latin typeface="+mn-lt"/>
                <a:ea typeface="+mn-ea"/>
                <a:cs typeface="+mn-cs"/>
              </a:rPr>
              <a:t>Verismo</a:t>
            </a:r>
            <a:r>
              <a:rPr lang="en-US" sz="1200" b="0" i="0" u="none" strike="noStrike" kern="1200" baseline="0" dirty="0">
                <a:solidFill>
                  <a:schemeClr val="tx1"/>
                </a:solidFill>
                <a:latin typeface="+mn-lt"/>
                <a:ea typeface="+mn-ea"/>
                <a:cs typeface="+mn-cs"/>
              </a:rPr>
              <a:t>. And P&amp;G has leveraged the strength of its Mr. Clean household cleaner brand to launch several new lines: cleaning pads (Magic Eraser), bathroom cleaning tools (Magic Reach), and home auto cleaning kits (Mr. Clean </a:t>
            </a:r>
            <a:r>
              <a:rPr lang="en-US" sz="1200" b="0" i="0" u="none" strike="noStrike" kern="1200" baseline="0" dirty="0" err="1">
                <a:solidFill>
                  <a:schemeClr val="tx1"/>
                </a:solidFill>
                <a:latin typeface="+mn-lt"/>
                <a:ea typeface="+mn-ea"/>
                <a:cs typeface="+mn-cs"/>
              </a:rPr>
              <a:t>AutoDry</a:t>
            </a:r>
            <a:r>
              <a:rPr lang="en-US" sz="1200" b="0" i="0" u="none" strike="noStrike" kern="1200" baseline="0" dirty="0">
                <a:solidFill>
                  <a:schemeClr val="tx1"/>
                </a:solidFill>
                <a:latin typeface="+mn-lt"/>
                <a:ea typeface="+mn-ea"/>
                <a:cs typeface="+mn-cs"/>
              </a:rPr>
              <a:t>)</a:t>
            </a:r>
            <a:r>
              <a:rPr lang="en-US" altLang="en-US" dirty="0"/>
              <a:t>. </a:t>
            </a:r>
          </a:p>
          <a:p>
            <a:endParaRPr lang="en-US" altLang="en-US" dirty="0"/>
          </a:p>
          <a:p>
            <a:r>
              <a:rPr lang="en-US" altLang="en-US" b="1" dirty="0" err="1"/>
              <a:t>Multibrands</a:t>
            </a:r>
            <a:r>
              <a:rPr lang="en-US" altLang="en-US" b="1" dirty="0"/>
              <a:t>:</a:t>
            </a:r>
            <a:r>
              <a:rPr lang="en-US" altLang="en-US" dirty="0"/>
              <a:t> Companies often market many different brands in a given product category. </a:t>
            </a:r>
            <a:r>
              <a:rPr lang="en-US" sz="1200" b="0" i="0" u="none" strike="noStrike" kern="1200" baseline="0" dirty="0">
                <a:solidFill>
                  <a:schemeClr val="tx1"/>
                </a:solidFill>
                <a:latin typeface="+mn-lt"/>
                <a:ea typeface="+mn-ea"/>
                <a:cs typeface="+mn-cs"/>
              </a:rPr>
              <a:t>For example, in the United States, PepsiCo markets at least eight brands of soft drinks (Pepsi, Sierra Mist, Mountain Dew, Manzanita Sol, </a:t>
            </a:r>
            <a:r>
              <a:rPr lang="en-US" sz="1200" b="0" i="0" u="none" strike="noStrike" kern="1200" baseline="0" dirty="0" err="1">
                <a:solidFill>
                  <a:schemeClr val="tx1"/>
                </a:solidFill>
                <a:latin typeface="+mn-lt"/>
                <a:ea typeface="+mn-ea"/>
                <a:cs typeface="+mn-cs"/>
              </a:rPr>
              <a:t>Mirinda</a:t>
            </a:r>
            <a:r>
              <a:rPr lang="en-US" sz="1200" b="0" i="0" u="none" strike="noStrike" kern="1200" baseline="0" dirty="0">
                <a:solidFill>
                  <a:schemeClr val="tx1"/>
                </a:solidFill>
                <a:latin typeface="+mn-lt"/>
                <a:ea typeface="+mn-ea"/>
                <a:cs typeface="+mn-cs"/>
              </a:rPr>
              <a:t>, IZZE, Tropicana Twister, and Mug root beer), three brands of sports and energy drinks (Gatorade, AMP Energy, and Starbucks Refreshers), four brands of bottled teas and coffees (Lipton, </a:t>
            </a:r>
            <a:r>
              <a:rPr lang="en-US" sz="1200" b="0" i="0" u="none" strike="noStrike" kern="1200" baseline="0" dirty="0" err="1">
                <a:solidFill>
                  <a:schemeClr val="tx1"/>
                </a:solidFill>
                <a:latin typeface="+mn-lt"/>
                <a:ea typeface="+mn-ea"/>
                <a:cs typeface="+mn-cs"/>
              </a:rPr>
              <a:t>SoBe</a:t>
            </a:r>
            <a:r>
              <a:rPr lang="en-US" sz="1200" b="0" i="0" u="none" strike="noStrike" kern="1200" baseline="0" dirty="0">
                <a:solidFill>
                  <a:schemeClr val="tx1"/>
                </a:solidFill>
                <a:latin typeface="+mn-lt"/>
                <a:ea typeface="+mn-ea"/>
                <a:cs typeface="+mn-cs"/>
              </a:rPr>
              <a:t>, Starbucks, and </a:t>
            </a:r>
            <a:r>
              <a:rPr lang="en-US" sz="1200" b="0" i="0" u="none" strike="noStrike" kern="1200" baseline="0" dirty="0" err="1">
                <a:solidFill>
                  <a:schemeClr val="tx1"/>
                </a:solidFill>
                <a:latin typeface="+mn-lt"/>
                <a:ea typeface="+mn-ea"/>
                <a:cs typeface="+mn-cs"/>
              </a:rPr>
              <a:t>Tazo</a:t>
            </a:r>
            <a:r>
              <a:rPr lang="en-US" sz="1200" b="0" i="0" u="none" strike="noStrike" kern="1200" baseline="0" dirty="0">
                <a:solidFill>
                  <a:schemeClr val="tx1"/>
                </a:solidFill>
                <a:latin typeface="+mn-lt"/>
                <a:ea typeface="+mn-ea"/>
                <a:cs typeface="+mn-cs"/>
              </a:rPr>
              <a:t>), three brands of bottled waters (Aquafina, H2OH!, and </a:t>
            </a:r>
            <a:r>
              <a:rPr lang="en-US" sz="1200" b="0" i="0" u="none" strike="noStrike" kern="1200" baseline="0" dirty="0" err="1">
                <a:solidFill>
                  <a:schemeClr val="tx1"/>
                </a:solidFill>
                <a:latin typeface="+mn-lt"/>
                <a:ea typeface="+mn-ea"/>
                <a:cs typeface="+mn-cs"/>
              </a:rPr>
              <a:t>SoBe</a:t>
            </a:r>
            <a:r>
              <a:rPr lang="en-US" sz="1200" b="0" i="0" u="none" strike="noStrike" kern="1200" baseline="0" dirty="0">
                <a:solidFill>
                  <a:schemeClr val="tx1"/>
                </a:solidFill>
                <a:latin typeface="+mn-lt"/>
                <a:ea typeface="+mn-ea"/>
                <a:cs typeface="+mn-cs"/>
              </a:rPr>
              <a:t>), and nine brands of fruit drinks (Tropicana, Dole, IZZE, Lipton, </a:t>
            </a:r>
            <a:r>
              <a:rPr lang="en-US" sz="1200" b="0" i="0" u="none" strike="noStrike" kern="1200" baseline="0" dirty="0" err="1">
                <a:solidFill>
                  <a:schemeClr val="tx1"/>
                </a:solidFill>
                <a:latin typeface="+mn-lt"/>
                <a:ea typeface="+mn-ea"/>
                <a:cs typeface="+mn-cs"/>
              </a:rPr>
              <a:t>Looza</a:t>
            </a:r>
            <a:r>
              <a:rPr lang="en-US" sz="1200" b="0" i="0" u="none" strike="noStrike" kern="1200" baseline="0" dirty="0">
                <a:solidFill>
                  <a:schemeClr val="tx1"/>
                </a:solidFill>
                <a:latin typeface="+mn-lt"/>
                <a:ea typeface="+mn-ea"/>
                <a:cs typeface="+mn-cs"/>
              </a:rPr>
              <a:t>, Ocean Spray, and others). Each brand includes a long list of sub-brands. </a:t>
            </a:r>
          </a:p>
          <a:p>
            <a:endParaRPr lang="en-US" altLang="en-US" sz="1200" b="0" i="0" u="none" strike="noStrike" kern="1200" baseline="0" dirty="0">
              <a:solidFill>
                <a:schemeClr val="tx1"/>
              </a:solidFill>
              <a:latin typeface="+mn-lt"/>
              <a:ea typeface="+mn-ea"/>
              <a:cs typeface="+mn-cs"/>
            </a:endParaRPr>
          </a:p>
          <a:p>
            <a:r>
              <a:rPr lang="en-US" altLang="en-US" b="1" dirty="0"/>
              <a:t>New brands:</a:t>
            </a:r>
            <a:r>
              <a:rPr lang="en-US" altLang="en-US" dirty="0"/>
              <a:t> A company might believe that the power of its existing brand name is waning, so a new brand name is needed. Or it may create a new brand name when it enters a new product category for which none of its current brand names are appropriate. For example, Toyota created the separate Lexus brand aimed at luxury car consumers and the Scion brand, targeted toward Millennial consumers.</a:t>
            </a:r>
          </a:p>
          <a:p>
            <a:endParaRPr lang="en-US" altLang="en-US" dirty="0"/>
          </a:p>
          <a:p>
            <a:r>
              <a:rPr lang="en-US" altLang="en-US" dirty="0"/>
              <a:t>As with </a:t>
            </a:r>
            <a:r>
              <a:rPr lang="en-US" altLang="en-US" dirty="0" err="1"/>
              <a:t>multibranding</a:t>
            </a:r>
            <a:r>
              <a:rPr lang="en-US" altLang="en-US" dirty="0"/>
              <a:t>, offering too many new brands can result in a company spreading its resources too thin. And in some industries, such as consumer packaged goods, consumers and retailers have become concerned that there are already too many brands, with too few differences between them. </a:t>
            </a:r>
          </a:p>
          <a:p>
            <a:endParaRPr lang="en-US" altLang="en-US" dirty="0"/>
          </a:p>
          <a:p>
            <a:r>
              <a:rPr lang="en-US" altLang="en-US" dirty="0"/>
              <a:t>Thus, P&amp;G, PepsiCo, Kraft, and other large consumer-product marketers are now pursuing </a:t>
            </a:r>
            <a:r>
              <a:rPr lang="en-US" altLang="en-US" i="1" dirty="0"/>
              <a:t>megabrand</a:t>
            </a:r>
            <a:r>
              <a:rPr lang="en-US" altLang="en-US" dirty="0"/>
              <a:t> strategies—weeding out weaker or slower-growing brands and focusing their marketing dollars on brands that can achieve the number-one or number-two market share positions with good growth prospects in their categories.</a:t>
            </a:r>
          </a:p>
        </p:txBody>
      </p:sp>
    </p:spTree>
    <p:extLst>
      <p:ext uri="{BB962C8B-B14F-4D97-AF65-F5344CB8AC3E}">
        <p14:creationId xmlns:p14="http://schemas.microsoft.com/office/powerpoint/2010/main" val="30614304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A0A23-7F20-4B04-A006-693C5986EE1E}" type="slidenum">
              <a:rPr lang="en-US" smtClean="0"/>
              <a:t>58</a:t>
            </a:fld>
            <a:endParaRPr lang="en-US" dirty="0"/>
          </a:p>
        </p:txBody>
      </p:sp>
    </p:spTree>
    <p:extLst>
      <p:ext uri="{BB962C8B-B14F-4D97-AF65-F5344CB8AC3E}">
        <p14:creationId xmlns:p14="http://schemas.microsoft.com/office/powerpoint/2010/main" val="1457854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a:defRPr/>
            </a:pPr>
            <a:r>
              <a:rPr lang="en-US" dirty="0">
                <a:ea typeface="ＭＳ Ｐゴシック" charset="-128"/>
              </a:rPr>
              <a:t>Product planners need to think about products and services on three levels (see Figure 8.1). Each level adds more customer value. The most basic level is the </a:t>
            </a:r>
            <a:r>
              <a:rPr lang="en-US" i="1" dirty="0">
                <a:ea typeface="ＭＳ Ｐゴシック" charset="-128"/>
              </a:rPr>
              <a:t>core customer value</a:t>
            </a:r>
            <a:r>
              <a:rPr lang="en-US" dirty="0">
                <a:ea typeface="ＭＳ Ｐゴシック" charset="-128"/>
              </a:rPr>
              <a:t>, which addresses the question: </a:t>
            </a:r>
            <a:r>
              <a:rPr lang="en-US" i="1" dirty="0">
                <a:ea typeface="ＭＳ Ｐゴシック" charset="-128"/>
              </a:rPr>
              <a:t>What is the buyer really buying?</a:t>
            </a:r>
            <a:r>
              <a:rPr lang="en-US" dirty="0">
                <a:ea typeface="ＭＳ Ｐゴシック" charset="-128"/>
              </a:rPr>
              <a:t>  </a:t>
            </a:r>
          </a:p>
          <a:p>
            <a:pPr>
              <a:defRPr/>
            </a:pPr>
            <a:endParaRPr lang="en-US" dirty="0">
              <a:ea typeface="ＭＳ Ｐゴシック" charset="-128"/>
            </a:endParaRPr>
          </a:p>
          <a:p>
            <a:pPr>
              <a:defRPr/>
            </a:pPr>
            <a:r>
              <a:rPr lang="en-US" dirty="0">
                <a:ea typeface="ＭＳ Ｐゴシック" charset="-128"/>
              </a:rPr>
              <a:t>At the second level, product planners must turn the core benefit into an </a:t>
            </a:r>
            <a:r>
              <a:rPr lang="en-US" i="1" dirty="0">
                <a:ea typeface="ＭＳ Ｐゴシック" charset="-128"/>
              </a:rPr>
              <a:t>actual product</a:t>
            </a:r>
            <a:r>
              <a:rPr lang="en-US" dirty="0">
                <a:ea typeface="ＭＳ Ｐゴシック" charset="-128"/>
              </a:rPr>
              <a:t>. They need to develop product and service features, a design, a quality level, a brand name, and packaging. </a:t>
            </a:r>
          </a:p>
          <a:p>
            <a:pPr>
              <a:defRPr/>
            </a:pPr>
            <a:endParaRPr lang="en-US" dirty="0">
              <a:ea typeface="ＭＳ Ｐゴシック" charset="-128"/>
            </a:endParaRPr>
          </a:p>
          <a:p>
            <a:pPr>
              <a:defRPr/>
            </a:pPr>
            <a:r>
              <a:rPr lang="en-US" dirty="0">
                <a:ea typeface="ＭＳ Ｐゴシック" charset="-128"/>
              </a:rPr>
              <a:t>Finally, product planners must build an </a:t>
            </a:r>
            <a:r>
              <a:rPr lang="en-US" i="1" dirty="0">
                <a:ea typeface="ＭＳ Ｐゴシック" charset="-128"/>
              </a:rPr>
              <a:t>augmented product</a:t>
            </a:r>
            <a:r>
              <a:rPr lang="en-US" dirty="0">
                <a:ea typeface="ＭＳ Ｐゴシック" charset="-128"/>
              </a:rPr>
              <a:t> around the core benefit and actual product by offering additional consumer services and benefits. </a:t>
            </a:r>
            <a:endParaRPr lang="en-US" b="1" dirty="0">
              <a:ea typeface="ＭＳ Ｐゴシック" charset="-128"/>
            </a:endParaRPr>
          </a:p>
          <a:p>
            <a:pPr>
              <a:defRPr/>
            </a:pPr>
            <a:endParaRPr lang="en-US" b="1" dirty="0">
              <a:ea typeface="ＭＳ Ｐゴシック" charset="-128"/>
            </a:endParaRPr>
          </a:p>
          <a:p>
            <a:pPr>
              <a:defRPr/>
            </a:pPr>
            <a:r>
              <a:rPr lang="en-US" b="1" dirty="0">
                <a:ea typeface="ＭＳ Ｐゴシック" charset="-128"/>
              </a:rPr>
              <a:t>Discussion Question</a:t>
            </a:r>
          </a:p>
          <a:p>
            <a:pPr>
              <a:defRPr/>
            </a:pPr>
            <a:r>
              <a:rPr lang="en-US" i="1" dirty="0">
                <a:ea typeface="ＭＳ Ｐゴシック" charset="-128"/>
              </a:rPr>
              <a:t>It is a good idea for the students to bring in some products so the class can discuss the levels of product and services. Products including Gatorade, toothpaste, facial moisturizer, or cosmetics work well in this discussion. You can often find augmented product features on product websites including games, features, and support.</a:t>
            </a:r>
          </a:p>
        </p:txBody>
      </p:sp>
    </p:spTree>
    <p:extLst>
      <p:ext uri="{BB962C8B-B14F-4D97-AF65-F5344CB8AC3E}">
        <p14:creationId xmlns:p14="http://schemas.microsoft.com/office/powerpoint/2010/main" val="3061430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Core, actual, and augmented product: People who buy an </a:t>
            </a:r>
            <a:r>
              <a:rPr lang="en-US" sz="1200" b="0" i="0" u="none" strike="noStrike" kern="1200" baseline="0" dirty="0" err="1">
                <a:solidFill>
                  <a:schemeClr val="tx1"/>
                </a:solidFill>
                <a:latin typeface="+mn-lt"/>
                <a:ea typeface="+mn-ea"/>
                <a:cs typeface="+mn-cs"/>
              </a:rPr>
              <a:t>iPad</a:t>
            </a:r>
            <a:r>
              <a:rPr lang="en-US" sz="1200" b="0" i="0" u="none" strike="noStrike" kern="1200" baseline="0" dirty="0">
                <a:solidFill>
                  <a:schemeClr val="tx1"/>
                </a:solidFill>
                <a:latin typeface="+mn-lt"/>
                <a:ea typeface="+mn-ea"/>
                <a:cs typeface="+mn-cs"/>
              </a:rPr>
              <a:t> are buying much more</a:t>
            </a:r>
          </a:p>
          <a:p>
            <a:r>
              <a:rPr lang="en-US" sz="1200" b="0" i="0" u="none" strike="noStrike" kern="1200" baseline="0" dirty="0">
                <a:solidFill>
                  <a:schemeClr val="tx1"/>
                </a:solidFill>
                <a:latin typeface="+mn-lt"/>
                <a:ea typeface="+mn-ea"/>
                <a:cs typeface="+mn-cs"/>
              </a:rPr>
              <a:t>than a tablet computer. They are buying entertainment, self-expression, productivity, and</a:t>
            </a:r>
          </a:p>
          <a:p>
            <a:r>
              <a:rPr lang="en-US" sz="1200" b="0" i="0" u="none" strike="noStrike" kern="1200" baseline="0" dirty="0">
                <a:solidFill>
                  <a:schemeClr val="tx1"/>
                </a:solidFill>
                <a:latin typeface="+mn-lt"/>
                <a:ea typeface="+mn-ea"/>
                <a:cs typeface="+mn-cs"/>
              </a:rPr>
              <a:t>connectivity—a mobile and personal window to the world.</a:t>
            </a:r>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Two broad classes of products are based on the types of consumers that use them.</a:t>
            </a:r>
          </a:p>
          <a:p>
            <a:endParaRPr lang="en-US" altLang="en-US" dirty="0"/>
          </a:p>
          <a:p>
            <a:r>
              <a:rPr lang="en-US" altLang="en-US" dirty="0"/>
              <a:t>Broadly defined, products also include other marketable entities such as experiences, organizations, persons, places, and ideas.</a:t>
            </a:r>
          </a:p>
        </p:txBody>
      </p:sp>
    </p:spTree>
    <p:extLst>
      <p:ext uri="{BB962C8B-B14F-4D97-AF65-F5344CB8AC3E}">
        <p14:creationId xmlns:p14="http://schemas.microsoft.com/office/powerpoint/2010/main" val="3061430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Consumer products </a:t>
            </a:r>
            <a:r>
              <a:rPr lang="en-US" altLang="en-US" dirty="0"/>
              <a:t>differ in the ways consumers buy them and, therefore, in how they are marketed (see Table 8.1).</a:t>
            </a:r>
          </a:p>
        </p:txBody>
      </p:sp>
    </p:spTree>
    <p:extLst>
      <p:ext uri="{BB962C8B-B14F-4D97-AF65-F5344CB8AC3E}">
        <p14:creationId xmlns:p14="http://schemas.microsoft.com/office/powerpoint/2010/main" val="306143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2986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5298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14088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371600"/>
            <a:ext cx="9550400" cy="381000"/>
          </a:xfrm>
        </p:spPr>
        <p:txBody>
          <a:bodyPr/>
          <a:lstStyle>
            <a:lvl1pPr algn="ctr">
              <a:buNone/>
              <a:defRPr sz="28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p>
            <a:r>
              <a:rPr lang="en-US" dirty="0"/>
              <a:t>Click to edit Master title style</a:t>
            </a:r>
          </a:p>
        </p:txBody>
      </p:sp>
      <p:sp>
        <p:nvSpPr>
          <p:cNvPr id="6"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413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lvl1pPr>
              <a:defRPr b="1" i="0" baseline="0"/>
            </a:lvl1pPr>
          </a:lstStyle>
          <a:p>
            <a:r>
              <a:rPr lang="en-US" dirty="0"/>
              <a:t>Click to edit Master title style</a:t>
            </a:r>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1309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lvl1pPr>
              <a:defRPr sz="4000" b="1"/>
            </a:lvl1pPr>
          </a:lstStyle>
          <a:p>
            <a:r>
              <a:rPr lang="en-US" dirty="0"/>
              <a:t>Click to edit Master title style</a:t>
            </a:r>
          </a:p>
        </p:txBody>
      </p:sp>
      <p:sp>
        <p:nvSpPr>
          <p:cNvPr id="3" name="Content Placeholder 2"/>
          <p:cNvSpPr>
            <a:spLocks noGrp="1"/>
          </p:cNvSpPr>
          <p:nvPr>
            <p:ph idx="1"/>
          </p:nvPr>
        </p:nvSpPr>
        <p:spPr>
          <a:xfrm>
            <a:off x="914400" y="1981200"/>
            <a:ext cx="39624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609600" y="1447800"/>
            <a:ext cx="4267200" cy="381000"/>
          </a:xfrm>
        </p:spPr>
        <p:txBody>
          <a:bodyPr/>
          <a:lstStyle>
            <a:lvl1pPr algn="ctr">
              <a:buNone/>
              <a:defRPr sz="20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5080000" y="1524000"/>
            <a:ext cx="57912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5116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491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3587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708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7623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1639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7082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539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426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image" Target="../media/image1.emf"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3625" y="6309440"/>
            <a:ext cx="1181126" cy="360147"/>
          </a:xfrm>
          <a:prstGeom prst="rect">
            <a:avLst/>
          </a:prstGeom>
        </p:spPr>
      </p:pic>
    </p:spTree>
    <p:extLst>
      <p:ext uri="{BB962C8B-B14F-4D97-AF65-F5344CB8AC3E}">
        <p14:creationId xmlns:p14="http://schemas.microsoft.com/office/powerpoint/2010/main" val="16448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13.xml"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0.xml" /><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4.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4.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4.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7.xml" /><Relationship Id="rId1" Type="http://schemas.openxmlformats.org/officeDocument/2006/relationships/slideLayout" Target="../slideLayouts/slideLayout14.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14.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14.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12.xml" /></Relationships>
</file>

<file path=ppt/slides/_rels/slide2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2.xml" /><Relationship Id="rId1" Type="http://schemas.openxmlformats.org/officeDocument/2006/relationships/slideLayout" Target="../slideLayouts/slideLayout14.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14.xml" /></Relationships>
</file>

<file path=ppt/slides/_rels/slide25.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24.xml" /><Relationship Id="rId1" Type="http://schemas.openxmlformats.org/officeDocument/2006/relationships/slideLayout" Target="../slideLayouts/slideLayout14.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14.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14.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14.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1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3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9.xml" /><Relationship Id="rId1" Type="http://schemas.openxmlformats.org/officeDocument/2006/relationships/slideLayout" Target="../slideLayouts/slideLayout14.xml" /></Relationships>
</file>

<file path=ppt/slides/_rels/slide3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0.xml" /><Relationship Id="rId1" Type="http://schemas.openxmlformats.org/officeDocument/2006/relationships/slideLayout" Target="../slideLayouts/slideLayout14.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14.xml" /></Relationships>
</file>

<file path=ppt/slides/_rels/slide3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2.xml" /><Relationship Id="rId1" Type="http://schemas.openxmlformats.org/officeDocument/2006/relationships/slideLayout" Target="../slideLayouts/slideLayout14.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14.xml" /></Relationships>
</file>

<file path=ppt/slides/_rels/slide35.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34.xml" /><Relationship Id="rId1" Type="http://schemas.openxmlformats.org/officeDocument/2006/relationships/slideLayout" Target="../slideLayouts/slideLayout14.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1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14.xml" /></Relationships>
</file>

<file path=ppt/slides/_rels/slide38.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37.xml" /><Relationship Id="rId1" Type="http://schemas.openxmlformats.org/officeDocument/2006/relationships/slideLayout" Target="../slideLayouts/slideLayout14.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1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4.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14.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4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40.xml" /><Relationship Id="rId1" Type="http://schemas.openxmlformats.org/officeDocument/2006/relationships/slideLayout" Target="../slideLayouts/slideLayout14.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14.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14.xml" /></Relationships>
</file>

<file path=ppt/slides/_rels/slide45.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43.xml" /><Relationship Id="rId1" Type="http://schemas.openxmlformats.org/officeDocument/2006/relationships/slideLayout" Target="../slideLayouts/slideLayout14.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14.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14.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1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1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4.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14.xml" /></Relationships>
</file>

<file path=ppt/slides/_rels/slide5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49.xml" /><Relationship Id="rId1" Type="http://schemas.openxmlformats.org/officeDocument/2006/relationships/slideLayout" Target="../slideLayouts/slideLayout14.xml" /><Relationship Id="rId4" Type="http://schemas.openxmlformats.org/officeDocument/2006/relationships/image" Target="../media/image17.png" /></Relationships>
</file>

<file path=ppt/slides/_rels/slide52.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50.xml" /><Relationship Id="rId1" Type="http://schemas.openxmlformats.org/officeDocument/2006/relationships/slideLayout" Target="../slideLayouts/slideLayout14.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14.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14.xml" /></Relationships>
</file>

<file path=ppt/slides/_rels/slide55.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53.xml" /><Relationship Id="rId1" Type="http://schemas.openxmlformats.org/officeDocument/2006/relationships/slideLayout" Target="../slideLayouts/slideLayout14.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57.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54.xml" /><Relationship Id="rId1" Type="http://schemas.openxmlformats.org/officeDocument/2006/relationships/slideLayout" Target="../slideLayouts/slideLayout14.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14.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6.xml" /><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xml" /><Relationship Id="rId1" Type="http://schemas.openxmlformats.org/officeDocument/2006/relationships/slideLayout" Target="../slideLayouts/slideLayout14.xml" /></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8.xml" /><Relationship Id="rId1" Type="http://schemas.openxmlformats.org/officeDocument/2006/relationships/slideLayout" Target="../slideLayouts/slideLayout1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138" y="279400"/>
            <a:ext cx="10390717" cy="1081088"/>
          </a:xfrm>
        </p:spPr>
        <p:txBody>
          <a:bodyPr>
            <a:normAutofit/>
          </a:bodyPr>
          <a:lstStyle/>
          <a:p>
            <a:r>
              <a:rPr lang="en-US" sz="3600" dirty="0">
                <a:solidFill>
                  <a:srgbClr val="007FA3"/>
                </a:solidFill>
              </a:rPr>
              <a:t>Principles of Marketing</a:t>
            </a:r>
            <a:br>
              <a:rPr lang="en-US" sz="4000" dirty="0">
                <a:solidFill>
                  <a:srgbClr val="007FA3"/>
                </a:solidFill>
                <a:latin typeface="+mn-lt"/>
              </a:rPr>
            </a:br>
            <a:r>
              <a:rPr lang="en-US" sz="2700" dirty="0">
                <a:solidFill>
                  <a:srgbClr val="007FA3"/>
                </a:solidFill>
                <a:latin typeface="+mn-lt"/>
              </a:rPr>
              <a:t>Seventeenth Edition</a:t>
            </a:r>
          </a:p>
        </p:txBody>
      </p:sp>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213997" y="1624013"/>
            <a:ext cx="3263194" cy="4206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type="body" sz="half" idx="2"/>
          </p:nvPr>
        </p:nvSpPr>
        <p:spPr>
          <a:xfrm>
            <a:off x="5562601" y="2327093"/>
            <a:ext cx="5993566" cy="2079807"/>
          </a:xfrm>
        </p:spPr>
        <p:txBody>
          <a:bodyPr>
            <a:normAutofit lnSpcReduction="10000"/>
          </a:bodyPr>
          <a:lstStyle/>
          <a:p>
            <a:pPr marL="0" indent="0" algn="ctr">
              <a:buNone/>
            </a:pPr>
            <a:r>
              <a:rPr lang="en-US" sz="3600" b="1" dirty="0"/>
              <a:t>Chapter 8</a:t>
            </a:r>
            <a:br>
              <a:rPr lang="en-US" sz="3600" b="1" dirty="0"/>
            </a:br>
            <a:endParaRPr lang="en-US" sz="3600" b="1" dirty="0"/>
          </a:p>
          <a:p>
            <a:pPr marL="0" indent="0" algn="ctr">
              <a:buNone/>
            </a:pPr>
            <a:r>
              <a:rPr lang="en-US" sz="3200" dirty="0">
                <a:solidFill>
                  <a:srgbClr val="000000"/>
                </a:solidFill>
              </a:rPr>
              <a:t>Products, Services, and Brands: </a:t>
            </a:r>
          </a:p>
          <a:p>
            <a:pPr marL="0" indent="0" algn="ctr">
              <a:buNone/>
            </a:pPr>
            <a:r>
              <a:rPr lang="en-US" sz="3200" dirty="0">
                <a:solidFill>
                  <a:srgbClr val="000000"/>
                </a:solidFill>
              </a:rPr>
              <a:t>Building Customer Value</a:t>
            </a:r>
          </a:p>
          <a:p>
            <a:pPr marL="0" indent="0">
              <a:buNone/>
            </a:pPr>
            <a:endParaRPr lang="en-US" sz="3000" dirty="0"/>
          </a:p>
        </p:txBody>
      </p:sp>
      <p:sp>
        <p:nvSpPr>
          <p:cNvPr id="5" name="Footer Placeholder 6"/>
          <p:cNvSpPr txBox="1">
            <a:spLocks/>
          </p:cNvSpPr>
          <p:nvPr/>
        </p:nvSpPr>
        <p:spPr>
          <a:xfrm>
            <a:off x="5686425" y="6348231"/>
            <a:ext cx="617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23229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3670189" y="327677"/>
            <a:ext cx="4851622" cy="503144"/>
          </a:xfrm>
        </p:spPr>
        <p:txBody>
          <a:bodyPr>
            <a:noAutofit/>
          </a:bodyPr>
          <a:lstStyle/>
          <a:p>
            <a:r>
              <a:rPr lang="en-US" sz="3600" dirty="0">
                <a:solidFill>
                  <a:srgbClr val="007FA3"/>
                </a:solidFill>
              </a:rPr>
              <a:t>What is a Product?</a:t>
            </a:r>
            <a:endParaRPr lang="en-US" sz="3600" b="1" dirty="0">
              <a:solidFill>
                <a:srgbClr val="007FA3"/>
              </a:solidFill>
            </a:endParaRPr>
          </a:p>
        </p:txBody>
      </p:sp>
      <p:pic>
        <p:nvPicPr>
          <p:cNvPr id="3074" name="Picture 2" descr="Table 8.1  Marketing Considerations for Consumer Products.&#10;The table explains Marketing Considerations for Consumer Product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50" y="1099223"/>
            <a:ext cx="11709775" cy="5607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tar: 5 Points 1">
            <a:extLst>
              <a:ext uri="{FF2B5EF4-FFF2-40B4-BE49-F238E27FC236}">
                <a16:creationId xmlns:a16="http://schemas.microsoft.com/office/drawing/2014/main" id="{5098F930-FB41-4D65-9DA0-0B0B44C329E1}"/>
              </a:ext>
            </a:extLst>
          </p:cNvPr>
          <p:cNvSpPr/>
          <p:nvPr/>
        </p:nvSpPr>
        <p:spPr>
          <a:xfrm>
            <a:off x="11612880" y="266846"/>
            <a:ext cx="391886" cy="312403"/>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34242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723789" y="216824"/>
            <a:ext cx="10744422" cy="656790"/>
          </a:xfrm>
        </p:spPr>
        <p:txBody>
          <a:bodyPr>
            <a:noAutofit/>
          </a:bodyPr>
          <a:lstStyle/>
          <a:p>
            <a:pPr algn="ctr"/>
            <a:r>
              <a:rPr lang="en-US" sz="3600" dirty="0">
                <a:solidFill>
                  <a:srgbClr val="007FA3"/>
                </a:solidFill>
              </a:rPr>
              <a:t>What Is a Product?</a:t>
            </a:r>
            <a:endParaRPr lang="en-US" sz="3600" b="1" dirty="0">
              <a:solidFill>
                <a:srgbClr val="007FA3"/>
              </a:solidFill>
            </a:endParaRPr>
          </a:p>
        </p:txBody>
      </p:sp>
      <p:sp>
        <p:nvSpPr>
          <p:cNvPr id="3" name="Content Placeholder 2"/>
          <p:cNvSpPr>
            <a:spLocks noGrp="1"/>
          </p:cNvSpPr>
          <p:nvPr>
            <p:ph idx="1"/>
          </p:nvPr>
        </p:nvSpPr>
        <p:spPr>
          <a:xfrm>
            <a:off x="723789" y="1141403"/>
            <a:ext cx="7941074" cy="653241"/>
          </a:xfrm>
        </p:spPr>
        <p:txBody>
          <a:bodyPr>
            <a:normAutofit/>
          </a:bodyPr>
          <a:lstStyle/>
          <a:p>
            <a:pPr marL="0" indent="0">
              <a:buNone/>
            </a:pPr>
            <a:r>
              <a:rPr lang="en-US" sz="3000" b="1" dirty="0"/>
              <a:t>Product and Service Classifications</a:t>
            </a:r>
            <a:endParaRPr lang="en-US" sz="30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354874" y="2062433"/>
            <a:ext cx="11482251" cy="3672161"/>
          </a:xfrm>
        </p:spPr>
        <p:txBody>
          <a:bodyPr>
            <a:normAutofit lnSpcReduction="10000"/>
          </a:bodyPr>
          <a:lstStyle/>
          <a:p>
            <a:pPr marL="0" indent="0" algn="l"/>
            <a:r>
              <a:rPr lang="en-US" altLang="en-US" sz="2400" b="1" i="0" dirty="0">
                <a:solidFill>
                  <a:schemeClr val="tx1"/>
                </a:solidFill>
              </a:rPr>
              <a:t>Convenience products </a:t>
            </a:r>
            <a:r>
              <a:rPr lang="en-US" altLang="en-US" sz="2400" i="0" dirty="0">
                <a:solidFill>
                  <a:schemeClr val="tx1"/>
                </a:solidFill>
              </a:rPr>
              <a:t>are</a:t>
            </a:r>
            <a:r>
              <a:rPr lang="en-US" altLang="en-US" sz="2400" b="1" i="0" dirty="0">
                <a:solidFill>
                  <a:schemeClr val="tx1"/>
                </a:solidFill>
              </a:rPr>
              <a:t> </a:t>
            </a:r>
            <a:r>
              <a:rPr lang="en-US" altLang="en-US" sz="2400" i="0" dirty="0">
                <a:solidFill>
                  <a:schemeClr val="tx1"/>
                </a:solidFill>
              </a:rPr>
              <a:t>consumer products and services that the customer usually buys frequently, immediately, and with a minimum comparison and buying effort.</a:t>
            </a:r>
          </a:p>
          <a:p>
            <a:pPr marL="338138" lvl="2" indent="-338138">
              <a:buClr>
                <a:srgbClr val="0079A4"/>
              </a:buClr>
            </a:pPr>
            <a:endParaRPr lang="en-US" altLang="en-US" sz="2400" dirty="0"/>
          </a:p>
          <a:p>
            <a:pPr marL="338138" lvl="2" indent="-338138">
              <a:buClr>
                <a:srgbClr val="0079A4"/>
              </a:buClr>
            </a:pPr>
            <a:r>
              <a:rPr lang="en-US" altLang="en-US" sz="2400" dirty="0"/>
              <a:t>Newspapers</a:t>
            </a:r>
          </a:p>
          <a:p>
            <a:pPr marL="338138" lvl="2" indent="-338138">
              <a:buClr>
                <a:srgbClr val="0079A4"/>
              </a:buClr>
            </a:pPr>
            <a:r>
              <a:rPr lang="en-US" altLang="en-US" sz="2400" dirty="0"/>
              <a:t>Candy</a:t>
            </a:r>
          </a:p>
          <a:p>
            <a:pPr marL="338138" lvl="2" indent="-338138">
              <a:buClr>
                <a:srgbClr val="0079A4"/>
              </a:buClr>
            </a:pPr>
            <a:r>
              <a:rPr lang="en-US" altLang="en-US" sz="2400" dirty="0"/>
              <a:t>Fast food</a:t>
            </a:r>
          </a:p>
          <a:p>
            <a:pPr marL="0" indent="0" algn="l"/>
            <a:endParaRPr lang="en-US" altLang="en-US" sz="2400" b="1" i="0" dirty="0">
              <a:solidFill>
                <a:schemeClr val="tx1"/>
              </a:solidFill>
            </a:endParaRPr>
          </a:p>
          <a:p>
            <a:pPr marL="0" indent="0" algn="l"/>
            <a:r>
              <a:rPr lang="en-US" altLang="en-US" sz="2400" b="1" i="0" dirty="0">
                <a:solidFill>
                  <a:schemeClr val="tx1"/>
                </a:solidFill>
              </a:rPr>
              <a:t>Convenience products</a:t>
            </a:r>
            <a:r>
              <a:rPr lang="en-US" altLang="en-US" sz="2400" i="0" dirty="0">
                <a:solidFill>
                  <a:schemeClr val="tx1"/>
                </a:solidFill>
              </a:rPr>
              <a:t> are usually </a:t>
            </a:r>
            <a:r>
              <a:rPr lang="en-US" altLang="en-US" sz="2400" i="0" dirty="0">
                <a:solidFill>
                  <a:srgbClr val="FF0000"/>
                </a:solidFill>
              </a:rPr>
              <a:t>low priced</a:t>
            </a:r>
            <a:r>
              <a:rPr lang="en-US" altLang="en-US" sz="2400" i="0" dirty="0">
                <a:solidFill>
                  <a:schemeClr val="tx1"/>
                </a:solidFill>
              </a:rPr>
              <a:t>, and marketers place them in many locations to make them readily available when customers need or want them.</a:t>
            </a:r>
          </a:p>
          <a:p>
            <a:pPr marL="0" indent="0" algn="l"/>
            <a:endParaRPr lang="en-US" altLang="en-US" sz="2400" i="0" dirty="0">
              <a:solidFill>
                <a:schemeClr val="tx1"/>
              </a:solidFill>
            </a:endParaRPr>
          </a:p>
        </p:txBody>
      </p:sp>
    </p:spTree>
    <p:extLst>
      <p:ext uri="{BB962C8B-B14F-4D97-AF65-F5344CB8AC3E}">
        <p14:creationId xmlns:p14="http://schemas.microsoft.com/office/powerpoint/2010/main" val="198521393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732519" y="242743"/>
            <a:ext cx="10500538" cy="707590"/>
          </a:xfrm>
        </p:spPr>
        <p:txBody>
          <a:bodyPr>
            <a:noAutofit/>
          </a:bodyPr>
          <a:lstStyle/>
          <a:p>
            <a:pPr algn="ctr"/>
            <a:r>
              <a:rPr lang="en-US" sz="3600" dirty="0">
                <a:solidFill>
                  <a:srgbClr val="007FA3"/>
                </a:solidFill>
              </a:rPr>
              <a:t>What</a:t>
            </a:r>
            <a:r>
              <a:rPr lang="en-US" sz="3600" dirty="0">
                <a:solidFill>
                  <a:srgbClr val="007FA3"/>
                </a:solidFill>
                <a:latin typeface="+mn-lt"/>
              </a:rPr>
              <a:t> Is a Product?</a:t>
            </a:r>
            <a:endParaRPr lang="en-US" sz="3600" b="1" dirty="0">
              <a:solidFill>
                <a:srgbClr val="007FA3"/>
              </a:solidFill>
              <a:latin typeface="+mn-lt"/>
            </a:endParaRPr>
          </a:p>
        </p:txBody>
      </p:sp>
      <p:sp>
        <p:nvSpPr>
          <p:cNvPr id="3" name="Content Placeholder 2"/>
          <p:cNvSpPr>
            <a:spLocks noGrp="1"/>
          </p:cNvSpPr>
          <p:nvPr>
            <p:ph idx="1"/>
          </p:nvPr>
        </p:nvSpPr>
        <p:spPr>
          <a:xfrm>
            <a:off x="732519" y="1128021"/>
            <a:ext cx="8273583" cy="666781"/>
          </a:xfrm>
        </p:spPr>
        <p:txBody>
          <a:bodyPr>
            <a:normAutofit/>
          </a:bodyPr>
          <a:lstStyle/>
          <a:p>
            <a:pPr marL="0" indent="0">
              <a:buNone/>
            </a:pPr>
            <a:r>
              <a:rPr lang="en-US" sz="3000" b="1" dirty="0"/>
              <a:t>Product and Service Classifications</a:t>
            </a:r>
            <a:endParaRPr lang="en-US" sz="30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613954" y="1972491"/>
            <a:ext cx="11038114" cy="4100318"/>
          </a:xfrm>
        </p:spPr>
        <p:txBody>
          <a:bodyPr>
            <a:normAutofit/>
          </a:bodyPr>
          <a:lstStyle/>
          <a:p>
            <a:pPr marL="0" indent="0" algn="l"/>
            <a:r>
              <a:rPr lang="en-US" altLang="en-US" sz="2400" b="1" i="0" dirty="0">
                <a:solidFill>
                  <a:schemeClr val="tx1"/>
                </a:solidFill>
              </a:rPr>
              <a:t>Shopping products </a:t>
            </a:r>
            <a:r>
              <a:rPr lang="en-US" altLang="en-US" sz="2400" i="0" dirty="0">
                <a:solidFill>
                  <a:schemeClr val="tx1"/>
                </a:solidFill>
              </a:rPr>
              <a:t>are less frequently purchased consumer products and services that the customer compares carefully on suitability, quality, price, and style.</a:t>
            </a:r>
          </a:p>
          <a:p>
            <a:pPr marL="228600" lvl="2">
              <a:buClr>
                <a:srgbClr val="0079A4"/>
              </a:buClr>
            </a:pPr>
            <a:endParaRPr lang="en-US" altLang="en-US" sz="2400" dirty="0"/>
          </a:p>
          <a:p>
            <a:pPr marL="228600" lvl="2">
              <a:buClr>
                <a:srgbClr val="0079A4"/>
              </a:buClr>
            </a:pPr>
            <a:r>
              <a:rPr lang="en-US" altLang="en-US" sz="2400" dirty="0"/>
              <a:t>Furniture</a:t>
            </a:r>
          </a:p>
          <a:p>
            <a:pPr marL="228600" lvl="2">
              <a:buClr>
                <a:srgbClr val="0079A4"/>
              </a:buClr>
            </a:pPr>
            <a:r>
              <a:rPr lang="en-US" altLang="en-US" sz="2400" dirty="0"/>
              <a:t>Cars</a:t>
            </a:r>
          </a:p>
          <a:p>
            <a:pPr marL="228600" lvl="2">
              <a:buClr>
                <a:srgbClr val="0079A4"/>
              </a:buClr>
            </a:pPr>
            <a:r>
              <a:rPr lang="en-US" altLang="en-US" sz="2400" dirty="0"/>
              <a:t>Appliances</a:t>
            </a:r>
          </a:p>
          <a:p>
            <a:pPr algn="l"/>
            <a:endParaRPr lang="en-US" altLang="en-US" sz="2400" b="1" i="0" dirty="0">
              <a:solidFill>
                <a:schemeClr val="tx1"/>
              </a:solidFill>
            </a:endParaRPr>
          </a:p>
          <a:p>
            <a:pPr algn="l"/>
            <a:r>
              <a:rPr lang="en-US" altLang="en-US" sz="2400" b="1" i="0" dirty="0">
                <a:solidFill>
                  <a:schemeClr val="tx1"/>
                </a:solidFill>
              </a:rPr>
              <a:t>Shopping products</a:t>
            </a:r>
            <a:r>
              <a:rPr lang="en-US" altLang="en-US" sz="2400" i="0" dirty="0">
                <a:solidFill>
                  <a:schemeClr val="tx1"/>
                </a:solidFill>
              </a:rPr>
              <a:t> are usually distributed through fewer outlets but provide deeper sales support to help customers in their comparison efforts.</a:t>
            </a:r>
          </a:p>
          <a:p>
            <a:pPr algn="l"/>
            <a:endParaRPr lang="en-US" altLang="en-US" sz="2400" i="0" dirty="0">
              <a:solidFill>
                <a:schemeClr val="tx1"/>
              </a:solidFill>
            </a:endParaRPr>
          </a:p>
          <a:p>
            <a:pPr marL="0" indent="0" algn="l"/>
            <a:endParaRPr lang="en-US" altLang="en-US" sz="2400" i="0" dirty="0">
              <a:solidFill>
                <a:schemeClr val="tx1"/>
              </a:solidFill>
            </a:endParaRPr>
          </a:p>
        </p:txBody>
      </p:sp>
    </p:spTree>
    <p:extLst>
      <p:ext uri="{BB962C8B-B14F-4D97-AF65-F5344CB8AC3E}">
        <p14:creationId xmlns:p14="http://schemas.microsoft.com/office/powerpoint/2010/main" val="207820460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42322" y="283459"/>
            <a:ext cx="10507356" cy="655544"/>
          </a:xfrm>
        </p:spPr>
        <p:txBody>
          <a:bodyPr>
            <a:noAutofit/>
          </a:bodyPr>
          <a:lstStyle/>
          <a:p>
            <a:r>
              <a:rPr lang="en-US" sz="3600" dirty="0">
                <a:solidFill>
                  <a:srgbClr val="007FA3"/>
                </a:solidFill>
              </a:rPr>
              <a:t>What Is a Product?</a:t>
            </a:r>
            <a:endParaRPr lang="en-US" sz="3600" b="1" dirty="0">
              <a:solidFill>
                <a:srgbClr val="007FA3"/>
              </a:solidFill>
            </a:endParaRPr>
          </a:p>
        </p:txBody>
      </p:sp>
      <p:sp>
        <p:nvSpPr>
          <p:cNvPr id="3" name="Content Placeholder 2"/>
          <p:cNvSpPr>
            <a:spLocks noGrp="1"/>
          </p:cNvSpPr>
          <p:nvPr>
            <p:ph idx="1"/>
          </p:nvPr>
        </p:nvSpPr>
        <p:spPr>
          <a:xfrm>
            <a:off x="842322" y="1176443"/>
            <a:ext cx="8475464" cy="475393"/>
          </a:xfrm>
        </p:spPr>
        <p:txBody>
          <a:bodyPr>
            <a:normAutofit lnSpcReduction="10000"/>
          </a:bodyPr>
          <a:lstStyle/>
          <a:p>
            <a:pPr marL="0" indent="0">
              <a:buNone/>
            </a:pPr>
            <a:r>
              <a:rPr lang="en-US" sz="3000" b="1" dirty="0"/>
              <a:t>Product and Service Classifications</a:t>
            </a:r>
            <a:endParaRPr lang="en-US" sz="30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483326" y="1841863"/>
            <a:ext cx="11065207" cy="4250824"/>
          </a:xfrm>
        </p:spPr>
        <p:txBody>
          <a:bodyPr>
            <a:normAutofit/>
          </a:bodyPr>
          <a:lstStyle/>
          <a:p>
            <a:pPr marL="0" indent="0" algn="l">
              <a:tabLst>
                <a:tab pos="338138" algn="l"/>
              </a:tabLst>
            </a:pPr>
            <a:r>
              <a:rPr lang="en-US" altLang="en-US" sz="2400" b="1" i="0" dirty="0">
                <a:solidFill>
                  <a:schemeClr val="tx1"/>
                </a:solidFill>
              </a:rPr>
              <a:t>Specialty products </a:t>
            </a:r>
            <a:r>
              <a:rPr lang="en-US" altLang="en-US" sz="2400" i="0" dirty="0">
                <a:solidFill>
                  <a:schemeClr val="tx1"/>
                </a:solidFill>
              </a:rPr>
              <a:t>are</a:t>
            </a:r>
            <a:r>
              <a:rPr lang="en-US" altLang="en-US" sz="2400" b="1" i="0" dirty="0">
                <a:solidFill>
                  <a:schemeClr val="tx1"/>
                </a:solidFill>
              </a:rPr>
              <a:t> </a:t>
            </a:r>
            <a:r>
              <a:rPr lang="en-US" altLang="en-US" sz="2400" i="0" dirty="0">
                <a:solidFill>
                  <a:schemeClr val="tx1"/>
                </a:solidFill>
              </a:rPr>
              <a:t>consumer products and services with unique characteristics or brand identification for which a significant group of buyers is willing to make a special purchase effort.</a:t>
            </a:r>
          </a:p>
          <a:p>
            <a:pPr marL="228600" lvl="2">
              <a:buClr>
                <a:srgbClr val="0079A4"/>
              </a:buClr>
            </a:pPr>
            <a:endParaRPr lang="en-US" altLang="en-US" sz="2400" dirty="0"/>
          </a:p>
          <a:p>
            <a:pPr marL="228600" lvl="2">
              <a:buClr>
                <a:srgbClr val="0079A4"/>
              </a:buClr>
            </a:pPr>
            <a:r>
              <a:rPr lang="en-US" altLang="en-US" sz="2400" dirty="0"/>
              <a:t>Medical services</a:t>
            </a:r>
          </a:p>
          <a:p>
            <a:pPr marL="228600" lvl="2">
              <a:buClr>
                <a:srgbClr val="0079A4"/>
              </a:buClr>
            </a:pPr>
            <a:r>
              <a:rPr lang="en-US" altLang="en-US" sz="2400" dirty="0"/>
              <a:t>Designer clothes</a:t>
            </a:r>
          </a:p>
          <a:p>
            <a:pPr marL="228600" lvl="2">
              <a:buClr>
                <a:srgbClr val="0079A4"/>
              </a:buClr>
            </a:pPr>
            <a:r>
              <a:rPr lang="en-US" altLang="en-US" sz="2400" dirty="0"/>
              <a:t>High-end electronics</a:t>
            </a:r>
          </a:p>
          <a:p>
            <a:pPr algn="l"/>
            <a:endParaRPr lang="en-US" altLang="en-US" sz="2400" i="0" dirty="0">
              <a:solidFill>
                <a:schemeClr val="tx1"/>
              </a:solidFill>
            </a:endParaRPr>
          </a:p>
          <a:p>
            <a:pPr algn="l"/>
            <a:r>
              <a:rPr lang="en-US" altLang="en-US" sz="2400" i="0" dirty="0">
                <a:solidFill>
                  <a:schemeClr val="tx1"/>
                </a:solidFill>
              </a:rPr>
              <a:t>Buyers normally do not compare </a:t>
            </a:r>
            <a:r>
              <a:rPr lang="en-US" altLang="en-US" sz="2400" b="1" i="0" dirty="0">
                <a:solidFill>
                  <a:schemeClr val="tx1"/>
                </a:solidFill>
              </a:rPr>
              <a:t>specialty products</a:t>
            </a:r>
            <a:r>
              <a:rPr lang="en-US" altLang="en-US" sz="2400" i="0" dirty="0">
                <a:solidFill>
                  <a:schemeClr val="tx1"/>
                </a:solidFill>
              </a:rPr>
              <a:t>. They invest only the time needed to reach dealers carrying the wanted products.</a:t>
            </a:r>
          </a:p>
          <a:p>
            <a:endParaRPr lang="en-US" altLang="en-US" sz="2400" i="0" dirty="0">
              <a:solidFill>
                <a:schemeClr val="tx1"/>
              </a:solidFill>
            </a:endParaRPr>
          </a:p>
          <a:p>
            <a:pPr marL="0" indent="0" algn="l"/>
            <a:endParaRPr lang="en-US" altLang="en-US" sz="2400" i="0" dirty="0">
              <a:solidFill>
                <a:schemeClr val="tx1"/>
              </a:solidFill>
            </a:endParaRPr>
          </a:p>
        </p:txBody>
      </p:sp>
    </p:spTree>
    <p:extLst>
      <p:ext uri="{BB962C8B-B14F-4D97-AF65-F5344CB8AC3E}">
        <p14:creationId xmlns:p14="http://schemas.microsoft.com/office/powerpoint/2010/main" val="7066350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16922" y="362911"/>
            <a:ext cx="10558156" cy="521323"/>
          </a:xfrm>
        </p:spPr>
        <p:txBody>
          <a:bodyPr>
            <a:noAutofit/>
          </a:bodyPr>
          <a:lstStyle/>
          <a:p>
            <a:r>
              <a:rPr lang="en-US" sz="3600" dirty="0">
                <a:solidFill>
                  <a:srgbClr val="007FA3"/>
                </a:solidFill>
              </a:rPr>
              <a:t>What Is a Product?</a:t>
            </a:r>
            <a:endParaRPr lang="en-US" sz="3600" b="1" dirty="0">
              <a:solidFill>
                <a:srgbClr val="007FA3"/>
              </a:solidFill>
            </a:endParaRPr>
          </a:p>
        </p:txBody>
      </p:sp>
      <p:sp>
        <p:nvSpPr>
          <p:cNvPr id="3" name="Content Placeholder 2"/>
          <p:cNvSpPr>
            <a:spLocks noGrp="1"/>
          </p:cNvSpPr>
          <p:nvPr>
            <p:ph idx="1"/>
          </p:nvPr>
        </p:nvSpPr>
        <p:spPr>
          <a:xfrm>
            <a:off x="816922" y="1022764"/>
            <a:ext cx="9092981" cy="608158"/>
          </a:xfrm>
        </p:spPr>
        <p:txBody>
          <a:bodyPr>
            <a:normAutofit/>
          </a:bodyPr>
          <a:lstStyle/>
          <a:p>
            <a:pPr marL="0" indent="0">
              <a:buNone/>
            </a:pPr>
            <a:r>
              <a:rPr lang="en-US" sz="3000" b="1" dirty="0"/>
              <a:t>Product and Service Classifications</a:t>
            </a:r>
            <a:endParaRPr lang="en-US" sz="30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561703" y="2011680"/>
            <a:ext cx="11286308" cy="4389120"/>
          </a:xfrm>
        </p:spPr>
        <p:txBody>
          <a:bodyPr>
            <a:noAutofit/>
          </a:bodyPr>
          <a:lstStyle/>
          <a:p>
            <a:pPr marL="0" indent="0" algn="l"/>
            <a:r>
              <a:rPr lang="en-US" altLang="en-US" sz="2400" b="1" i="0" dirty="0">
                <a:solidFill>
                  <a:schemeClr val="tx1"/>
                </a:solidFill>
              </a:rPr>
              <a:t>Unsought products </a:t>
            </a:r>
            <a:r>
              <a:rPr lang="en-US" altLang="en-US" sz="2400" i="0" dirty="0">
                <a:solidFill>
                  <a:schemeClr val="tx1"/>
                </a:solidFill>
              </a:rPr>
              <a:t>are consumer products that the consumer does not know about or knows about but does not normally think of buying.</a:t>
            </a:r>
          </a:p>
          <a:p>
            <a:pPr marL="287338" lvl="2" indent="-287338">
              <a:buClr>
                <a:srgbClr val="0079A4"/>
              </a:buClr>
            </a:pPr>
            <a:endParaRPr lang="en-US" altLang="en-US" sz="2400" dirty="0"/>
          </a:p>
          <a:p>
            <a:pPr marL="287338" lvl="2" indent="-287338">
              <a:buClr>
                <a:srgbClr val="0079A4"/>
              </a:buClr>
            </a:pPr>
            <a:r>
              <a:rPr lang="en-US" altLang="en-US" sz="2400" dirty="0"/>
              <a:t>Life insurance</a:t>
            </a:r>
          </a:p>
          <a:p>
            <a:pPr marL="287338" lvl="2" indent="-287338">
              <a:buClr>
                <a:srgbClr val="0079A4"/>
              </a:buClr>
            </a:pPr>
            <a:r>
              <a:rPr lang="en-US" altLang="en-US" sz="2400" dirty="0"/>
              <a:t>Funeral services</a:t>
            </a:r>
          </a:p>
          <a:p>
            <a:pPr marL="287338" lvl="2" indent="-287338">
              <a:buClr>
                <a:srgbClr val="0079A4"/>
              </a:buClr>
            </a:pPr>
            <a:r>
              <a:rPr lang="en-US" altLang="en-US" sz="2400" dirty="0"/>
              <a:t>Blood donations</a:t>
            </a:r>
          </a:p>
          <a:p>
            <a:pPr marL="0" indent="0" algn="l"/>
            <a:endParaRPr lang="en-US" altLang="en-US" sz="2400" i="0" dirty="0">
              <a:solidFill>
                <a:schemeClr val="tx1"/>
              </a:solidFill>
            </a:endParaRPr>
          </a:p>
          <a:p>
            <a:pPr marL="0" indent="0" algn="l"/>
            <a:r>
              <a:rPr lang="en-US" altLang="en-US" sz="2400" i="0" dirty="0">
                <a:solidFill>
                  <a:schemeClr val="tx1"/>
                </a:solidFill>
              </a:rPr>
              <a:t>Most major new innovations are unsought until the consumer becomes aware of them through advertising. By their very nature, </a:t>
            </a:r>
            <a:r>
              <a:rPr lang="en-US" altLang="en-US" sz="2400" b="1" i="0" dirty="0">
                <a:solidFill>
                  <a:schemeClr val="tx1"/>
                </a:solidFill>
              </a:rPr>
              <a:t>unsought products </a:t>
            </a:r>
            <a:r>
              <a:rPr lang="en-US" altLang="en-US" sz="2400" i="0" dirty="0">
                <a:solidFill>
                  <a:schemeClr val="tx1"/>
                </a:solidFill>
              </a:rPr>
              <a:t>require a lot of advertising, personal selling, and other marketing efforts</a:t>
            </a:r>
          </a:p>
        </p:txBody>
      </p:sp>
    </p:spTree>
    <p:extLst>
      <p:ext uri="{BB962C8B-B14F-4D97-AF65-F5344CB8AC3E}">
        <p14:creationId xmlns:p14="http://schemas.microsoft.com/office/powerpoint/2010/main" val="166743739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459783" y="271252"/>
            <a:ext cx="11272434" cy="575733"/>
          </a:xfrm>
        </p:spPr>
        <p:txBody>
          <a:bodyPr>
            <a:noAutofit/>
          </a:bodyPr>
          <a:lstStyle/>
          <a:p>
            <a:pPr algn="ctr"/>
            <a:r>
              <a:rPr lang="en-US" sz="3600" dirty="0">
                <a:solidFill>
                  <a:srgbClr val="007FA3"/>
                </a:solidFill>
              </a:rPr>
              <a:t> What Is a Product?</a:t>
            </a:r>
            <a:endParaRPr lang="en-US" sz="3600" b="1" dirty="0">
              <a:solidFill>
                <a:srgbClr val="007FA3"/>
              </a:solidFill>
            </a:endParaRPr>
          </a:p>
        </p:txBody>
      </p:sp>
      <p:sp>
        <p:nvSpPr>
          <p:cNvPr id="3" name="Content Placeholder 2"/>
          <p:cNvSpPr>
            <a:spLocks noGrp="1"/>
          </p:cNvSpPr>
          <p:nvPr>
            <p:ph idx="1"/>
          </p:nvPr>
        </p:nvSpPr>
        <p:spPr>
          <a:xfrm>
            <a:off x="792335" y="875709"/>
            <a:ext cx="9045479" cy="557358"/>
          </a:xfrm>
        </p:spPr>
        <p:txBody>
          <a:bodyPr>
            <a:normAutofit/>
          </a:bodyPr>
          <a:lstStyle/>
          <a:p>
            <a:pPr marL="0" indent="0">
              <a:buNone/>
            </a:pPr>
            <a:r>
              <a:rPr lang="en-US" sz="3200" b="1" dirty="0"/>
              <a:t>Product and Service Classifications</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459782" y="1658984"/>
            <a:ext cx="11518857" cy="5081450"/>
          </a:xfrm>
          <a:solidFill>
            <a:schemeClr val="bg1"/>
          </a:solidFill>
        </p:spPr>
        <p:txBody>
          <a:bodyPr>
            <a:noAutofit/>
          </a:bodyPr>
          <a:lstStyle/>
          <a:p>
            <a:pPr marL="0" indent="0" algn="l"/>
            <a:r>
              <a:rPr lang="en-US" altLang="en-US" sz="2400" b="1" i="0" dirty="0">
                <a:solidFill>
                  <a:srgbClr val="000000"/>
                </a:solidFill>
              </a:rPr>
              <a:t>Industrial products </a:t>
            </a:r>
            <a:r>
              <a:rPr lang="en-US" altLang="en-US" sz="2400" i="0" dirty="0">
                <a:solidFill>
                  <a:srgbClr val="000000"/>
                </a:solidFill>
              </a:rPr>
              <a:t>are those products purchased for further processing or for use in conducting a business.</a:t>
            </a:r>
          </a:p>
          <a:p>
            <a:pPr marL="287338" lvl="3" indent="-287338">
              <a:buClr>
                <a:srgbClr val="0079A4"/>
              </a:buClr>
            </a:pPr>
            <a:endParaRPr lang="en-US" altLang="en-US" sz="2400" dirty="0">
              <a:solidFill>
                <a:srgbClr val="000000"/>
              </a:solidFill>
            </a:endParaRPr>
          </a:p>
          <a:p>
            <a:pPr marL="287338" lvl="3" indent="-287338">
              <a:buClr>
                <a:srgbClr val="0079A4"/>
              </a:buClr>
            </a:pPr>
            <a:r>
              <a:rPr lang="en-US" altLang="en-US" sz="2400" dirty="0">
                <a:solidFill>
                  <a:srgbClr val="000000"/>
                </a:solidFill>
              </a:rPr>
              <a:t>Materials and parts</a:t>
            </a:r>
          </a:p>
          <a:p>
            <a:pPr marL="287338" lvl="3" indent="-287338">
              <a:buClr>
                <a:srgbClr val="0079A4"/>
              </a:buClr>
            </a:pPr>
            <a:r>
              <a:rPr lang="en-US" altLang="en-US" sz="2400" dirty="0">
                <a:solidFill>
                  <a:srgbClr val="000000"/>
                </a:solidFill>
              </a:rPr>
              <a:t>Capital items</a:t>
            </a:r>
          </a:p>
          <a:p>
            <a:pPr marL="287338" lvl="3" indent="-287338">
              <a:buClr>
                <a:srgbClr val="0079A4"/>
              </a:buClr>
            </a:pPr>
            <a:r>
              <a:rPr lang="en-US" altLang="en-US" sz="2400" dirty="0">
                <a:solidFill>
                  <a:srgbClr val="000000"/>
                </a:solidFill>
              </a:rPr>
              <a:t>Supplies and services</a:t>
            </a:r>
          </a:p>
          <a:p>
            <a:pPr marL="0" lvl="0" indent="0" algn="l">
              <a:lnSpc>
                <a:spcPct val="100000"/>
              </a:lnSpc>
              <a:spcBef>
                <a:spcPts val="0"/>
              </a:spcBef>
            </a:pPr>
            <a:endParaRPr lang="en-US" altLang="en-US" sz="2400" i="0" dirty="0">
              <a:solidFill>
                <a:prstClr val="black"/>
              </a:solidFill>
              <a:latin typeface="Calibri"/>
            </a:endParaRPr>
          </a:p>
          <a:p>
            <a:pPr marL="0" lvl="0" indent="0" algn="l">
              <a:lnSpc>
                <a:spcPct val="100000"/>
              </a:lnSpc>
              <a:spcBef>
                <a:spcPts val="0"/>
              </a:spcBef>
            </a:pPr>
            <a:r>
              <a:rPr lang="en-US" altLang="en-US" sz="2400" i="0" dirty="0">
                <a:solidFill>
                  <a:prstClr val="black"/>
                </a:solidFill>
              </a:rPr>
              <a:t>The distinction between a consumer product and an </a:t>
            </a:r>
            <a:r>
              <a:rPr lang="en-US" altLang="en-US" sz="2400" b="1" i="0" dirty="0">
                <a:solidFill>
                  <a:prstClr val="black"/>
                </a:solidFill>
              </a:rPr>
              <a:t>industrial product </a:t>
            </a:r>
            <a:r>
              <a:rPr lang="en-US" altLang="en-US" sz="2400" i="0" dirty="0">
                <a:solidFill>
                  <a:prstClr val="black"/>
                </a:solidFill>
              </a:rPr>
              <a:t>is based on the </a:t>
            </a:r>
            <a:r>
              <a:rPr lang="en-US" altLang="en-US" sz="2400" dirty="0">
                <a:solidFill>
                  <a:prstClr val="black"/>
                </a:solidFill>
              </a:rPr>
              <a:t>purpose</a:t>
            </a:r>
            <a:r>
              <a:rPr lang="en-US" altLang="en-US" sz="2400" i="0" dirty="0">
                <a:solidFill>
                  <a:prstClr val="black"/>
                </a:solidFill>
              </a:rPr>
              <a:t> for which the product is purchased.</a:t>
            </a:r>
          </a:p>
          <a:p>
            <a:pPr marL="0" lvl="0" indent="0" algn="l">
              <a:lnSpc>
                <a:spcPct val="100000"/>
              </a:lnSpc>
              <a:spcBef>
                <a:spcPts val="0"/>
              </a:spcBef>
            </a:pPr>
            <a:r>
              <a:rPr lang="en-US" altLang="en-US" sz="2400" i="0" dirty="0">
                <a:solidFill>
                  <a:prstClr val="black"/>
                </a:solidFill>
              </a:rPr>
              <a:t>If a consumer buys a lawn mower for use around home, the lawn mower is a consumer product. If the same consumer buys the same lawn mower for use in a landscaping business, the lawn mower is an industrial product.</a:t>
            </a:r>
          </a:p>
          <a:p>
            <a:pPr marL="0" indent="0" algn="l"/>
            <a:endParaRPr lang="en-US" altLang="en-US" sz="2400" i="0" dirty="0">
              <a:solidFill>
                <a:srgbClr val="000000"/>
              </a:solidFill>
            </a:endParaRPr>
          </a:p>
        </p:txBody>
      </p:sp>
    </p:spTree>
    <p:extLst>
      <p:ext uri="{BB962C8B-B14F-4D97-AF65-F5344CB8AC3E}">
        <p14:creationId xmlns:p14="http://schemas.microsoft.com/office/powerpoint/2010/main" val="148022946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1223322" y="234009"/>
            <a:ext cx="9745356" cy="605990"/>
          </a:xfrm>
        </p:spPr>
        <p:txBody>
          <a:bodyPr>
            <a:noAutofit/>
          </a:bodyPr>
          <a:lstStyle/>
          <a:p>
            <a:pPr algn="ctr"/>
            <a:r>
              <a:rPr lang="en-US" sz="3600" dirty="0">
                <a:solidFill>
                  <a:srgbClr val="007FA3"/>
                </a:solidFill>
              </a:rPr>
              <a:t>What Is a Product?</a:t>
            </a:r>
            <a:endParaRPr lang="en-US" sz="3600" b="1" dirty="0">
              <a:solidFill>
                <a:srgbClr val="007FA3"/>
              </a:solidFill>
            </a:endParaRPr>
          </a:p>
        </p:txBody>
      </p:sp>
      <p:sp>
        <p:nvSpPr>
          <p:cNvPr id="3" name="Content Placeholder 2"/>
          <p:cNvSpPr>
            <a:spLocks noGrp="1"/>
          </p:cNvSpPr>
          <p:nvPr>
            <p:ph idx="1"/>
          </p:nvPr>
        </p:nvSpPr>
        <p:spPr>
          <a:xfrm>
            <a:off x="1667459" y="839999"/>
            <a:ext cx="8499215" cy="489625"/>
          </a:xfrm>
        </p:spPr>
        <p:txBody>
          <a:bodyPr>
            <a:normAutofit lnSpcReduction="10000"/>
          </a:bodyPr>
          <a:lstStyle/>
          <a:p>
            <a:pPr marL="0" indent="0" algn="ctr">
              <a:buNone/>
            </a:pPr>
            <a:r>
              <a:rPr lang="en-US" sz="3200" b="1" dirty="0"/>
              <a:t>Product and Service Classifications</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372971" y="1935614"/>
            <a:ext cx="11088189" cy="2263862"/>
          </a:xfrm>
        </p:spPr>
        <p:txBody>
          <a:bodyPr>
            <a:noAutofit/>
          </a:bodyPr>
          <a:lstStyle/>
          <a:p>
            <a:pPr marL="0" indent="0" algn="l"/>
            <a:r>
              <a:rPr lang="en-US" altLang="en-US" sz="2400" b="1" i="0" dirty="0">
                <a:solidFill>
                  <a:schemeClr val="tx1"/>
                </a:solidFill>
              </a:rPr>
              <a:t>Materials and parts </a:t>
            </a:r>
            <a:r>
              <a:rPr lang="en-US" altLang="en-US" sz="2400" i="0" dirty="0">
                <a:solidFill>
                  <a:schemeClr val="tx1"/>
                </a:solidFill>
              </a:rPr>
              <a:t>include raw materials and manufactured materials and parts.</a:t>
            </a:r>
            <a:endParaRPr lang="en-US" altLang="en-US" sz="2400" b="1" i="0" dirty="0">
              <a:solidFill>
                <a:schemeClr val="tx1"/>
              </a:solidFill>
            </a:endParaRPr>
          </a:p>
          <a:p>
            <a:pPr marL="0" indent="0" algn="l"/>
            <a:endParaRPr lang="en-US" altLang="en-US" sz="2400" b="1" i="0" dirty="0">
              <a:solidFill>
                <a:schemeClr val="tx1"/>
              </a:solidFill>
            </a:endParaRPr>
          </a:p>
          <a:p>
            <a:pPr marL="0" indent="0" algn="l"/>
            <a:r>
              <a:rPr lang="en-US" altLang="en-US" sz="2400" b="1" i="0" dirty="0">
                <a:solidFill>
                  <a:schemeClr val="tx1"/>
                </a:solidFill>
              </a:rPr>
              <a:t>Capital items </a:t>
            </a:r>
            <a:r>
              <a:rPr lang="en-US" altLang="en-US" sz="2400" i="0" dirty="0">
                <a:solidFill>
                  <a:schemeClr val="tx1"/>
                </a:solidFill>
              </a:rPr>
              <a:t>are industrial products that aid in the buyer’s production or operations.</a:t>
            </a:r>
            <a:endParaRPr lang="en-US" altLang="en-US" sz="2400" b="1" i="0" dirty="0">
              <a:solidFill>
                <a:schemeClr val="tx1"/>
              </a:solidFill>
            </a:endParaRPr>
          </a:p>
          <a:p>
            <a:pPr marL="0" indent="0" algn="l"/>
            <a:endParaRPr lang="en-US" altLang="en-US" sz="2400" b="1" i="0" dirty="0">
              <a:solidFill>
                <a:schemeClr val="tx1"/>
              </a:solidFill>
            </a:endParaRPr>
          </a:p>
          <a:p>
            <a:pPr marL="0" indent="0" algn="l"/>
            <a:r>
              <a:rPr lang="en-US" altLang="en-US" sz="2400" b="1" i="0" dirty="0">
                <a:solidFill>
                  <a:schemeClr val="tx1"/>
                </a:solidFill>
              </a:rPr>
              <a:t>Supplies and services</a:t>
            </a:r>
            <a:r>
              <a:rPr lang="en-US" altLang="en-US" sz="2400" i="0" dirty="0">
                <a:solidFill>
                  <a:schemeClr val="tx1"/>
                </a:solidFill>
              </a:rPr>
              <a:t> include operating supplies, repair and maintenance items, and business services.</a:t>
            </a:r>
          </a:p>
        </p:txBody>
      </p:sp>
    </p:spTree>
    <p:extLst>
      <p:ext uri="{BB962C8B-B14F-4D97-AF65-F5344CB8AC3E}">
        <p14:creationId xmlns:p14="http://schemas.microsoft.com/office/powerpoint/2010/main" val="162988490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E8911B-2F1F-4813-BE2F-53F0E3A2CF33}"/>
              </a:ext>
            </a:extLst>
          </p:cNvPr>
          <p:cNvSpPr txBox="1"/>
          <p:nvPr/>
        </p:nvSpPr>
        <p:spPr>
          <a:xfrm>
            <a:off x="246015" y="1325975"/>
            <a:ext cx="11850191" cy="5016758"/>
          </a:xfrm>
          <a:prstGeom prst="rect">
            <a:avLst/>
          </a:prstGeom>
          <a:solidFill>
            <a:schemeClr val="bg1"/>
          </a:solidFill>
        </p:spPr>
        <p:txBody>
          <a:bodyPr wrap="square" rtlCol="0">
            <a:spAutoFit/>
          </a:bodyPr>
          <a:lstStyle/>
          <a:p>
            <a:r>
              <a:rPr lang="en-US" altLang="en-US" sz="2000" dirty="0"/>
              <a:t>The three groups of industrial products and services are materials and parts, capital items, and supplies and services.</a:t>
            </a:r>
          </a:p>
          <a:p>
            <a:r>
              <a:rPr lang="en-US" altLang="en-US" sz="2000" b="1" dirty="0"/>
              <a:t>Materials and parts:  </a:t>
            </a:r>
            <a:r>
              <a:rPr lang="en-US" altLang="en-US" sz="2000" dirty="0"/>
              <a:t>Raw materials consist of farm products and natural products. Manufactured materials and parts consist of component materials and component parts. Most manufactured materials and parts are sold directly to industrial users. Price and service are the major marketing factors; branding and advertising tend to be less important.</a:t>
            </a:r>
          </a:p>
          <a:p>
            <a:endParaRPr lang="en-US" altLang="en-US" sz="2000" b="1" dirty="0"/>
          </a:p>
          <a:p>
            <a:r>
              <a:rPr lang="en-US" altLang="en-US" sz="2000" b="1" dirty="0"/>
              <a:t>Capital items </a:t>
            </a:r>
            <a:r>
              <a:rPr lang="en-US" altLang="en-US" sz="2000" dirty="0"/>
              <a:t>are industrial products that aid in the buyer’s production or operations, including installations and accessory equipment. Installations consist of major purchases such as buildings and fixed equipment. Accessory equipment includes portable factory equipment and tools and office equipment. They have a shorter life than installations and simply aid in the production process.</a:t>
            </a:r>
          </a:p>
          <a:p>
            <a:endParaRPr lang="en-US" altLang="en-US" sz="2000" dirty="0"/>
          </a:p>
          <a:p>
            <a:r>
              <a:rPr lang="en-US" altLang="en-US" sz="2000" dirty="0"/>
              <a:t>The final group of industrial products is </a:t>
            </a:r>
            <a:r>
              <a:rPr lang="en-US" altLang="en-US" sz="2000" b="1" dirty="0"/>
              <a:t>supplies and services. </a:t>
            </a:r>
            <a:r>
              <a:rPr lang="en-US" altLang="en-US" sz="2000" dirty="0"/>
              <a:t>Supplies include operating supplies and repair and maintenance items. Supplies are the convenience products of the industrial field because they are usually purchased with a minimum of effort or comparison. Business services include maintenance and repair services and business advisory services usually supplied under contract.</a:t>
            </a:r>
          </a:p>
        </p:txBody>
      </p:sp>
      <p:sp>
        <p:nvSpPr>
          <p:cNvPr id="7" name="Title 2">
            <a:extLst>
              <a:ext uri="{FF2B5EF4-FFF2-40B4-BE49-F238E27FC236}">
                <a16:creationId xmlns:a16="http://schemas.microsoft.com/office/drawing/2014/main" id="{43737836-253C-4468-A17B-49A95D5382C0}"/>
              </a:ext>
            </a:extLst>
          </p:cNvPr>
          <p:cNvSpPr>
            <a:spLocks noGrp="1" noChangeArrowheads="1"/>
          </p:cNvSpPr>
          <p:nvPr>
            <p:ph type="title"/>
          </p:nvPr>
        </p:nvSpPr>
        <p:spPr>
          <a:xfrm>
            <a:off x="914399" y="228600"/>
            <a:ext cx="10593977" cy="611399"/>
          </a:xfrm>
        </p:spPr>
        <p:txBody>
          <a:bodyPr>
            <a:noAutofit/>
          </a:bodyPr>
          <a:lstStyle/>
          <a:p>
            <a:pPr algn="ctr"/>
            <a:r>
              <a:rPr lang="en-US" sz="3600" dirty="0">
                <a:solidFill>
                  <a:srgbClr val="007FA3"/>
                </a:solidFill>
              </a:rPr>
              <a:t>What Is a Product?</a:t>
            </a:r>
            <a:endParaRPr lang="en-US" sz="3600" b="1" dirty="0">
              <a:solidFill>
                <a:srgbClr val="007FA3"/>
              </a:solidFill>
            </a:endParaRPr>
          </a:p>
        </p:txBody>
      </p:sp>
      <p:sp>
        <p:nvSpPr>
          <p:cNvPr id="8" name="Content Placeholder 2">
            <a:extLst>
              <a:ext uri="{FF2B5EF4-FFF2-40B4-BE49-F238E27FC236}">
                <a16:creationId xmlns:a16="http://schemas.microsoft.com/office/drawing/2014/main" id="{8E72A502-FA67-4B50-AD9E-2C557FD4F927}"/>
              </a:ext>
            </a:extLst>
          </p:cNvPr>
          <p:cNvSpPr>
            <a:spLocks noGrp="1"/>
          </p:cNvSpPr>
          <p:nvPr>
            <p:ph idx="1"/>
          </p:nvPr>
        </p:nvSpPr>
        <p:spPr>
          <a:xfrm>
            <a:off x="1846391" y="836350"/>
            <a:ext cx="8499215" cy="489625"/>
          </a:xfrm>
        </p:spPr>
        <p:txBody>
          <a:bodyPr>
            <a:normAutofit/>
          </a:bodyPr>
          <a:lstStyle/>
          <a:p>
            <a:pPr marL="0" indent="0" algn="ctr">
              <a:buNone/>
            </a:pPr>
            <a:r>
              <a:rPr lang="en-US" sz="2400" b="1" dirty="0"/>
              <a:t>Product and Service Classifications</a:t>
            </a:r>
            <a:endParaRPr lang="en-US" sz="2400" dirty="0"/>
          </a:p>
          <a:p>
            <a:pPr marL="0" indent="0" algn="ctr">
              <a:buNone/>
            </a:pPr>
            <a:endParaRPr lang="en-US" sz="2400" b="1" dirty="0"/>
          </a:p>
          <a:p>
            <a:pPr marL="0" indent="0" algn="ctr">
              <a:buNone/>
            </a:pPr>
            <a:endParaRPr lang="en-US" sz="2400" dirty="0"/>
          </a:p>
        </p:txBody>
      </p:sp>
    </p:spTree>
    <p:extLst>
      <p:ext uri="{BB962C8B-B14F-4D97-AF65-F5344CB8AC3E}">
        <p14:creationId xmlns:p14="http://schemas.microsoft.com/office/powerpoint/2010/main" val="2849242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705686" y="276784"/>
            <a:ext cx="8601704" cy="553386"/>
          </a:xfrm>
        </p:spPr>
        <p:txBody>
          <a:bodyPr>
            <a:noAutofit/>
          </a:bodyPr>
          <a:lstStyle/>
          <a:p>
            <a:r>
              <a:rPr lang="en-US" sz="3600" dirty="0">
                <a:solidFill>
                  <a:srgbClr val="007FA3"/>
                </a:solidFill>
              </a:rPr>
              <a:t>What Is a Product?</a:t>
            </a:r>
            <a:endParaRPr lang="en-US" sz="3600" b="1" dirty="0">
              <a:solidFill>
                <a:srgbClr val="007FA3"/>
              </a:solidFill>
            </a:endParaRPr>
          </a:p>
        </p:txBody>
      </p:sp>
      <p:sp>
        <p:nvSpPr>
          <p:cNvPr id="3" name="Content Placeholder 2"/>
          <p:cNvSpPr>
            <a:spLocks noGrp="1"/>
          </p:cNvSpPr>
          <p:nvPr>
            <p:ph idx="1"/>
          </p:nvPr>
        </p:nvSpPr>
        <p:spPr>
          <a:xfrm>
            <a:off x="705686" y="905330"/>
            <a:ext cx="6679120" cy="525629"/>
          </a:xfrm>
        </p:spPr>
        <p:txBody>
          <a:bodyPr>
            <a:normAutofit/>
          </a:bodyPr>
          <a:lstStyle/>
          <a:p>
            <a:pPr marL="0" indent="0">
              <a:buNone/>
            </a:pPr>
            <a:r>
              <a:rPr lang="en-US" sz="3000" b="1" dirty="0"/>
              <a:t>Product and Service Classifications</a:t>
            </a:r>
            <a:endParaRPr lang="en-US" sz="3000" dirty="0"/>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444138" y="1506118"/>
            <a:ext cx="5484390" cy="5260441"/>
          </a:xfrm>
          <a:solidFill>
            <a:schemeClr val="bg1"/>
          </a:solidFill>
        </p:spPr>
        <p:txBody>
          <a:bodyPr>
            <a:normAutofit lnSpcReduction="10000"/>
          </a:bodyPr>
          <a:lstStyle/>
          <a:p>
            <a:pPr marL="0" indent="0" algn="l"/>
            <a:r>
              <a:rPr lang="en-US" altLang="en-US" sz="2400" b="1" i="0" dirty="0">
                <a:solidFill>
                  <a:schemeClr val="tx1"/>
                </a:solidFill>
              </a:rPr>
              <a:t>Organizations, Persons, </a:t>
            </a:r>
          </a:p>
          <a:p>
            <a:pPr marL="0" indent="0" algn="l"/>
            <a:r>
              <a:rPr lang="en-US" altLang="en-US" sz="2400" b="1" i="0" dirty="0">
                <a:solidFill>
                  <a:schemeClr val="tx1"/>
                </a:solidFill>
              </a:rPr>
              <a:t>Places, and Ideas</a:t>
            </a:r>
          </a:p>
          <a:p>
            <a:pPr marL="280988" indent="-280988" algn="l">
              <a:buClr>
                <a:srgbClr val="0079A4"/>
              </a:buClr>
              <a:buFont typeface="Arial"/>
              <a:buChar char="•"/>
            </a:pPr>
            <a:endParaRPr lang="en-US" altLang="en-US" sz="2400" i="0" dirty="0">
              <a:solidFill>
                <a:srgbClr val="000000"/>
              </a:solidFill>
            </a:endParaRPr>
          </a:p>
          <a:p>
            <a:pPr marL="280988" indent="-280988" algn="l">
              <a:buClr>
                <a:srgbClr val="0079A4"/>
              </a:buClr>
              <a:buFont typeface="Arial"/>
              <a:buChar char="•"/>
            </a:pPr>
            <a:r>
              <a:rPr lang="en-US" altLang="en-US" sz="2400" i="0" dirty="0">
                <a:solidFill>
                  <a:srgbClr val="000000"/>
                </a:solidFill>
              </a:rPr>
              <a:t>Organization marketing</a:t>
            </a:r>
          </a:p>
          <a:p>
            <a:pPr marL="280988" indent="-280988" algn="l">
              <a:buClr>
                <a:srgbClr val="0079A4"/>
              </a:buClr>
              <a:buFont typeface="Arial"/>
              <a:buChar char="•"/>
            </a:pPr>
            <a:r>
              <a:rPr lang="en-US" altLang="en-US" sz="2400" i="0" dirty="0">
                <a:solidFill>
                  <a:srgbClr val="000000"/>
                </a:solidFill>
              </a:rPr>
              <a:t>Person marketing</a:t>
            </a:r>
          </a:p>
          <a:p>
            <a:pPr marL="280988" indent="-280988" algn="l">
              <a:buClr>
                <a:srgbClr val="0079A4"/>
              </a:buClr>
              <a:buFont typeface="Arial"/>
              <a:buChar char="•"/>
            </a:pPr>
            <a:r>
              <a:rPr lang="en-US" altLang="en-US" sz="2400" i="0" dirty="0">
                <a:solidFill>
                  <a:srgbClr val="000000"/>
                </a:solidFill>
              </a:rPr>
              <a:t>Place marketing </a:t>
            </a:r>
          </a:p>
          <a:p>
            <a:pPr marL="280988" indent="-280988" algn="l">
              <a:buClr>
                <a:srgbClr val="0079A4"/>
              </a:buClr>
              <a:buFont typeface="Arial"/>
              <a:buChar char="•"/>
            </a:pPr>
            <a:r>
              <a:rPr lang="en-US" altLang="en-US" sz="2400" i="0" dirty="0">
                <a:solidFill>
                  <a:srgbClr val="000000"/>
                </a:solidFill>
              </a:rPr>
              <a:t>Social marketing </a:t>
            </a:r>
          </a:p>
          <a:p>
            <a:pPr marL="0" indent="0" algn="l"/>
            <a:endParaRPr lang="en-US" sz="2800" i="0" dirty="0">
              <a:solidFill>
                <a:schemeClr val="tx1"/>
              </a:solidFill>
            </a:endParaRPr>
          </a:p>
          <a:p>
            <a:pPr marL="0" indent="0" algn="l"/>
            <a:r>
              <a:rPr lang="en-US" sz="2200" i="0" dirty="0">
                <a:solidFill>
                  <a:schemeClr val="tx1"/>
                </a:solidFill>
              </a:rPr>
              <a:t>Organization marketing: Kaiser Permanente’s “Thrive” campaign markets the organization as a total health advocate that helps its members get healthy, stay healthy, and thrive.</a:t>
            </a:r>
          </a:p>
          <a:p>
            <a:pPr marL="457200" indent="-457200" algn="l">
              <a:buFont typeface="Arial"/>
              <a:buChar char="•"/>
            </a:pPr>
            <a:endParaRPr lang="en-US" altLang="en-US" sz="2800" i="0" dirty="0">
              <a:solidFill>
                <a:srgbClr val="000000"/>
              </a:solidFill>
            </a:endParaRPr>
          </a:p>
        </p:txBody>
      </p:sp>
      <p:pic>
        <p:nvPicPr>
          <p:cNvPr id="4098" name="Picture 2" descr="GE advertisement shows a sailing boat at sea with a man sitting on it and looking at a giant moon that hovers just above the water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2971" y="1616527"/>
            <a:ext cx="6244045" cy="4336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648199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620494" y="307580"/>
            <a:ext cx="10829089" cy="712800"/>
          </a:xfrm>
        </p:spPr>
        <p:txBody>
          <a:bodyPr>
            <a:noAutofit/>
          </a:bodyPr>
          <a:lstStyle/>
          <a:p>
            <a:pPr algn="ctr"/>
            <a:r>
              <a:rPr lang="en-US" sz="3600" dirty="0">
                <a:solidFill>
                  <a:srgbClr val="007FA3"/>
                </a:solidFill>
              </a:rPr>
              <a:t>What Is a Product?</a:t>
            </a:r>
            <a:endParaRPr lang="en-US" sz="3600" b="1" dirty="0">
              <a:solidFill>
                <a:srgbClr val="007FA3"/>
              </a:solidFill>
            </a:endParaRPr>
          </a:p>
        </p:txBody>
      </p:sp>
      <p:sp>
        <p:nvSpPr>
          <p:cNvPr id="3" name="Content Placeholder 2"/>
          <p:cNvSpPr>
            <a:spLocks noGrp="1"/>
          </p:cNvSpPr>
          <p:nvPr>
            <p:ph idx="1"/>
          </p:nvPr>
        </p:nvSpPr>
        <p:spPr>
          <a:xfrm>
            <a:off x="948044" y="1082828"/>
            <a:ext cx="8273583" cy="645933"/>
          </a:xfrm>
        </p:spPr>
        <p:txBody>
          <a:bodyPr>
            <a:normAutofit/>
          </a:bodyPr>
          <a:lstStyle/>
          <a:p>
            <a:pPr marL="0" indent="0">
              <a:buNone/>
            </a:pPr>
            <a:r>
              <a:rPr lang="en-US" sz="3000" b="1" dirty="0"/>
              <a:t>Product and Service Classifications</a:t>
            </a:r>
            <a:endParaRPr lang="en-US" sz="30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152400" y="1791210"/>
            <a:ext cx="11887200" cy="5074120"/>
          </a:xfrm>
          <a:solidFill>
            <a:schemeClr val="bg1"/>
          </a:solidFill>
        </p:spPr>
        <p:txBody>
          <a:bodyPr>
            <a:normAutofit/>
          </a:bodyPr>
          <a:lstStyle/>
          <a:p>
            <a:pPr marL="0" indent="0" algn="l"/>
            <a:r>
              <a:rPr lang="en-US" altLang="en-US" b="1" i="0" dirty="0">
                <a:solidFill>
                  <a:srgbClr val="000000"/>
                </a:solidFill>
              </a:rPr>
              <a:t>Organization marketing </a:t>
            </a:r>
            <a:r>
              <a:rPr lang="en-US" altLang="en-US" i="0" dirty="0">
                <a:solidFill>
                  <a:srgbClr val="000000"/>
                </a:solidFill>
              </a:rPr>
              <a:t>consists of activities undertaken to create, maintain, or change the attitudes and behavior of target consumers toward an organization.</a:t>
            </a:r>
          </a:p>
          <a:p>
            <a:pPr algn="l"/>
            <a:endParaRPr lang="en-US" i="0" dirty="0">
              <a:solidFill>
                <a:schemeClr val="tx1"/>
              </a:solidFill>
            </a:endParaRPr>
          </a:p>
          <a:p>
            <a:pPr algn="l"/>
            <a:r>
              <a:rPr lang="en-US" i="0" dirty="0">
                <a:solidFill>
                  <a:schemeClr val="tx1"/>
                </a:solidFill>
              </a:rPr>
              <a:t>Organizations often carry out activities to “sell” the organization itself. Both profit and not-for-profit organizations practice </a:t>
            </a:r>
            <a:r>
              <a:rPr lang="en-US" b="1" i="0" dirty="0">
                <a:solidFill>
                  <a:schemeClr val="tx1"/>
                </a:solidFill>
              </a:rPr>
              <a:t>organization marketing</a:t>
            </a:r>
            <a:r>
              <a:rPr lang="en-US" i="0" dirty="0">
                <a:solidFill>
                  <a:schemeClr val="tx1"/>
                </a:solidFill>
              </a:rPr>
              <a:t>. Business firms sponsor public relations or corporate image marketing campaigns to market themselves and polish their images.</a:t>
            </a:r>
          </a:p>
          <a:p>
            <a:endParaRPr lang="en-US" i="0" dirty="0">
              <a:solidFill>
                <a:schemeClr val="tx1"/>
              </a:solidFill>
            </a:endParaRPr>
          </a:p>
          <a:p>
            <a:pPr marL="0" indent="0" algn="l">
              <a:lnSpc>
                <a:spcPct val="100000"/>
              </a:lnSpc>
              <a:spcBef>
                <a:spcPts val="0"/>
              </a:spcBef>
              <a:defRPr/>
            </a:pPr>
            <a:r>
              <a:rPr lang="en-US" i="0" dirty="0">
                <a:solidFill>
                  <a:schemeClr val="tx1"/>
                </a:solidFill>
              </a:rPr>
              <a:t>For example, Kaiser Permanente’s long-running “Thrive” campaign markets the health maintenance organization (HMO) not just as a health-care company, but as a total health advocate. Whereas “competitors [stand] for health care,” says the company, “Kaiser Permanente [stands] for health” as shown in the ad on the previous slide. Still other ads show how Kaiser Permanente accomplishes major health-care breakthroughs behind the scenes so that its members can thrive and enjoy the everyday moments of their lives to the fullest.</a:t>
            </a:r>
          </a:p>
        </p:txBody>
      </p:sp>
    </p:spTree>
    <p:extLst>
      <p:ext uri="{BB962C8B-B14F-4D97-AF65-F5344CB8AC3E}">
        <p14:creationId xmlns:p14="http://schemas.microsoft.com/office/powerpoint/2010/main" val="36127401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2"/>
          <p:cNvSpPr>
            <a:spLocks noGrp="1" noChangeArrowheads="1"/>
          </p:cNvSpPr>
          <p:nvPr>
            <p:ph type="title"/>
          </p:nvPr>
        </p:nvSpPr>
        <p:spPr>
          <a:xfrm>
            <a:off x="661744" y="584200"/>
            <a:ext cx="10915930" cy="843284"/>
          </a:xfrm>
        </p:spPr>
        <p:txBody>
          <a:bodyPr>
            <a:noAutofit/>
          </a:bodyPr>
          <a:lstStyle/>
          <a:p>
            <a:r>
              <a:rPr lang="en-US" sz="3600" b="1" dirty="0">
                <a:solidFill>
                  <a:srgbClr val="007FA3"/>
                </a:solidFill>
              </a:rPr>
              <a:t>Learning Objectives</a:t>
            </a:r>
          </a:p>
        </p:txBody>
      </p:sp>
      <p:sp>
        <p:nvSpPr>
          <p:cNvPr id="16385" name="Content Placeholder 3"/>
          <p:cNvSpPr>
            <a:spLocks noGrp="1" noChangeArrowheads="1"/>
          </p:cNvSpPr>
          <p:nvPr>
            <p:ph idx="1"/>
          </p:nvPr>
        </p:nvSpPr>
        <p:spPr>
          <a:xfrm>
            <a:off x="675212" y="1646767"/>
            <a:ext cx="10902462" cy="3611033"/>
          </a:xfrm>
        </p:spPr>
        <p:txBody>
          <a:bodyPr>
            <a:noAutofit/>
          </a:bodyPr>
          <a:lstStyle/>
          <a:p>
            <a:pPr marL="635000" indent="-635000">
              <a:buNone/>
            </a:pPr>
            <a:r>
              <a:rPr lang="en-US" sz="2400" b="1" dirty="0">
                <a:solidFill>
                  <a:srgbClr val="007FA3"/>
                </a:solidFill>
                <a:cs typeface="Arial"/>
              </a:rPr>
              <a:t>8-1</a:t>
            </a:r>
            <a:r>
              <a:rPr lang="en-US" sz="2400" b="1" dirty="0">
                <a:solidFill>
                  <a:srgbClr val="0079A4"/>
                </a:solidFill>
                <a:cs typeface="Arial"/>
              </a:rPr>
              <a:t>  </a:t>
            </a:r>
            <a:r>
              <a:rPr lang="en-US" sz="2400" dirty="0"/>
              <a:t>Define </a:t>
            </a:r>
            <a:r>
              <a:rPr lang="en-US" sz="2400" i="1" dirty="0"/>
              <a:t>product </a:t>
            </a:r>
            <a:r>
              <a:rPr lang="en-US" sz="2400" dirty="0"/>
              <a:t>and describe the major classifications of products and  services.</a:t>
            </a:r>
          </a:p>
          <a:p>
            <a:pPr marL="635000" indent="-635000">
              <a:buNone/>
            </a:pPr>
            <a:r>
              <a:rPr lang="en-US" sz="2400" b="1" dirty="0">
                <a:solidFill>
                  <a:srgbClr val="007FA3"/>
                </a:solidFill>
                <a:cs typeface="Arial"/>
              </a:rPr>
              <a:t>8-2</a:t>
            </a:r>
            <a:r>
              <a:rPr lang="en-US" sz="2400" b="1" dirty="0">
                <a:solidFill>
                  <a:srgbClr val="0079A4"/>
                </a:solidFill>
                <a:cs typeface="Arial"/>
              </a:rPr>
              <a:t>  </a:t>
            </a:r>
            <a:r>
              <a:rPr lang="en-US" sz="2400" dirty="0"/>
              <a:t>Describe the decisions companies make regarding their individual products and services, product lines, and product mixes.</a:t>
            </a:r>
            <a:endParaRPr lang="en-US" sz="2400" b="1" dirty="0"/>
          </a:p>
          <a:p>
            <a:pPr marL="635000" indent="-635000">
              <a:buNone/>
            </a:pPr>
            <a:r>
              <a:rPr lang="en-US" sz="2400" b="1" dirty="0">
                <a:solidFill>
                  <a:srgbClr val="007FA3"/>
                </a:solidFill>
                <a:cs typeface="Arial"/>
              </a:rPr>
              <a:t>8-3</a:t>
            </a:r>
            <a:r>
              <a:rPr lang="en-US" sz="2400" b="1" dirty="0">
                <a:solidFill>
                  <a:srgbClr val="0079A4"/>
                </a:solidFill>
                <a:cs typeface="Arial"/>
              </a:rPr>
              <a:t> </a:t>
            </a:r>
            <a:r>
              <a:rPr lang="en-US" sz="2400" b="1" dirty="0">
                <a:solidFill>
                  <a:srgbClr val="007FA3"/>
                </a:solidFill>
              </a:rPr>
              <a:t> </a:t>
            </a:r>
            <a:r>
              <a:rPr lang="en-US" sz="2400" dirty="0"/>
              <a:t>Identify the four characteristics that affect the marketing of services and the additional marketing considerations that services require.</a:t>
            </a:r>
          </a:p>
          <a:p>
            <a:pPr marL="635000" indent="-635000">
              <a:buNone/>
            </a:pPr>
            <a:r>
              <a:rPr lang="en-US" sz="2400" b="1" dirty="0">
                <a:solidFill>
                  <a:srgbClr val="007FA3"/>
                </a:solidFill>
                <a:cs typeface="Arial"/>
              </a:rPr>
              <a:t>8-4</a:t>
            </a:r>
            <a:r>
              <a:rPr lang="en-US" sz="2400" b="1" dirty="0">
                <a:solidFill>
                  <a:srgbClr val="0079A4"/>
                </a:solidFill>
                <a:cs typeface="Arial"/>
              </a:rPr>
              <a:t>  </a:t>
            </a:r>
            <a:r>
              <a:rPr lang="en-US" sz="2400" dirty="0"/>
              <a:t>Discuss branding strategy—the decisions companies make in building and managing their brands.</a:t>
            </a:r>
            <a:endParaRPr lang="en-US" sz="2400" b="1" dirty="0"/>
          </a:p>
          <a:p>
            <a:pPr marL="0" indent="0">
              <a:buNone/>
            </a:pPr>
            <a:r>
              <a:rPr lang="en-US" b="1" dirty="0"/>
              <a:t>	</a:t>
            </a:r>
          </a:p>
        </p:txBody>
      </p:sp>
    </p:spTree>
    <p:extLst>
      <p:ext uri="{BB962C8B-B14F-4D97-AF65-F5344CB8AC3E}">
        <p14:creationId xmlns:p14="http://schemas.microsoft.com/office/powerpoint/2010/main" val="21925179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71201" y="1088973"/>
            <a:ext cx="10383612" cy="712800"/>
          </a:xfrm>
        </p:spPr>
        <p:txBody>
          <a:bodyPr>
            <a:noAutofit/>
          </a:bodyPr>
          <a:lstStyle/>
          <a:p>
            <a:r>
              <a:rPr lang="en-US" sz="3600" dirty="0">
                <a:solidFill>
                  <a:srgbClr val="0079A4"/>
                </a:solidFill>
                <a:latin typeface="+mn-lt"/>
              </a:rPr>
              <a:t>What Is a Product?</a:t>
            </a:r>
            <a:endParaRPr lang="en-US" sz="3600" b="1" dirty="0">
              <a:solidFill>
                <a:srgbClr val="0079A4"/>
              </a:solidFill>
              <a:latin typeface="+mn-lt"/>
            </a:endParaRPr>
          </a:p>
        </p:txBody>
      </p:sp>
      <p:sp>
        <p:nvSpPr>
          <p:cNvPr id="3" name="Content Placeholder 2"/>
          <p:cNvSpPr>
            <a:spLocks noGrp="1"/>
          </p:cNvSpPr>
          <p:nvPr>
            <p:ph idx="1"/>
          </p:nvPr>
        </p:nvSpPr>
        <p:spPr>
          <a:xfrm>
            <a:off x="871201" y="2085031"/>
            <a:ext cx="8095453" cy="587830"/>
          </a:xfrm>
        </p:spPr>
        <p:txBody>
          <a:bodyPr>
            <a:normAutofit/>
          </a:bodyPr>
          <a:lstStyle/>
          <a:p>
            <a:pPr marL="0" indent="0">
              <a:buNone/>
            </a:pPr>
            <a:r>
              <a:rPr lang="en-US" sz="3200" b="1" dirty="0"/>
              <a:t>Product and Service Classifications</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496389" y="2810133"/>
            <a:ext cx="11168742" cy="3473101"/>
          </a:xfrm>
        </p:spPr>
        <p:txBody>
          <a:bodyPr>
            <a:normAutofit/>
          </a:bodyPr>
          <a:lstStyle/>
          <a:p>
            <a:pPr marL="0" indent="0" algn="l"/>
            <a:r>
              <a:rPr lang="en-US" altLang="en-US" sz="2400" b="1" i="0" dirty="0">
                <a:solidFill>
                  <a:schemeClr val="tx1"/>
                </a:solidFill>
              </a:rPr>
              <a:t>Person marketing </a:t>
            </a:r>
            <a:r>
              <a:rPr lang="en-US" altLang="en-US" sz="2400" i="0" dirty="0">
                <a:solidFill>
                  <a:schemeClr val="tx1"/>
                </a:solidFill>
              </a:rPr>
              <a:t>consists of activities undertaken to create, maintain, or change the attitudes or behavior of target consumers toward particular people.</a:t>
            </a:r>
          </a:p>
          <a:p>
            <a:pPr marL="0" indent="0" algn="l"/>
            <a:endParaRPr lang="en-US" altLang="en-US" sz="2400" i="0" dirty="0">
              <a:solidFill>
                <a:schemeClr val="tx1"/>
              </a:solidFill>
            </a:endParaRPr>
          </a:p>
          <a:p>
            <a:pPr marL="0" indent="0" algn="l"/>
            <a:r>
              <a:rPr lang="en-US" altLang="en-US" sz="2400" i="0" dirty="0">
                <a:solidFill>
                  <a:schemeClr val="tx1"/>
                </a:solidFill>
              </a:rPr>
              <a:t>People can also be thought of as products. People ranging from presidents, entertainers, and sports figures to professionals such as doctors, lawyers, and architects use </a:t>
            </a:r>
            <a:r>
              <a:rPr lang="en-US" altLang="en-US" sz="2400" b="1" i="0" dirty="0">
                <a:solidFill>
                  <a:schemeClr val="tx1"/>
                </a:solidFill>
              </a:rPr>
              <a:t>person marketing </a:t>
            </a:r>
            <a:r>
              <a:rPr lang="en-US" altLang="en-US" sz="2400" i="0" dirty="0">
                <a:solidFill>
                  <a:schemeClr val="tx1"/>
                </a:solidFill>
              </a:rPr>
              <a:t>to build their reputations. Businesses, charities, and other organizations use well-known personalities to help sell their products or causes.</a:t>
            </a:r>
          </a:p>
          <a:p>
            <a:pPr marL="0" indent="0" algn="l"/>
            <a:endParaRPr lang="en-US" altLang="en-US" sz="2400" i="0" dirty="0">
              <a:solidFill>
                <a:schemeClr val="tx1"/>
              </a:solidFill>
            </a:endParaRPr>
          </a:p>
        </p:txBody>
      </p:sp>
    </p:spTree>
    <p:extLst>
      <p:ext uri="{BB962C8B-B14F-4D97-AF65-F5344CB8AC3E}">
        <p14:creationId xmlns:p14="http://schemas.microsoft.com/office/powerpoint/2010/main" val="225428450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1173824" y="176980"/>
            <a:ext cx="9844351" cy="617769"/>
          </a:xfrm>
        </p:spPr>
        <p:txBody>
          <a:bodyPr>
            <a:noAutofit/>
          </a:bodyPr>
          <a:lstStyle/>
          <a:p>
            <a:pPr algn="ctr"/>
            <a:r>
              <a:rPr lang="en-US" sz="3600" dirty="0">
                <a:solidFill>
                  <a:srgbClr val="007FA3"/>
                </a:solidFill>
              </a:rPr>
              <a:t>What Is a Product?</a:t>
            </a:r>
            <a:endParaRPr lang="en-US" sz="3600" b="1" dirty="0">
              <a:solidFill>
                <a:srgbClr val="007FA3"/>
              </a:solidFill>
            </a:endParaRPr>
          </a:p>
        </p:txBody>
      </p:sp>
      <p:sp>
        <p:nvSpPr>
          <p:cNvPr id="3" name="Content Placeholder 2"/>
          <p:cNvSpPr>
            <a:spLocks noGrp="1"/>
          </p:cNvSpPr>
          <p:nvPr>
            <p:ph idx="1"/>
          </p:nvPr>
        </p:nvSpPr>
        <p:spPr>
          <a:xfrm>
            <a:off x="2119523" y="794749"/>
            <a:ext cx="7952950" cy="575594"/>
          </a:xfrm>
        </p:spPr>
        <p:txBody>
          <a:bodyPr>
            <a:normAutofit/>
          </a:bodyPr>
          <a:lstStyle/>
          <a:p>
            <a:pPr marL="0" indent="0" algn="ctr">
              <a:buNone/>
            </a:pPr>
            <a:r>
              <a:rPr lang="en-US" sz="2600" b="1" dirty="0"/>
              <a:t>Product and Service Classifications</a:t>
            </a:r>
            <a:endParaRPr lang="en-US" sz="2600" dirty="0"/>
          </a:p>
          <a:p>
            <a:pPr marL="0" indent="0" algn="ctr">
              <a:buNone/>
            </a:pPr>
            <a:endParaRPr lang="en-US" sz="2600" b="1" dirty="0"/>
          </a:p>
          <a:p>
            <a:pPr marL="0" indent="0" algn="ctr">
              <a:buNone/>
            </a:pPr>
            <a:endParaRPr lang="en-US" sz="2600" dirty="0"/>
          </a:p>
        </p:txBody>
      </p:sp>
      <p:sp>
        <p:nvSpPr>
          <p:cNvPr id="2" name="Content Placeholder 1"/>
          <p:cNvSpPr>
            <a:spLocks noGrp="1"/>
          </p:cNvSpPr>
          <p:nvPr>
            <p:ph type="body" sz="quarter" idx="13"/>
          </p:nvPr>
        </p:nvSpPr>
        <p:spPr>
          <a:xfrm>
            <a:off x="217714" y="1370342"/>
            <a:ext cx="11756571" cy="5487657"/>
          </a:xfrm>
          <a:solidFill>
            <a:schemeClr val="bg1"/>
          </a:solidFill>
        </p:spPr>
        <p:txBody>
          <a:bodyPr>
            <a:normAutofit lnSpcReduction="10000"/>
          </a:bodyPr>
          <a:lstStyle/>
          <a:p>
            <a:pPr marL="0" indent="0" algn="l"/>
            <a:r>
              <a:rPr lang="en-US" altLang="en-US" b="1" i="0" dirty="0">
                <a:solidFill>
                  <a:schemeClr val="tx1"/>
                </a:solidFill>
              </a:rPr>
              <a:t>Place marketing </a:t>
            </a:r>
            <a:r>
              <a:rPr lang="en-US" altLang="en-US" i="0" dirty="0">
                <a:solidFill>
                  <a:schemeClr val="tx1"/>
                </a:solidFill>
              </a:rPr>
              <a:t>consists of activities undertaken to create, maintain, or change attitudes and behavior toward particular places.</a:t>
            </a:r>
          </a:p>
          <a:p>
            <a:pPr algn="l"/>
            <a:r>
              <a:rPr lang="en-US" b="1" i="0" dirty="0">
                <a:solidFill>
                  <a:schemeClr val="tx1"/>
                </a:solidFill>
              </a:rPr>
              <a:t>Place marketing: </a:t>
            </a:r>
            <a:r>
              <a:rPr lang="en-US" i="0" dirty="0">
                <a:solidFill>
                  <a:schemeClr val="tx1"/>
                </a:solidFill>
              </a:rPr>
              <a:t> Cities, states, regions, and even entire nations compete to attract tourists, new residents, conventions, and company offices and factories. The New Orleans city web site shouts “Go NOLA” and markets annual events such as Mardi Gras festivities and the New Orleans Jazz and Heritage Festival. </a:t>
            </a:r>
          </a:p>
          <a:p>
            <a:pPr algn="l"/>
            <a:r>
              <a:rPr lang="en-US" i="0" dirty="0">
                <a:solidFill>
                  <a:schemeClr val="tx1"/>
                </a:solidFill>
              </a:rPr>
              <a:t>Brand USA, a public–private marketing partnership created by a recent act of Congress, promotes the United States as a tourist destination to international travelers. Its mission is to “represent the true greatness of America—from sea to shining sea” through country-by-country ads and promotions and a DiscoverAmerica.com web site that features destinations, U.S. travel information and tips, and travel planning tools.</a:t>
            </a:r>
            <a:endParaRPr lang="en-US" i="0" baseline="30000" dirty="0">
              <a:solidFill>
                <a:schemeClr val="tx1"/>
              </a:solidFill>
            </a:endParaRPr>
          </a:p>
          <a:p>
            <a:pPr marL="0" indent="0" algn="l"/>
            <a:endParaRPr lang="en-US" altLang="en-US" b="1" i="0" dirty="0">
              <a:solidFill>
                <a:schemeClr val="tx1"/>
              </a:solidFill>
            </a:endParaRPr>
          </a:p>
          <a:p>
            <a:pPr marL="0" indent="0" algn="l"/>
            <a:r>
              <a:rPr lang="en-US" altLang="en-US" b="1" i="0" dirty="0">
                <a:solidFill>
                  <a:schemeClr val="tx1"/>
                </a:solidFill>
              </a:rPr>
              <a:t>Social marketing </a:t>
            </a:r>
            <a:r>
              <a:rPr lang="en-US" altLang="en-US" i="0" dirty="0">
                <a:solidFill>
                  <a:schemeClr val="tx1"/>
                </a:solidFill>
              </a:rPr>
              <a:t>uses commercial marketing concepts to influence individuals’ behavior to improve their well-being and that of society.</a:t>
            </a:r>
          </a:p>
          <a:p>
            <a:pPr marL="0" indent="0" algn="l"/>
            <a:r>
              <a:rPr lang="en-US" altLang="en-US" b="1" i="0" dirty="0">
                <a:solidFill>
                  <a:schemeClr val="tx1"/>
                </a:solidFill>
              </a:rPr>
              <a:t>Social marketing: </a:t>
            </a:r>
            <a:r>
              <a:rPr lang="en-US" i="0" dirty="0">
                <a:solidFill>
                  <a:schemeClr val="tx1"/>
                </a:solidFill>
                <a:ea typeface="ＭＳ Ｐゴシック" charset="-128"/>
              </a:rPr>
              <a:t>Ideas can also be marketed. In one sense, all marketing is the marketing of an idea, whether it is the general idea of brushing your teeth or the specific idea that Crest toothpastes create “healthy, beautiful smiles for life.” Here, however, we narrow our focus to the marketing of social ideas. This area has been called </a:t>
            </a:r>
            <a:r>
              <a:rPr lang="en-US" b="1" i="0" dirty="0">
                <a:solidFill>
                  <a:schemeClr val="tx1"/>
                </a:solidFill>
                <a:ea typeface="ＭＳ Ｐゴシック" charset="-128"/>
              </a:rPr>
              <a:t>social marketing</a:t>
            </a:r>
            <a:r>
              <a:rPr lang="en-US" i="0" dirty="0">
                <a:solidFill>
                  <a:schemeClr val="tx1"/>
                </a:solidFill>
                <a:ea typeface="ＭＳ Ｐゴシック" charset="-128"/>
              </a:rPr>
              <a:t>.</a:t>
            </a:r>
          </a:p>
          <a:p>
            <a:pPr marL="0" indent="0" algn="l"/>
            <a:endParaRPr lang="en-US" altLang="en-US" i="0" dirty="0">
              <a:solidFill>
                <a:schemeClr val="tx1"/>
              </a:solidFill>
            </a:endParaRPr>
          </a:p>
        </p:txBody>
      </p:sp>
    </p:spTree>
    <p:extLst>
      <p:ext uri="{BB962C8B-B14F-4D97-AF65-F5344CB8AC3E}">
        <p14:creationId xmlns:p14="http://schemas.microsoft.com/office/powerpoint/2010/main" val="197059112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75212" y="1172308"/>
            <a:ext cx="9922450" cy="636176"/>
          </a:xfrm>
        </p:spPr>
        <p:txBody>
          <a:bodyPr>
            <a:noAutofit/>
          </a:bodyPr>
          <a:lstStyle/>
          <a:p>
            <a:r>
              <a:rPr lang="en-US" sz="3600" b="1" dirty="0">
                <a:solidFill>
                  <a:srgbClr val="007FA3"/>
                </a:solidFill>
                <a:latin typeface="Calibri" panose="020F0502020204030204" pitchFamily="34" charset="0"/>
              </a:rPr>
              <a:t>Learning Objective 2</a:t>
            </a:r>
          </a:p>
        </p:txBody>
      </p:sp>
      <p:sp>
        <p:nvSpPr>
          <p:cNvPr id="16385" name="Content Placeholder 3"/>
          <p:cNvSpPr>
            <a:spLocks noGrp="1" noChangeArrowheads="1"/>
          </p:cNvSpPr>
          <p:nvPr>
            <p:ph idx="1"/>
          </p:nvPr>
        </p:nvSpPr>
        <p:spPr>
          <a:xfrm>
            <a:off x="675212" y="2169291"/>
            <a:ext cx="10879014" cy="1136617"/>
          </a:xfrm>
        </p:spPr>
        <p:txBody>
          <a:bodyPr>
            <a:noAutofit/>
          </a:bodyPr>
          <a:lstStyle/>
          <a:p>
            <a:pPr marL="0" indent="0">
              <a:buNone/>
            </a:pPr>
            <a:r>
              <a:rPr lang="en-US" sz="2400" dirty="0"/>
              <a:t>Describe the decisions companies make regarding their individual products and services, product lines, and product mixes.</a:t>
            </a:r>
            <a:endParaRPr lang="en-US" sz="2400" b="1" dirty="0"/>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54654339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535405" y="243981"/>
            <a:ext cx="11121189" cy="617769"/>
          </a:xfrm>
        </p:spPr>
        <p:txBody>
          <a:bodyPr>
            <a:noAutofit/>
          </a:bodyPr>
          <a:lstStyle/>
          <a:p>
            <a:pPr algn="ctr"/>
            <a:r>
              <a:rPr lang="en-US" sz="3600" dirty="0">
                <a:solidFill>
                  <a:srgbClr val="007FA3"/>
                </a:solidFill>
              </a:rPr>
              <a:t>Product and Service Decisions</a:t>
            </a:r>
            <a:endParaRPr lang="en-US" sz="3600" b="1" dirty="0">
              <a:solidFill>
                <a:srgbClr val="007FA3"/>
              </a:solidFill>
            </a:endParaRPr>
          </a:p>
        </p:txBody>
      </p:sp>
      <p:sp>
        <p:nvSpPr>
          <p:cNvPr id="3" name="Content Placeholder 2"/>
          <p:cNvSpPr>
            <a:spLocks noGrp="1"/>
          </p:cNvSpPr>
          <p:nvPr>
            <p:ph idx="1"/>
          </p:nvPr>
        </p:nvSpPr>
        <p:spPr>
          <a:xfrm>
            <a:off x="647700" y="991087"/>
            <a:ext cx="10346267" cy="482113"/>
          </a:xfrm>
        </p:spPr>
        <p:txBody>
          <a:bodyPr>
            <a:normAutofit/>
          </a:bodyPr>
          <a:lstStyle/>
          <a:p>
            <a:pPr marL="0" indent="0">
              <a:buNone/>
            </a:pPr>
            <a:r>
              <a:rPr lang="en-US" sz="2400" b="1" dirty="0"/>
              <a:t>Figure 8.2  </a:t>
            </a:r>
            <a:r>
              <a:rPr lang="en-US" sz="2400" dirty="0"/>
              <a:t>Individual Product Decisions</a:t>
            </a:r>
          </a:p>
          <a:p>
            <a:pPr marL="0" indent="0">
              <a:buNone/>
            </a:pPr>
            <a:endParaRPr lang="en-US" b="1" dirty="0"/>
          </a:p>
          <a:p>
            <a:pPr marL="0" indent="0">
              <a:buNone/>
            </a:pPr>
            <a:endParaRPr lang="en-US" dirty="0"/>
          </a:p>
        </p:txBody>
      </p:sp>
      <p:pic>
        <p:nvPicPr>
          <p:cNvPr id="5122" name="Picture 2" descr="Chart explains Individual Product Decisions.&#10;"/>
          <p:cNvPicPr>
            <a:picLocks noChangeAspect="1" noChangeArrowheads="1"/>
          </p:cNvPicPr>
          <p:nvPr/>
        </p:nvPicPr>
        <p:blipFill rotWithShape="1">
          <a:blip r:embed="rId3">
            <a:extLst>
              <a:ext uri="{28A0092B-C50C-407E-A947-70E740481C1C}">
                <a14:useLocalDpi xmlns:a14="http://schemas.microsoft.com/office/drawing/2010/main" val="0"/>
              </a:ext>
            </a:extLst>
          </a:blip>
          <a:srcRect l="9955" t="25984"/>
          <a:stretch/>
        </p:blipFill>
        <p:spPr bwMode="auto">
          <a:xfrm>
            <a:off x="0" y="1473200"/>
            <a:ext cx="12056203" cy="2915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E902C663-45C0-4D00-BE7B-FB73CF0562D2}"/>
              </a:ext>
            </a:extLst>
          </p:cNvPr>
          <p:cNvSpPr txBox="1"/>
          <p:nvPr/>
        </p:nvSpPr>
        <p:spPr>
          <a:xfrm>
            <a:off x="211183" y="4871233"/>
            <a:ext cx="11769634" cy="1200329"/>
          </a:xfrm>
          <a:prstGeom prst="rect">
            <a:avLst/>
          </a:prstGeom>
          <a:noFill/>
        </p:spPr>
        <p:txBody>
          <a:bodyPr wrap="square" rtlCol="0">
            <a:spAutoFit/>
          </a:bodyPr>
          <a:lstStyle/>
          <a:p>
            <a:r>
              <a:rPr lang="en-US" altLang="en-US" sz="2400" dirty="0"/>
              <a:t>Figure 8.2 shows the important decisions in the development and marketing of individual products and services. We will examine decisions about </a:t>
            </a:r>
            <a:r>
              <a:rPr lang="en-US" altLang="en-US" sz="2400" i="1" dirty="0"/>
              <a:t>product attributes</a:t>
            </a:r>
            <a:r>
              <a:rPr lang="en-US" altLang="en-US" sz="2400" dirty="0"/>
              <a:t>, </a:t>
            </a:r>
            <a:r>
              <a:rPr lang="en-US" altLang="en-US" sz="2400" i="1" dirty="0"/>
              <a:t>branding</a:t>
            </a:r>
            <a:r>
              <a:rPr lang="en-US" altLang="en-US" sz="2400" dirty="0"/>
              <a:t>, </a:t>
            </a:r>
            <a:r>
              <a:rPr lang="en-US" altLang="en-US" sz="2400" i="1" dirty="0"/>
              <a:t>packaging</a:t>
            </a:r>
            <a:r>
              <a:rPr lang="en-US" altLang="en-US" sz="2400" dirty="0"/>
              <a:t>, </a:t>
            </a:r>
            <a:r>
              <a:rPr lang="en-US" altLang="en-US" sz="2400" i="1" dirty="0"/>
              <a:t>labeling</a:t>
            </a:r>
            <a:r>
              <a:rPr lang="en-US" altLang="en-US" sz="2400" dirty="0"/>
              <a:t>, and </a:t>
            </a:r>
            <a:r>
              <a:rPr lang="en-US" altLang="en-US" sz="2400" i="1" dirty="0"/>
              <a:t>product support services</a:t>
            </a:r>
            <a:r>
              <a:rPr lang="en-US" altLang="en-US" sz="2400" dirty="0"/>
              <a:t>.</a:t>
            </a:r>
          </a:p>
        </p:txBody>
      </p:sp>
    </p:spTree>
    <p:extLst>
      <p:ext uri="{BB962C8B-B14F-4D97-AF65-F5344CB8AC3E}">
        <p14:creationId xmlns:p14="http://schemas.microsoft.com/office/powerpoint/2010/main" val="182372029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15368" y="1069829"/>
            <a:ext cx="10289827" cy="642461"/>
          </a:xfrm>
        </p:spPr>
        <p:txBody>
          <a:bodyPr>
            <a:noAutofit/>
          </a:bodyPr>
          <a:lstStyle/>
          <a:p>
            <a:r>
              <a:rPr lang="en-US" sz="3600" dirty="0">
                <a:solidFill>
                  <a:srgbClr val="007FA3"/>
                </a:solidFill>
              </a:rPr>
              <a:t>Product and Service Decisions</a:t>
            </a:r>
            <a:endParaRPr lang="en-US" sz="3600" b="1" dirty="0">
              <a:solidFill>
                <a:srgbClr val="007FA3"/>
              </a:solidFill>
            </a:endParaRPr>
          </a:p>
        </p:txBody>
      </p:sp>
      <p:sp>
        <p:nvSpPr>
          <p:cNvPr id="3" name="Content Placeholder 2"/>
          <p:cNvSpPr>
            <a:spLocks noGrp="1"/>
          </p:cNvSpPr>
          <p:nvPr>
            <p:ph idx="1"/>
          </p:nvPr>
        </p:nvSpPr>
        <p:spPr>
          <a:xfrm>
            <a:off x="819804" y="1897821"/>
            <a:ext cx="8914190" cy="552147"/>
          </a:xfrm>
        </p:spPr>
        <p:txBody>
          <a:bodyPr>
            <a:normAutofit/>
          </a:bodyPr>
          <a:lstStyle/>
          <a:p>
            <a:pPr marL="0" indent="0">
              <a:buNone/>
            </a:pPr>
            <a:r>
              <a:rPr lang="en-US" b="1" dirty="0"/>
              <a:t>Individual Product and Service Decisions</a:t>
            </a:r>
            <a:endParaRPr lang="en-US"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522514" y="2635499"/>
            <a:ext cx="10907486" cy="3152672"/>
          </a:xfrm>
        </p:spPr>
        <p:txBody>
          <a:bodyPr>
            <a:normAutofit/>
          </a:bodyPr>
          <a:lstStyle/>
          <a:p>
            <a:pPr marL="0" indent="0" algn="l"/>
            <a:r>
              <a:rPr lang="en-US" altLang="en-US" sz="2400" i="0" dirty="0">
                <a:solidFill>
                  <a:schemeClr val="tx1"/>
                </a:solidFill>
              </a:rPr>
              <a:t>Communicate and deliver benefits by </a:t>
            </a:r>
            <a:r>
              <a:rPr lang="en-US" altLang="en-US" sz="2400" b="1" i="0" dirty="0">
                <a:solidFill>
                  <a:schemeClr val="tx1"/>
                </a:solidFill>
              </a:rPr>
              <a:t>product and service attributes.</a:t>
            </a:r>
          </a:p>
          <a:p>
            <a:pPr marL="0" lvl="1" indent="280988">
              <a:buClr>
                <a:srgbClr val="0079A4"/>
              </a:buClr>
            </a:pPr>
            <a:endParaRPr lang="en-US" altLang="en-US" dirty="0"/>
          </a:p>
          <a:p>
            <a:pPr marL="0" lvl="1" indent="280988">
              <a:buClr>
                <a:srgbClr val="0079A4"/>
              </a:buClr>
            </a:pPr>
            <a:r>
              <a:rPr lang="en-US" altLang="en-US" dirty="0"/>
              <a:t>Quality</a:t>
            </a:r>
          </a:p>
          <a:p>
            <a:pPr marL="0" lvl="1" indent="280988">
              <a:buClr>
                <a:srgbClr val="0079A4"/>
              </a:buClr>
            </a:pPr>
            <a:r>
              <a:rPr lang="en-US" altLang="en-US" dirty="0"/>
              <a:t>Features</a:t>
            </a:r>
          </a:p>
          <a:p>
            <a:pPr marL="0" lvl="1" indent="280988">
              <a:buClr>
                <a:srgbClr val="0079A4"/>
              </a:buClr>
            </a:pPr>
            <a:r>
              <a:rPr lang="en-US" altLang="en-US" dirty="0"/>
              <a:t>Style and design</a:t>
            </a:r>
          </a:p>
          <a:p>
            <a:pPr marL="0" indent="0" algn="l"/>
            <a:endParaRPr lang="en-US" altLang="en-US" sz="2400" i="0" dirty="0">
              <a:solidFill>
                <a:schemeClr val="tx1"/>
              </a:solidFill>
            </a:endParaRPr>
          </a:p>
          <a:p>
            <a:pPr marL="0" indent="0" algn="l"/>
            <a:r>
              <a:rPr lang="en-US" altLang="en-US" sz="2400" i="0" dirty="0">
                <a:solidFill>
                  <a:schemeClr val="tx1"/>
                </a:solidFill>
              </a:rPr>
              <a:t>Developing a product or service involves defining the </a:t>
            </a:r>
            <a:r>
              <a:rPr lang="en-US" altLang="en-US" sz="2400" i="0" dirty="0">
                <a:solidFill>
                  <a:srgbClr val="FF0000"/>
                </a:solidFill>
              </a:rPr>
              <a:t>benefits</a:t>
            </a:r>
            <a:r>
              <a:rPr lang="en-US" altLang="en-US" sz="2400" i="0" dirty="0">
                <a:solidFill>
                  <a:schemeClr val="tx1"/>
                </a:solidFill>
              </a:rPr>
              <a:t> that it will offer. </a:t>
            </a:r>
          </a:p>
          <a:p>
            <a:pPr marL="0" indent="0" algn="l"/>
            <a:endParaRPr lang="en-US" altLang="en-US" sz="2400" i="0" dirty="0">
              <a:solidFill>
                <a:schemeClr val="tx1"/>
              </a:solidFill>
            </a:endParaRPr>
          </a:p>
        </p:txBody>
      </p:sp>
    </p:spTree>
    <p:extLst>
      <p:ext uri="{BB962C8B-B14F-4D97-AF65-F5344CB8AC3E}">
        <p14:creationId xmlns:p14="http://schemas.microsoft.com/office/powerpoint/2010/main" val="212230546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noChangeArrowheads="1"/>
          </p:cNvSpPr>
          <p:nvPr>
            <p:ph type="title"/>
          </p:nvPr>
        </p:nvSpPr>
        <p:spPr>
          <a:xfrm>
            <a:off x="890451" y="343522"/>
            <a:ext cx="9961581" cy="946015"/>
          </a:xfrm>
        </p:spPr>
        <p:txBody>
          <a:bodyPr>
            <a:noAutofit/>
          </a:bodyPr>
          <a:lstStyle/>
          <a:p>
            <a:r>
              <a:rPr lang="en-US" sz="3600" dirty="0">
                <a:solidFill>
                  <a:srgbClr val="007FA3"/>
                </a:solidFill>
              </a:rPr>
              <a:t>Product and Service Decisions</a:t>
            </a:r>
            <a:endParaRPr lang="en-US" sz="3600" b="1" dirty="0">
              <a:solidFill>
                <a:srgbClr val="007FA3"/>
              </a:solidFill>
            </a:endParaRPr>
          </a:p>
        </p:txBody>
      </p:sp>
      <p:sp>
        <p:nvSpPr>
          <p:cNvPr id="3" name="Title 2"/>
          <p:cNvSpPr>
            <a:spLocks noGrp="1"/>
          </p:cNvSpPr>
          <p:nvPr>
            <p:ph idx="1"/>
          </p:nvPr>
        </p:nvSpPr>
        <p:spPr>
          <a:xfrm>
            <a:off x="890451" y="1473736"/>
            <a:ext cx="8427302" cy="577618"/>
          </a:xfrm>
        </p:spPr>
        <p:txBody>
          <a:bodyPr>
            <a:normAutofit/>
          </a:bodyPr>
          <a:lstStyle/>
          <a:p>
            <a:pPr marL="0" indent="0">
              <a:buNone/>
            </a:pPr>
            <a:r>
              <a:rPr lang="en-US" sz="3200" b="1" dirty="0"/>
              <a:t>Individual Product and Service Decisions</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890451" y="2235552"/>
            <a:ext cx="6604000" cy="3391524"/>
          </a:xfrm>
        </p:spPr>
        <p:txBody>
          <a:bodyPr>
            <a:normAutofit/>
          </a:bodyPr>
          <a:lstStyle/>
          <a:p>
            <a:pPr marL="0" indent="0" algn="l"/>
            <a:r>
              <a:rPr lang="en-US" sz="2200" b="1" i="0" dirty="0">
                <a:solidFill>
                  <a:srgbClr val="000000"/>
                </a:solidFill>
              </a:rPr>
              <a:t>Product quality </a:t>
            </a:r>
            <a:r>
              <a:rPr lang="en-US" sz="2200" i="0" dirty="0">
                <a:solidFill>
                  <a:srgbClr val="000000"/>
                </a:solidFill>
              </a:rPr>
              <a:t>refers to the characteristics of a product or service that bear on its ability to satisfy stated or implied customer needs.</a:t>
            </a:r>
            <a:endParaRPr lang="en-US" altLang="en-US" sz="2200" b="1" i="0" dirty="0">
              <a:solidFill>
                <a:srgbClr val="000000"/>
              </a:solidFill>
            </a:endParaRPr>
          </a:p>
          <a:p>
            <a:pPr marL="280988" lvl="1" indent="-280988">
              <a:buClr>
                <a:srgbClr val="0079A4"/>
              </a:buClr>
            </a:pPr>
            <a:endParaRPr lang="en-US" altLang="en-US" sz="2200" dirty="0">
              <a:solidFill>
                <a:srgbClr val="000000"/>
              </a:solidFill>
            </a:endParaRPr>
          </a:p>
          <a:p>
            <a:pPr marL="280988" lvl="1" indent="-280988">
              <a:buClr>
                <a:srgbClr val="0079A4"/>
              </a:buClr>
            </a:pPr>
            <a:r>
              <a:rPr lang="en-US" altLang="en-US" sz="2200" dirty="0">
                <a:solidFill>
                  <a:srgbClr val="000000"/>
                </a:solidFill>
              </a:rPr>
              <a:t>Total quality management</a:t>
            </a:r>
          </a:p>
          <a:p>
            <a:pPr marL="280988" lvl="1" indent="-280988">
              <a:buClr>
                <a:srgbClr val="0079A4"/>
              </a:buClr>
            </a:pPr>
            <a:r>
              <a:rPr lang="en-US" altLang="en-US" sz="2200" dirty="0">
                <a:solidFill>
                  <a:srgbClr val="000000"/>
                </a:solidFill>
              </a:rPr>
              <a:t>Return-on-quality</a:t>
            </a:r>
          </a:p>
          <a:p>
            <a:pPr marL="280988" lvl="1" indent="-280988">
              <a:buClr>
                <a:srgbClr val="0079A4"/>
              </a:buClr>
            </a:pPr>
            <a:r>
              <a:rPr lang="en-US" altLang="en-US" sz="2200" dirty="0">
                <a:solidFill>
                  <a:srgbClr val="000000"/>
                </a:solidFill>
              </a:rPr>
              <a:t>Quality level</a:t>
            </a:r>
          </a:p>
          <a:p>
            <a:pPr marL="280988" lvl="1" indent="-280988">
              <a:buClr>
                <a:srgbClr val="0079A4"/>
              </a:buClr>
            </a:pPr>
            <a:r>
              <a:rPr lang="en-US" altLang="en-US" sz="2200" dirty="0">
                <a:solidFill>
                  <a:srgbClr val="000000"/>
                </a:solidFill>
              </a:rPr>
              <a:t>Performance quality</a:t>
            </a:r>
          </a:p>
          <a:p>
            <a:pPr marL="280988" lvl="1" indent="-280988">
              <a:buClr>
                <a:srgbClr val="0079A4"/>
              </a:buClr>
            </a:pPr>
            <a:r>
              <a:rPr lang="en-US" altLang="en-US" sz="2200" dirty="0">
                <a:solidFill>
                  <a:srgbClr val="000000"/>
                </a:solidFill>
              </a:rPr>
              <a:t>Conformance quality</a:t>
            </a:r>
          </a:p>
          <a:p>
            <a:pPr marL="0" indent="0" algn="l"/>
            <a:endParaRPr lang="en-US" altLang="en-US" sz="2800" i="0" dirty="0">
              <a:solidFill>
                <a:srgbClr val="000000"/>
              </a:solidFill>
            </a:endParaRPr>
          </a:p>
        </p:txBody>
      </p:sp>
      <p:pic>
        <p:nvPicPr>
          <p:cNvPr id="6146"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06018" y="2301224"/>
            <a:ext cx="4373085" cy="3790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720942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DB8DAF-CC2B-4AB8-B32F-D808E5E42308}"/>
              </a:ext>
            </a:extLst>
          </p:cNvPr>
          <p:cNvSpPr txBox="1"/>
          <p:nvPr/>
        </p:nvSpPr>
        <p:spPr>
          <a:xfrm>
            <a:off x="158931" y="917912"/>
            <a:ext cx="11691257" cy="5940088"/>
          </a:xfrm>
          <a:prstGeom prst="rect">
            <a:avLst/>
          </a:prstGeom>
          <a:solidFill>
            <a:schemeClr val="bg1"/>
          </a:solidFill>
        </p:spPr>
        <p:txBody>
          <a:bodyPr wrap="square" rtlCol="0">
            <a:spAutoFit/>
          </a:bodyPr>
          <a:lstStyle/>
          <a:p>
            <a:r>
              <a:rPr lang="en-US" altLang="en-US" sz="2000" b="1" dirty="0"/>
              <a:t>Product quality</a:t>
            </a:r>
            <a:r>
              <a:rPr lang="en-US" altLang="en-US" sz="2000" dirty="0"/>
              <a:t> is one of the marketer’s major positioning tools. Quality affects product or service performance; thus, it is closely linked to customer value and satisfaction. In the narrowest sense, quality can be defined as “freedom from defects.” But most marketers go beyond this narrow definition. Instead, they define quality in terms of creating customer value and satisfaction. </a:t>
            </a:r>
          </a:p>
          <a:p>
            <a:endParaRPr lang="en-US" altLang="en-US" sz="2000" i="1" dirty="0"/>
          </a:p>
          <a:p>
            <a:r>
              <a:rPr lang="en-US" altLang="en-US" sz="2000" i="1" dirty="0"/>
              <a:t>Total quality management</a:t>
            </a:r>
            <a:r>
              <a:rPr lang="en-US" altLang="en-US" sz="2000" dirty="0"/>
              <a:t> (</a:t>
            </a:r>
            <a:r>
              <a:rPr lang="en-US" altLang="en-US" sz="2000" i="1" dirty="0"/>
              <a:t>TQM</a:t>
            </a:r>
            <a:r>
              <a:rPr lang="en-US" altLang="en-US" sz="2000" dirty="0"/>
              <a:t>) is an approach in which all of the company’s people are involved in constantly improving the quality of products, services, and business processes.. </a:t>
            </a:r>
          </a:p>
          <a:p>
            <a:endParaRPr lang="en-US" altLang="en-US" sz="2000" dirty="0"/>
          </a:p>
          <a:p>
            <a:r>
              <a:rPr lang="en-US" altLang="en-US" sz="2000" dirty="0"/>
              <a:t>Today, companies are taking a </a:t>
            </a:r>
            <a:r>
              <a:rPr lang="en-US" altLang="en-US" sz="2000" i="1" dirty="0"/>
              <a:t>return-on-quality</a:t>
            </a:r>
            <a:r>
              <a:rPr lang="en-US" altLang="en-US" sz="2000" dirty="0"/>
              <a:t> approach, viewing quality as an investment and holding quality efforts accountable for bottom-line results.</a:t>
            </a:r>
          </a:p>
          <a:p>
            <a:endParaRPr lang="en-US" altLang="en-US" sz="2000" dirty="0"/>
          </a:p>
          <a:p>
            <a:r>
              <a:rPr lang="en-US" altLang="en-US" sz="2000" dirty="0"/>
              <a:t>Product quality has two dimensions: level and consistency. In developing a product, the marketer must first choose a </a:t>
            </a:r>
            <a:r>
              <a:rPr lang="en-US" altLang="en-US" sz="2000" i="1" dirty="0"/>
              <a:t>quality level</a:t>
            </a:r>
            <a:r>
              <a:rPr lang="en-US" altLang="en-US" sz="2000" dirty="0"/>
              <a:t> that will support the product’s positioning. Here, product quality means </a:t>
            </a:r>
            <a:r>
              <a:rPr lang="en-US" altLang="en-US" sz="2000" i="1" dirty="0"/>
              <a:t>performance quality</a:t>
            </a:r>
            <a:r>
              <a:rPr lang="en-US" altLang="en-US" sz="2000" dirty="0"/>
              <a:t>—the product’s ability to perform its functions. </a:t>
            </a:r>
          </a:p>
          <a:p>
            <a:endParaRPr lang="en-US" altLang="en-US" sz="2000" dirty="0"/>
          </a:p>
          <a:p>
            <a:r>
              <a:rPr lang="en-US" altLang="en-US" sz="2000" dirty="0"/>
              <a:t>Beyond quality level, high quality also can mean high levels of quality consistency. Here, product quality means </a:t>
            </a:r>
            <a:r>
              <a:rPr lang="en-US" altLang="en-US" sz="2000" i="1" dirty="0"/>
              <a:t>conformance quality</a:t>
            </a:r>
            <a:r>
              <a:rPr lang="en-US" altLang="en-US" sz="2000" dirty="0"/>
              <a:t>—freedom from defects and </a:t>
            </a:r>
            <a:r>
              <a:rPr lang="en-US" altLang="en-US" sz="2000" i="1" dirty="0"/>
              <a:t>consistency</a:t>
            </a:r>
            <a:r>
              <a:rPr lang="en-US" altLang="en-US" sz="2000" dirty="0"/>
              <a:t> in delivering a targeted level of performance. All companies should strive for high levels of conformance quality. </a:t>
            </a:r>
          </a:p>
          <a:p>
            <a:endParaRPr lang="en-US" sz="2000" dirty="0"/>
          </a:p>
        </p:txBody>
      </p:sp>
      <p:sp>
        <p:nvSpPr>
          <p:cNvPr id="7" name="Title 2">
            <a:extLst>
              <a:ext uri="{FF2B5EF4-FFF2-40B4-BE49-F238E27FC236}">
                <a16:creationId xmlns:a16="http://schemas.microsoft.com/office/drawing/2014/main" id="{67AEBC99-5AE2-4335-ACA5-4FFEA733194E}"/>
              </a:ext>
            </a:extLst>
          </p:cNvPr>
          <p:cNvSpPr>
            <a:spLocks noGrp="1"/>
          </p:cNvSpPr>
          <p:nvPr>
            <p:ph type="title"/>
          </p:nvPr>
        </p:nvSpPr>
        <p:spPr>
          <a:xfrm>
            <a:off x="914400" y="202474"/>
            <a:ext cx="10363200" cy="633549"/>
          </a:xfrm>
        </p:spPr>
        <p:txBody>
          <a:bodyPr>
            <a:normAutofit/>
          </a:bodyPr>
          <a:lstStyle/>
          <a:p>
            <a:pPr marL="0" indent="0" algn="ctr">
              <a:buNone/>
            </a:pPr>
            <a:r>
              <a:rPr lang="en-US" sz="3200" b="1" dirty="0"/>
              <a:t>Individual Product and Service Decisions</a:t>
            </a:r>
            <a:endParaRPr lang="en-US" b="1" dirty="0"/>
          </a:p>
        </p:txBody>
      </p:sp>
    </p:spTree>
    <p:extLst>
      <p:ext uri="{BB962C8B-B14F-4D97-AF65-F5344CB8AC3E}">
        <p14:creationId xmlns:p14="http://schemas.microsoft.com/office/powerpoint/2010/main" val="1237318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593309" y="108510"/>
            <a:ext cx="10711858" cy="642461"/>
          </a:xfrm>
        </p:spPr>
        <p:txBody>
          <a:bodyPr>
            <a:noAutofit/>
          </a:bodyPr>
          <a:lstStyle/>
          <a:p>
            <a:pPr algn="ctr"/>
            <a:r>
              <a:rPr lang="en-US" sz="3600" dirty="0">
                <a:solidFill>
                  <a:srgbClr val="007FA3"/>
                </a:solidFill>
              </a:rPr>
              <a:t>Product and Service Decisions</a:t>
            </a:r>
            <a:endParaRPr lang="en-US" sz="3600" b="1" dirty="0">
              <a:solidFill>
                <a:srgbClr val="007FA3"/>
              </a:solidFill>
            </a:endParaRPr>
          </a:p>
        </p:txBody>
      </p:sp>
      <p:sp>
        <p:nvSpPr>
          <p:cNvPr id="3" name="Content Placeholder 2"/>
          <p:cNvSpPr>
            <a:spLocks noGrp="1"/>
          </p:cNvSpPr>
          <p:nvPr>
            <p:ph idx="1"/>
          </p:nvPr>
        </p:nvSpPr>
        <p:spPr>
          <a:xfrm>
            <a:off x="1699961" y="750971"/>
            <a:ext cx="8498554" cy="552148"/>
          </a:xfrm>
        </p:spPr>
        <p:txBody>
          <a:bodyPr>
            <a:normAutofit/>
          </a:bodyPr>
          <a:lstStyle/>
          <a:p>
            <a:pPr marL="0" indent="0" algn="ctr">
              <a:buNone/>
            </a:pPr>
            <a:r>
              <a:rPr lang="en-US" sz="3000" b="1" dirty="0"/>
              <a:t>Individual Product and Service Decisions</a:t>
            </a:r>
            <a:endParaRPr lang="en-US" sz="30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269965" y="1303119"/>
            <a:ext cx="11652069" cy="5554882"/>
          </a:xfrm>
          <a:solidFill>
            <a:schemeClr val="bg1"/>
          </a:solidFill>
        </p:spPr>
        <p:txBody>
          <a:bodyPr>
            <a:noAutofit/>
          </a:bodyPr>
          <a:lstStyle/>
          <a:p>
            <a:pPr marL="400050" indent="-400050" algn="l"/>
            <a:r>
              <a:rPr lang="en-US" altLang="en-US" b="1" i="0" dirty="0">
                <a:solidFill>
                  <a:schemeClr val="tx1"/>
                </a:solidFill>
              </a:rPr>
              <a:t>Product Features</a:t>
            </a:r>
            <a:r>
              <a:rPr lang="en-US" altLang="en-US" i="0" dirty="0">
                <a:solidFill>
                  <a:schemeClr val="tx1"/>
                </a:solidFill>
              </a:rPr>
              <a:t> </a:t>
            </a:r>
          </a:p>
          <a:p>
            <a:pPr marL="280988" indent="-280988" algn="l">
              <a:buClr>
                <a:srgbClr val="0079A4"/>
              </a:buClr>
              <a:buFont typeface="Arial"/>
              <a:buChar char="•"/>
            </a:pPr>
            <a:r>
              <a:rPr lang="en-US" altLang="en-US" i="0" dirty="0">
                <a:solidFill>
                  <a:schemeClr val="tx1"/>
                </a:solidFill>
              </a:rPr>
              <a:t>Competitive tool for differentiating a product from competitors’ products</a:t>
            </a:r>
          </a:p>
          <a:p>
            <a:pPr marL="280988" indent="-280988" algn="l">
              <a:buClr>
                <a:srgbClr val="0079A4"/>
              </a:buClr>
              <a:buFont typeface="Arial"/>
              <a:buChar char="•"/>
            </a:pPr>
            <a:r>
              <a:rPr lang="en-US" altLang="en-US" i="0" dirty="0">
                <a:solidFill>
                  <a:schemeClr val="tx1"/>
                </a:solidFill>
              </a:rPr>
              <a:t>Assessed based on the value to the customer versus its cost to the company</a:t>
            </a:r>
          </a:p>
          <a:p>
            <a:pPr algn="l"/>
            <a:endParaRPr lang="en-US" altLang="en-US" i="0" dirty="0">
              <a:solidFill>
                <a:schemeClr val="tx1"/>
              </a:solidFill>
            </a:endParaRPr>
          </a:p>
          <a:p>
            <a:pPr algn="l"/>
            <a:r>
              <a:rPr lang="en-US" altLang="en-US" i="0" dirty="0">
                <a:solidFill>
                  <a:schemeClr val="tx1"/>
                </a:solidFill>
              </a:rPr>
              <a:t>A product can be offered with varying </a:t>
            </a:r>
            <a:r>
              <a:rPr lang="en-US" altLang="en-US" b="1" i="0" dirty="0">
                <a:solidFill>
                  <a:schemeClr val="tx1"/>
                </a:solidFill>
              </a:rPr>
              <a:t>product features</a:t>
            </a:r>
            <a:r>
              <a:rPr lang="en-US" altLang="en-US" i="0" dirty="0">
                <a:solidFill>
                  <a:schemeClr val="tx1"/>
                </a:solidFill>
              </a:rPr>
              <a:t>. A stripped-down model, one without any extras, is the starting point. The company can then create higher-level models by adding more features. Being the first producer to introduce a valued new feature is one of the most effective ways to compete.</a:t>
            </a:r>
          </a:p>
          <a:p>
            <a:pPr algn="l"/>
            <a:r>
              <a:rPr lang="en-US" altLang="en-US" i="0" dirty="0">
                <a:solidFill>
                  <a:schemeClr val="tx1"/>
                </a:solidFill>
              </a:rPr>
              <a:t>How can a company identify new features and decide which ones to add to its product? It should periodically survey buyers who have used the product and ask these questions: How do you like the product? Which specific features of the product do you like most? Which features could we add to improve the product? The answers to these questions provide the company with a rich list of feature ideas. </a:t>
            </a:r>
          </a:p>
          <a:p>
            <a:pPr algn="l"/>
            <a:r>
              <a:rPr lang="en-US" altLang="en-US" i="0" dirty="0">
                <a:solidFill>
                  <a:schemeClr val="tx1"/>
                </a:solidFill>
              </a:rPr>
              <a:t>The company can then assess each feature’s value to customers versus its cost to the company. Features that customers value highly in relation to costs should be added.</a:t>
            </a:r>
          </a:p>
          <a:p>
            <a:pPr marL="0" indent="0" algn="l"/>
            <a:endParaRPr lang="en-US" altLang="en-US" i="0" dirty="0">
              <a:solidFill>
                <a:schemeClr val="tx1"/>
              </a:solidFill>
            </a:endParaRPr>
          </a:p>
        </p:txBody>
      </p:sp>
    </p:spTree>
    <p:extLst>
      <p:ext uri="{BB962C8B-B14F-4D97-AF65-F5344CB8AC3E}">
        <p14:creationId xmlns:p14="http://schemas.microsoft.com/office/powerpoint/2010/main" val="64544952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1003188" y="256130"/>
            <a:ext cx="10185621" cy="642461"/>
          </a:xfrm>
        </p:spPr>
        <p:txBody>
          <a:bodyPr>
            <a:noAutofit/>
          </a:bodyPr>
          <a:lstStyle/>
          <a:p>
            <a:pPr algn="ctr"/>
            <a:r>
              <a:rPr lang="en-US" sz="3600" dirty="0">
                <a:solidFill>
                  <a:srgbClr val="007FA3"/>
                </a:solidFill>
              </a:rPr>
              <a:t>Product and Service Decisions</a:t>
            </a:r>
            <a:endParaRPr lang="en-US" sz="3600" b="1" dirty="0">
              <a:solidFill>
                <a:srgbClr val="007FA3"/>
              </a:solidFill>
            </a:endParaRPr>
          </a:p>
        </p:txBody>
      </p:sp>
      <p:sp>
        <p:nvSpPr>
          <p:cNvPr id="3" name="Content Placeholder 2"/>
          <p:cNvSpPr>
            <a:spLocks noGrp="1"/>
          </p:cNvSpPr>
          <p:nvPr>
            <p:ph idx="1"/>
          </p:nvPr>
        </p:nvSpPr>
        <p:spPr>
          <a:xfrm>
            <a:off x="1650998" y="898591"/>
            <a:ext cx="8889999" cy="726691"/>
          </a:xfrm>
        </p:spPr>
        <p:txBody>
          <a:bodyPr>
            <a:normAutofit/>
          </a:bodyPr>
          <a:lstStyle/>
          <a:p>
            <a:pPr marL="0" indent="0" algn="ctr">
              <a:buNone/>
            </a:pPr>
            <a:r>
              <a:rPr lang="en-US" sz="3200" b="1" dirty="0"/>
              <a:t>Individual Product and Service Decisions</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104503" y="1541052"/>
            <a:ext cx="11940031" cy="5160194"/>
          </a:xfrm>
          <a:solidFill>
            <a:schemeClr val="bg1"/>
          </a:solidFill>
        </p:spPr>
        <p:txBody>
          <a:bodyPr>
            <a:noAutofit/>
          </a:bodyPr>
          <a:lstStyle/>
          <a:p>
            <a:pPr marL="400050" indent="-400050" algn="l"/>
            <a:r>
              <a:rPr lang="en-US" altLang="en-US" b="1" i="0" dirty="0">
                <a:solidFill>
                  <a:schemeClr val="tx1"/>
                </a:solidFill>
              </a:rPr>
              <a:t>Style</a:t>
            </a:r>
            <a:r>
              <a:rPr lang="en-US" altLang="en-US" i="0" dirty="0">
                <a:solidFill>
                  <a:schemeClr val="tx1"/>
                </a:solidFill>
              </a:rPr>
              <a:t> describes the appearance of the product.</a:t>
            </a:r>
            <a:endParaRPr lang="en-US" altLang="en-US" b="1" i="0" dirty="0">
              <a:solidFill>
                <a:schemeClr val="tx1"/>
              </a:solidFill>
            </a:endParaRPr>
          </a:p>
          <a:p>
            <a:pPr marL="0" indent="0" algn="l"/>
            <a:r>
              <a:rPr lang="en-US" altLang="en-US" b="1" i="0" dirty="0">
                <a:solidFill>
                  <a:schemeClr val="tx1"/>
                </a:solidFill>
              </a:rPr>
              <a:t>Design </a:t>
            </a:r>
            <a:r>
              <a:rPr lang="en-US" altLang="en-US" i="0" dirty="0">
                <a:solidFill>
                  <a:schemeClr val="tx1"/>
                </a:solidFill>
              </a:rPr>
              <a:t>contributes to a product’s usefulness as well as to its looks.</a:t>
            </a:r>
          </a:p>
          <a:p>
            <a:pPr algn="l"/>
            <a:r>
              <a:rPr lang="en-US" i="0" dirty="0">
                <a:solidFill>
                  <a:schemeClr val="tx1"/>
                </a:solidFill>
              </a:rPr>
              <a:t>Good design doesn’t start with brainstorming new ideas and making prototypes.</a:t>
            </a:r>
          </a:p>
          <a:p>
            <a:pPr algn="l"/>
            <a:r>
              <a:rPr lang="en-US" i="0" dirty="0">
                <a:solidFill>
                  <a:schemeClr val="tx1"/>
                </a:solidFill>
              </a:rPr>
              <a:t>Design begins with </a:t>
            </a:r>
            <a:r>
              <a:rPr lang="en-US" i="0" dirty="0">
                <a:solidFill>
                  <a:srgbClr val="FF0000"/>
                </a:solidFill>
              </a:rPr>
              <a:t>observing customers</a:t>
            </a:r>
            <a:r>
              <a:rPr lang="en-US" i="0" dirty="0">
                <a:solidFill>
                  <a:schemeClr val="tx1"/>
                </a:solidFill>
              </a:rPr>
              <a:t>, understanding their needs, and shaping their product-use experience.</a:t>
            </a:r>
          </a:p>
          <a:p>
            <a:pPr algn="l"/>
            <a:r>
              <a:rPr lang="en-US" i="0" dirty="0">
                <a:solidFill>
                  <a:schemeClr val="tx1"/>
                </a:solidFill>
              </a:rPr>
              <a:t>Product designers should think less about technical product specifications and more about how customers will use and benefit from the product. </a:t>
            </a:r>
          </a:p>
          <a:p>
            <a:pPr algn="l"/>
            <a:r>
              <a:rPr lang="en-US" i="0" dirty="0">
                <a:solidFill>
                  <a:schemeClr val="tx1"/>
                </a:solidFill>
              </a:rPr>
              <a:t>For example, using smart design based on consumer needs, </a:t>
            </a:r>
            <a:r>
              <a:rPr lang="en-US" i="0" dirty="0" err="1">
                <a:solidFill>
                  <a:schemeClr val="tx1"/>
                </a:solidFill>
              </a:rPr>
              <a:t>Sonos</a:t>
            </a:r>
            <a:r>
              <a:rPr lang="en-US" i="0" dirty="0">
                <a:solidFill>
                  <a:schemeClr val="tx1"/>
                </a:solidFill>
              </a:rPr>
              <a:t> created a wireless, internet-enabled speaker system that’s easy to use and fills a whole house with great sound.</a:t>
            </a:r>
            <a:endParaRPr lang="en-US" altLang="en-US" i="0" dirty="0">
              <a:solidFill>
                <a:schemeClr val="tx1"/>
              </a:solidFill>
            </a:endParaRPr>
          </a:p>
          <a:p>
            <a:pPr algn="l"/>
            <a:r>
              <a:rPr lang="en-US" altLang="en-US" i="0" dirty="0">
                <a:solidFill>
                  <a:schemeClr val="tx1"/>
                </a:solidFill>
              </a:rPr>
              <a:t>Another way to add customer value is through distinctive product style and design. Design is a larger concept than style.</a:t>
            </a:r>
          </a:p>
          <a:p>
            <a:pPr algn="l"/>
            <a:r>
              <a:rPr lang="en-US" altLang="en-US" i="0" dirty="0">
                <a:solidFill>
                  <a:schemeClr val="tx1"/>
                </a:solidFill>
              </a:rPr>
              <a:t>Good design doesn’t start with brainstorming new ideas and making prototypes. Design begins with observing customers, deeply understanding their needs, and shaping their product-use experience. Product designers should think less about technical product specifications and more about how customers will use and benefit from the product. </a:t>
            </a:r>
          </a:p>
        </p:txBody>
      </p:sp>
    </p:spTree>
    <p:extLst>
      <p:ext uri="{BB962C8B-B14F-4D97-AF65-F5344CB8AC3E}">
        <p14:creationId xmlns:p14="http://schemas.microsoft.com/office/powerpoint/2010/main" val="23808522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noChangeArrowheads="1"/>
          </p:cNvSpPr>
          <p:nvPr>
            <p:ph type="title"/>
          </p:nvPr>
        </p:nvSpPr>
        <p:spPr>
          <a:xfrm>
            <a:off x="822132" y="274321"/>
            <a:ext cx="10547735" cy="853477"/>
          </a:xfrm>
        </p:spPr>
        <p:txBody>
          <a:bodyPr>
            <a:noAutofit/>
          </a:bodyPr>
          <a:lstStyle/>
          <a:p>
            <a:r>
              <a:rPr lang="en-US" sz="3600" dirty="0">
                <a:solidFill>
                  <a:srgbClr val="007FA3"/>
                </a:solidFill>
              </a:rPr>
              <a:t>Product and Service Decisions</a:t>
            </a:r>
            <a:endParaRPr lang="en-US" sz="3600" b="1" dirty="0">
              <a:solidFill>
                <a:srgbClr val="007FA3"/>
              </a:solidFill>
            </a:endParaRPr>
          </a:p>
        </p:txBody>
      </p:sp>
      <p:sp>
        <p:nvSpPr>
          <p:cNvPr id="3" name="Content Placeholder 2"/>
          <p:cNvSpPr>
            <a:spLocks noGrp="1"/>
          </p:cNvSpPr>
          <p:nvPr>
            <p:ph idx="1"/>
          </p:nvPr>
        </p:nvSpPr>
        <p:spPr>
          <a:xfrm>
            <a:off x="822132" y="1127798"/>
            <a:ext cx="8889999" cy="647928"/>
          </a:xfrm>
        </p:spPr>
        <p:txBody>
          <a:bodyPr>
            <a:normAutofit/>
          </a:bodyPr>
          <a:lstStyle/>
          <a:p>
            <a:pPr marL="0" indent="0">
              <a:buNone/>
            </a:pPr>
            <a:r>
              <a:rPr lang="en-US" sz="3200" b="1" dirty="0"/>
              <a:t>Individual Product and Service Decisions</a:t>
            </a:r>
            <a:endParaRPr lang="en-US" sz="3200" dirty="0"/>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248194" y="1980452"/>
            <a:ext cx="11508377" cy="4807953"/>
          </a:xfrm>
        </p:spPr>
        <p:txBody>
          <a:bodyPr>
            <a:normAutofit/>
          </a:bodyPr>
          <a:lstStyle/>
          <a:p>
            <a:pPr marL="0" indent="0" algn="l"/>
            <a:r>
              <a:rPr lang="en-US" altLang="en-US" sz="2200" b="1" i="0" dirty="0">
                <a:solidFill>
                  <a:schemeClr val="tx1"/>
                </a:solidFill>
              </a:rPr>
              <a:t>Brand </a:t>
            </a:r>
            <a:r>
              <a:rPr lang="en-US" altLang="en-US" sz="2200" i="0" dirty="0">
                <a:solidFill>
                  <a:schemeClr val="tx1"/>
                </a:solidFill>
              </a:rPr>
              <a:t>is the name, term, sign, or design or a combination of these, </a:t>
            </a:r>
            <a:r>
              <a:rPr lang="en-US" sz="2200" i="0" dirty="0">
                <a:solidFill>
                  <a:schemeClr val="tx1"/>
                </a:solidFill>
              </a:rPr>
              <a:t>that identifies the maker or seller of a product or service.</a:t>
            </a:r>
          </a:p>
          <a:p>
            <a:pPr algn="l"/>
            <a:r>
              <a:rPr lang="en-US" sz="2200" i="0" dirty="0">
                <a:solidFill>
                  <a:schemeClr val="tx1"/>
                </a:solidFill>
                <a:ea typeface="ＭＳ Ｐゴシック" charset="-128"/>
              </a:rPr>
              <a:t>Consumers view a brand as an important part of a product, and branding can add value to a consumer’s purchase. Customers attach meanings to brands and develop brand relationships. Branding has become so strong that today hardly anything goes unbranded. Brand names help consumers identify products that might benefit them and say something about product quality and consistency.</a:t>
            </a:r>
          </a:p>
          <a:p>
            <a:pPr algn="l">
              <a:defRPr/>
            </a:pPr>
            <a:endParaRPr lang="en-US" sz="2200" i="0" dirty="0">
              <a:solidFill>
                <a:schemeClr val="tx1"/>
              </a:solidFill>
              <a:ea typeface="ＭＳ Ｐゴシック" charset="-128"/>
            </a:endParaRPr>
          </a:p>
          <a:p>
            <a:pPr algn="l">
              <a:defRPr/>
            </a:pPr>
            <a:r>
              <a:rPr lang="en-US" sz="2200" i="0" dirty="0">
                <a:solidFill>
                  <a:schemeClr val="tx1"/>
                </a:solidFill>
                <a:ea typeface="ＭＳ Ｐゴシック" charset="-128"/>
              </a:rPr>
              <a:t>Branding also gives the seller several advantages. The seller’s brand name and trademark provide legal protection for unique product features that otherwise might be copied by competitors. Branding helps the seller to segment markets. </a:t>
            </a:r>
          </a:p>
          <a:p>
            <a:pPr marL="0" indent="0" algn="l"/>
            <a:endParaRPr lang="en-US" altLang="en-US" sz="2200" i="0" dirty="0">
              <a:solidFill>
                <a:schemeClr val="tx1"/>
              </a:solidFill>
            </a:endParaRPr>
          </a:p>
        </p:txBody>
      </p:sp>
    </p:spTree>
    <p:extLst>
      <p:ext uri="{BB962C8B-B14F-4D97-AF65-F5344CB8AC3E}">
        <p14:creationId xmlns:p14="http://schemas.microsoft.com/office/powerpoint/2010/main" val="3318394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75212" y="1143000"/>
            <a:ext cx="10170588" cy="589284"/>
          </a:xfrm>
        </p:spPr>
        <p:txBody>
          <a:bodyPr>
            <a:noAutofit/>
          </a:bodyPr>
          <a:lstStyle/>
          <a:p>
            <a:r>
              <a:rPr lang="en-US" sz="3600" b="1" dirty="0">
                <a:solidFill>
                  <a:srgbClr val="007FA3"/>
                </a:solidFill>
              </a:rPr>
              <a:t>Learning Objective 1</a:t>
            </a:r>
          </a:p>
        </p:txBody>
      </p:sp>
      <p:sp>
        <p:nvSpPr>
          <p:cNvPr id="16385" name="Content Placeholder 3"/>
          <p:cNvSpPr>
            <a:spLocks noGrp="1" noChangeArrowheads="1"/>
          </p:cNvSpPr>
          <p:nvPr>
            <p:ph idx="1"/>
          </p:nvPr>
        </p:nvSpPr>
        <p:spPr>
          <a:xfrm>
            <a:off x="675212" y="2153661"/>
            <a:ext cx="9087337" cy="945139"/>
          </a:xfrm>
        </p:spPr>
        <p:txBody>
          <a:bodyPr>
            <a:noAutofit/>
          </a:bodyPr>
          <a:lstStyle/>
          <a:p>
            <a:pPr marL="0" indent="0">
              <a:buNone/>
            </a:pPr>
            <a:r>
              <a:rPr lang="en-US" sz="2400" dirty="0"/>
              <a:t>Define </a:t>
            </a:r>
            <a:r>
              <a:rPr lang="en-US" sz="2400" i="1" dirty="0"/>
              <a:t>product </a:t>
            </a:r>
            <a:r>
              <a:rPr lang="en-US" sz="2400" dirty="0"/>
              <a:t>and describe the major classifications of products and services.</a:t>
            </a:r>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16482529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noChangeArrowheads="1"/>
          </p:cNvSpPr>
          <p:nvPr>
            <p:ph type="title"/>
          </p:nvPr>
        </p:nvSpPr>
        <p:spPr>
          <a:xfrm>
            <a:off x="541868" y="364825"/>
            <a:ext cx="11276764" cy="852231"/>
          </a:xfrm>
        </p:spPr>
        <p:txBody>
          <a:bodyPr>
            <a:noAutofit/>
          </a:bodyPr>
          <a:lstStyle/>
          <a:p>
            <a:r>
              <a:rPr lang="en-US" sz="3600" dirty="0">
                <a:solidFill>
                  <a:srgbClr val="007FA3"/>
                </a:solidFill>
              </a:rPr>
              <a:t>Product and Service Decisions</a:t>
            </a:r>
            <a:endParaRPr lang="en-US" sz="3600" b="1" dirty="0">
              <a:solidFill>
                <a:srgbClr val="007FA3"/>
              </a:solidFill>
            </a:endParaRPr>
          </a:p>
        </p:txBody>
      </p:sp>
      <p:sp>
        <p:nvSpPr>
          <p:cNvPr id="3" name="Content Placeholder 2"/>
          <p:cNvSpPr>
            <a:spLocks noGrp="1"/>
          </p:cNvSpPr>
          <p:nvPr>
            <p:ph idx="1"/>
          </p:nvPr>
        </p:nvSpPr>
        <p:spPr>
          <a:xfrm>
            <a:off x="541868" y="1402117"/>
            <a:ext cx="8225421" cy="643491"/>
          </a:xfrm>
        </p:spPr>
        <p:txBody>
          <a:bodyPr>
            <a:normAutofit/>
          </a:bodyPr>
          <a:lstStyle/>
          <a:p>
            <a:pPr marL="0" indent="0" algn="ctr">
              <a:buNone/>
            </a:pPr>
            <a:r>
              <a:rPr lang="en-US" sz="3200" b="1" dirty="0"/>
              <a:t>Individual Product and Service Decisions</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635652" y="2251074"/>
            <a:ext cx="6604000" cy="2586892"/>
          </a:xfrm>
        </p:spPr>
        <p:txBody>
          <a:bodyPr>
            <a:normAutofit/>
          </a:bodyPr>
          <a:lstStyle/>
          <a:p>
            <a:pPr marL="0" indent="0" algn="l"/>
            <a:r>
              <a:rPr lang="en-US" altLang="en-US" sz="2400" b="1" i="0" dirty="0">
                <a:solidFill>
                  <a:srgbClr val="000000"/>
                </a:solidFill>
              </a:rPr>
              <a:t>Packaging</a:t>
            </a:r>
            <a:r>
              <a:rPr lang="en-US" altLang="en-US" sz="2400" i="0" dirty="0">
                <a:solidFill>
                  <a:srgbClr val="000000"/>
                </a:solidFill>
              </a:rPr>
              <a:t> involves designing and producing the container or wrapper for a product.</a:t>
            </a:r>
          </a:p>
          <a:p>
            <a:pPr marL="0" indent="0" algn="l"/>
            <a:endParaRPr lang="en-US" altLang="en-US" sz="2400" b="1" i="0" dirty="0">
              <a:solidFill>
                <a:srgbClr val="000000"/>
              </a:solidFill>
            </a:endParaRPr>
          </a:p>
          <a:p>
            <a:pPr marL="0" indent="0" algn="l"/>
            <a:r>
              <a:rPr lang="en-US" altLang="en-US" sz="2400" b="1" i="0" dirty="0">
                <a:solidFill>
                  <a:srgbClr val="000000"/>
                </a:solidFill>
              </a:rPr>
              <a:t>Labels</a:t>
            </a:r>
            <a:r>
              <a:rPr lang="en-US" altLang="en-US" sz="2400" i="0" dirty="0">
                <a:solidFill>
                  <a:srgbClr val="000000"/>
                </a:solidFill>
              </a:rPr>
              <a:t> identify the product or brand, describe attributes, and provide promotion.</a:t>
            </a:r>
          </a:p>
          <a:p>
            <a:pPr marL="0" indent="0" algn="l"/>
            <a:endParaRPr lang="en-US" altLang="en-US" sz="2800" i="0" dirty="0">
              <a:solidFill>
                <a:srgbClr val="000000"/>
              </a:solidFill>
            </a:endParaRPr>
          </a:p>
        </p:txBody>
      </p:sp>
      <p:pic>
        <p:nvPicPr>
          <p:cNvPr id="7170" name="Picture 1" descr="Photo shows 2 cartons that bear Amazon.com's logo.&#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4519" y="1518831"/>
            <a:ext cx="3034114" cy="399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776953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798686" y="67334"/>
            <a:ext cx="10594627" cy="638541"/>
          </a:xfrm>
        </p:spPr>
        <p:txBody>
          <a:bodyPr>
            <a:noAutofit/>
          </a:bodyPr>
          <a:lstStyle/>
          <a:p>
            <a:pPr algn="ctr"/>
            <a:r>
              <a:rPr lang="en-US" sz="3600" dirty="0">
                <a:solidFill>
                  <a:srgbClr val="007FA3"/>
                </a:solidFill>
              </a:rPr>
              <a:t>Product and Service Decisions</a:t>
            </a:r>
            <a:endParaRPr lang="en-US" sz="3600" b="1" dirty="0">
              <a:solidFill>
                <a:srgbClr val="007FA3"/>
              </a:solidFill>
            </a:endParaRPr>
          </a:p>
        </p:txBody>
      </p:sp>
      <p:sp>
        <p:nvSpPr>
          <p:cNvPr id="3" name="Content Placeholder 2"/>
          <p:cNvSpPr>
            <a:spLocks noGrp="1"/>
          </p:cNvSpPr>
          <p:nvPr>
            <p:ph idx="1"/>
          </p:nvPr>
        </p:nvSpPr>
        <p:spPr>
          <a:xfrm>
            <a:off x="798686" y="705875"/>
            <a:ext cx="8272923" cy="579779"/>
          </a:xfrm>
        </p:spPr>
        <p:txBody>
          <a:bodyPr>
            <a:normAutofit/>
          </a:bodyPr>
          <a:lstStyle/>
          <a:p>
            <a:pPr marL="0" indent="0">
              <a:buNone/>
            </a:pPr>
            <a:r>
              <a:rPr lang="en-US" sz="3200" b="1" dirty="0"/>
              <a:t>Individual Product and Service Decisions</a:t>
            </a:r>
            <a:endParaRPr lang="en-US" sz="3200" dirty="0"/>
          </a:p>
          <a:p>
            <a:pPr marL="0" indent="0" algn="ctr">
              <a:buNone/>
            </a:pPr>
            <a:endParaRPr lang="en-US" b="1" dirty="0"/>
          </a:p>
          <a:p>
            <a:pPr marL="0" indent="0" algn="ctr">
              <a:buNone/>
              <a:tabLst>
                <a:tab pos="866775" algn="l"/>
              </a:tabLst>
            </a:pPr>
            <a:endParaRPr lang="en-US" dirty="0"/>
          </a:p>
        </p:txBody>
      </p:sp>
      <p:sp>
        <p:nvSpPr>
          <p:cNvPr id="2" name="Content Placeholder 1"/>
          <p:cNvSpPr>
            <a:spLocks noGrp="1"/>
          </p:cNvSpPr>
          <p:nvPr>
            <p:ph type="body" sz="quarter" idx="13"/>
          </p:nvPr>
        </p:nvSpPr>
        <p:spPr>
          <a:xfrm>
            <a:off x="11072" y="1246464"/>
            <a:ext cx="7253328" cy="5611535"/>
          </a:xfrm>
          <a:solidFill>
            <a:schemeClr val="bg1"/>
          </a:solidFill>
        </p:spPr>
        <p:txBody>
          <a:bodyPr>
            <a:noAutofit/>
          </a:bodyPr>
          <a:lstStyle/>
          <a:p>
            <a:pPr marL="0" indent="0" algn="l">
              <a:tabLst>
                <a:tab pos="0" algn="l"/>
              </a:tabLst>
            </a:pPr>
            <a:r>
              <a:rPr lang="en-US" altLang="en-US" b="1" i="0" dirty="0">
                <a:solidFill>
                  <a:schemeClr val="tx1"/>
                </a:solidFill>
              </a:rPr>
              <a:t>Product support services </a:t>
            </a:r>
            <a:r>
              <a:rPr lang="en-US" altLang="en-US" i="0" dirty="0">
                <a:solidFill>
                  <a:schemeClr val="tx1"/>
                </a:solidFill>
              </a:rPr>
              <a:t>augment actual products.</a:t>
            </a:r>
          </a:p>
          <a:p>
            <a:pPr algn="l"/>
            <a:r>
              <a:rPr lang="en-US" b="1" i="0" dirty="0">
                <a:solidFill>
                  <a:schemeClr val="tx1"/>
                </a:solidFill>
              </a:rPr>
              <a:t>Customer service:</a:t>
            </a:r>
            <a:r>
              <a:rPr lang="en-US" i="0" dirty="0">
                <a:solidFill>
                  <a:schemeClr val="tx1"/>
                </a:solidFill>
              </a:rPr>
              <a:t> </a:t>
            </a:r>
            <a:r>
              <a:rPr lang="en-US" i="0" dirty="0">
                <a:solidFill>
                  <a:schemeClr val="tx1"/>
                </a:solidFill>
                <a:ea typeface="ＭＳ Ｐゴシック" charset="-128"/>
              </a:rPr>
              <a:t>Customer service is another element of product strategy. A company’s offer usually includes some </a:t>
            </a:r>
            <a:r>
              <a:rPr lang="en-US" b="1" i="0" dirty="0">
                <a:solidFill>
                  <a:schemeClr val="tx1"/>
                </a:solidFill>
                <a:ea typeface="ＭＳ Ｐゴシック" charset="-128"/>
              </a:rPr>
              <a:t>product support services</a:t>
            </a:r>
            <a:r>
              <a:rPr lang="en-US" i="0" dirty="0">
                <a:solidFill>
                  <a:schemeClr val="tx1"/>
                </a:solidFill>
                <a:ea typeface="ＭＳ Ｐゴシック" charset="-128"/>
              </a:rPr>
              <a:t>, which can be a minor part or a major part of the total offering. </a:t>
            </a:r>
            <a:r>
              <a:rPr lang="en-US" i="0" dirty="0">
                <a:solidFill>
                  <a:schemeClr val="tx1"/>
                </a:solidFill>
              </a:rPr>
              <a:t>Support services are an important part of the customer’s overall brand experience. Keeping customers happy after the sale is the key to building lasting relationships.</a:t>
            </a:r>
            <a:endParaRPr lang="en-US" i="0" baseline="30000" dirty="0">
              <a:solidFill>
                <a:schemeClr val="tx1"/>
              </a:solidFill>
            </a:endParaRPr>
          </a:p>
          <a:p>
            <a:pPr algn="l"/>
            <a:endParaRPr lang="en-US" i="0" dirty="0">
              <a:solidFill>
                <a:schemeClr val="tx1"/>
              </a:solidFill>
            </a:endParaRPr>
          </a:p>
          <a:p>
            <a:pPr algn="l"/>
            <a:r>
              <a:rPr lang="en-US" i="0" dirty="0">
                <a:solidFill>
                  <a:schemeClr val="tx1"/>
                </a:solidFill>
              </a:rPr>
              <a:t>Many companies now use a sophisticated mix of phone, e-mail, online, social media, mobile, and interactive voice and data technologies to provide support services that were not possible before. For example, Lowe’s has equipped employees with 42,000 iPhones filled with custom apps and add-on hardware, letting them perform service tasks such as checking inventory at nearby stores, looking up specific customer purchase histories, sharing how-to videos, and checking competitor prices—all without leaving the customer’s side.</a:t>
            </a:r>
          </a:p>
          <a:p>
            <a:pPr marL="0" indent="0" algn="l">
              <a:tabLst>
                <a:tab pos="0" algn="l"/>
              </a:tabLst>
            </a:pPr>
            <a:endParaRPr lang="en-US" altLang="en-US" i="0" dirty="0">
              <a:solidFill>
                <a:schemeClr val="tx1"/>
              </a:solidFill>
            </a:endParaRPr>
          </a:p>
          <a:p>
            <a:pPr marL="0" indent="0" algn="l"/>
            <a:endParaRPr lang="en-US" altLang="en-US" i="0" dirty="0">
              <a:solidFill>
                <a:schemeClr val="tx1"/>
              </a:solidFill>
            </a:endParaRPr>
          </a:p>
        </p:txBody>
      </p:sp>
      <p:pic>
        <p:nvPicPr>
          <p:cNvPr id="8194" name="Picture 2" descr="Image shows Lexus Covenan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4400" y="1179612"/>
            <a:ext cx="4916528" cy="4057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383974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702946" y="971572"/>
            <a:ext cx="10430504" cy="806585"/>
          </a:xfrm>
        </p:spPr>
        <p:txBody>
          <a:bodyPr>
            <a:noAutofit/>
          </a:bodyPr>
          <a:lstStyle/>
          <a:p>
            <a:r>
              <a:rPr lang="en-US" sz="3600" dirty="0">
                <a:solidFill>
                  <a:srgbClr val="0079A4"/>
                </a:solidFill>
              </a:rPr>
              <a:t>Product and Service Decisions</a:t>
            </a:r>
            <a:endParaRPr lang="en-US" sz="3600" b="1" dirty="0">
              <a:solidFill>
                <a:srgbClr val="0079A4"/>
              </a:solidFill>
            </a:endParaRPr>
          </a:p>
        </p:txBody>
      </p:sp>
      <p:sp>
        <p:nvSpPr>
          <p:cNvPr id="3" name="Content Placeholder 2"/>
          <p:cNvSpPr>
            <a:spLocks noGrp="1"/>
          </p:cNvSpPr>
          <p:nvPr>
            <p:ph idx="1"/>
          </p:nvPr>
        </p:nvSpPr>
        <p:spPr>
          <a:xfrm>
            <a:off x="702946" y="1946312"/>
            <a:ext cx="8889999" cy="726691"/>
          </a:xfrm>
        </p:spPr>
        <p:txBody>
          <a:bodyPr>
            <a:normAutofit/>
          </a:bodyPr>
          <a:lstStyle/>
          <a:p>
            <a:pPr marL="0" indent="0">
              <a:buNone/>
            </a:pPr>
            <a:r>
              <a:rPr lang="en-US" sz="3200" b="1" dirty="0"/>
              <a:t>Product Line Decisions</a:t>
            </a:r>
            <a:endParaRPr lang="en-US" sz="3200" dirty="0"/>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351473" y="2673003"/>
            <a:ext cx="11489054" cy="4024492"/>
          </a:xfrm>
          <a:solidFill>
            <a:schemeClr val="bg1"/>
          </a:solidFill>
        </p:spPr>
        <p:txBody>
          <a:bodyPr>
            <a:normAutofit/>
          </a:bodyPr>
          <a:lstStyle/>
          <a:p>
            <a:pPr marL="0" indent="0" algn="l"/>
            <a:r>
              <a:rPr lang="en-US" altLang="en-US" sz="2400" b="1" i="0" dirty="0">
                <a:solidFill>
                  <a:schemeClr val="tx1"/>
                </a:solidFill>
              </a:rPr>
              <a:t>Product line</a:t>
            </a:r>
            <a:r>
              <a:rPr lang="en-US" altLang="en-US" sz="2400" i="0" dirty="0">
                <a:solidFill>
                  <a:schemeClr val="tx1"/>
                </a:solidFill>
              </a:rPr>
              <a:t> is a group of products that are closely related because they function in a similar manner, are sold to the same customer groups, are marketed through the same types of outlets, or fall within given price ranges.</a:t>
            </a:r>
          </a:p>
          <a:p>
            <a:pPr marL="0" indent="0" algn="l"/>
            <a:endParaRPr lang="en-US" altLang="en-US" sz="2400" i="0" dirty="0">
              <a:solidFill>
                <a:schemeClr val="tx1"/>
              </a:solidFill>
            </a:endParaRPr>
          </a:p>
          <a:p>
            <a:pPr marL="0" indent="0" algn="l"/>
            <a:r>
              <a:rPr lang="en-US" altLang="en-US" sz="2400" i="0" dirty="0">
                <a:solidFill>
                  <a:schemeClr val="tx1"/>
                </a:solidFill>
              </a:rPr>
              <a:t>The major product line decision involves product line length—the number of items in the product line. The line is too short if the manager can increase profits by adding items; the line is too long if the manager can increase profits by dropping items. Managers need to analyze their product lines periodically to assess each item’s sales and profits and understand how each item contributes to the line’s overall performance.</a:t>
            </a:r>
          </a:p>
          <a:p>
            <a:pPr marL="0" indent="0" algn="l"/>
            <a:endParaRPr lang="en-US" altLang="en-US" sz="2400" i="0" dirty="0">
              <a:solidFill>
                <a:schemeClr val="tx1"/>
              </a:solidFill>
            </a:endParaRPr>
          </a:p>
        </p:txBody>
      </p:sp>
    </p:spTree>
    <p:extLst>
      <p:ext uri="{BB962C8B-B14F-4D97-AF65-F5344CB8AC3E}">
        <p14:creationId xmlns:p14="http://schemas.microsoft.com/office/powerpoint/2010/main" val="31118842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448511" y="657848"/>
            <a:ext cx="11521237" cy="699465"/>
          </a:xfrm>
        </p:spPr>
        <p:txBody>
          <a:bodyPr>
            <a:noAutofit/>
          </a:bodyPr>
          <a:lstStyle/>
          <a:p>
            <a:r>
              <a:rPr lang="en-US" sz="3600" dirty="0">
                <a:solidFill>
                  <a:srgbClr val="0079A4"/>
                </a:solidFill>
              </a:rPr>
              <a:t>Product and Service Decisions</a:t>
            </a:r>
            <a:endParaRPr lang="en-US" sz="3600" b="1" dirty="0">
              <a:solidFill>
                <a:srgbClr val="0079A4"/>
              </a:solidFill>
            </a:endParaRPr>
          </a:p>
        </p:txBody>
      </p:sp>
      <p:sp>
        <p:nvSpPr>
          <p:cNvPr id="3" name="Content Placeholder 2"/>
          <p:cNvSpPr>
            <a:spLocks noGrp="1"/>
          </p:cNvSpPr>
          <p:nvPr>
            <p:ph idx="1"/>
          </p:nvPr>
        </p:nvSpPr>
        <p:spPr>
          <a:xfrm>
            <a:off x="448511" y="1347165"/>
            <a:ext cx="5589350" cy="555569"/>
          </a:xfrm>
        </p:spPr>
        <p:txBody>
          <a:bodyPr>
            <a:normAutofit/>
          </a:bodyPr>
          <a:lstStyle/>
          <a:p>
            <a:pPr marL="0" indent="0">
              <a:buNone/>
            </a:pPr>
            <a:r>
              <a:rPr lang="en-US" sz="3200" b="1" dirty="0"/>
              <a:t>Product Line Decisions</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448511" y="2046630"/>
            <a:ext cx="5367865" cy="4175265"/>
          </a:xfrm>
        </p:spPr>
        <p:txBody>
          <a:bodyPr>
            <a:normAutofit lnSpcReduction="10000"/>
          </a:bodyPr>
          <a:lstStyle/>
          <a:p>
            <a:pPr marL="0" indent="0" algn="l"/>
            <a:r>
              <a:rPr lang="en-US" altLang="en-US" sz="2400" b="1" i="0" dirty="0">
                <a:solidFill>
                  <a:srgbClr val="000000"/>
                </a:solidFill>
              </a:rPr>
              <a:t>Product line</a:t>
            </a:r>
            <a:r>
              <a:rPr lang="en-US" altLang="en-US" sz="2400" i="0" dirty="0">
                <a:solidFill>
                  <a:srgbClr val="000000"/>
                </a:solidFill>
              </a:rPr>
              <a:t> </a:t>
            </a:r>
            <a:r>
              <a:rPr lang="en-US" altLang="en-US" sz="2400" b="1" i="0" dirty="0">
                <a:solidFill>
                  <a:srgbClr val="000000"/>
                </a:solidFill>
              </a:rPr>
              <a:t>length </a:t>
            </a:r>
            <a:r>
              <a:rPr lang="en-US" altLang="en-US" sz="2400" i="0" dirty="0">
                <a:solidFill>
                  <a:srgbClr val="000000"/>
                </a:solidFill>
              </a:rPr>
              <a:t>is the number of items in the product line.</a:t>
            </a:r>
          </a:p>
          <a:p>
            <a:pPr marL="280988" lvl="1" indent="-280988">
              <a:buClr>
                <a:srgbClr val="0079A4"/>
              </a:buClr>
            </a:pPr>
            <a:endParaRPr lang="en-US" altLang="en-US" dirty="0">
              <a:solidFill>
                <a:srgbClr val="000000"/>
              </a:solidFill>
            </a:endParaRPr>
          </a:p>
          <a:p>
            <a:pPr marL="280988" lvl="1" indent="-280988">
              <a:buClr>
                <a:srgbClr val="0079A4"/>
              </a:buClr>
            </a:pPr>
            <a:r>
              <a:rPr lang="en-US" altLang="en-US" dirty="0">
                <a:solidFill>
                  <a:srgbClr val="000000"/>
                </a:solidFill>
              </a:rPr>
              <a:t>Line stretching</a:t>
            </a:r>
          </a:p>
          <a:p>
            <a:pPr marL="0" lvl="1" indent="0">
              <a:buClr>
                <a:srgbClr val="0079A4"/>
              </a:buClr>
              <a:buNone/>
            </a:pPr>
            <a:r>
              <a:rPr lang="en-US" altLang="en-US" dirty="0">
                <a:solidFill>
                  <a:srgbClr val="000000"/>
                </a:solidFill>
              </a:rPr>
              <a:t>occurs when a company lengthens its product line beyond its current range − downward, upward, or both ways. </a:t>
            </a:r>
          </a:p>
          <a:p>
            <a:pPr marL="280988" lvl="1" indent="-280988">
              <a:buClr>
                <a:srgbClr val="0079A4"/>
              </a:buClr>
            </a:pPr>
            <a:endParaRPr lang="en-US" altLang="en-US" dirty="0">
              <a:solidFill>
                <a:srgbClr val="000000"/>
              </a:solidFill>
            </a:endParaRPr>
          </a:p>
          <a:p>
            <a:pPr marL="280988" lvl="1" indent="-280988">
              <a:buClr>
                <a:srgbClr val="0079A4"/>
              </a:buClr>
            </a:pPr>
            <a:r>
              <a:rPr lang="en-US" altLang="en-US" dirty="0">
                <a:solidFill>
                  <a:srgbClr val="000000"/>
                </a:solidFill>
              </a:rPr>
              <a:t>Line filling</a:t>
            </a:r>
          </a:p>
          <a:p>
            <a:pPr marL="0" lvl="1" indent="0">
              <a:buClr>
                <a:srgbClr val="0079A4"/>
              </a:buClr>
              <a:buNone/>
            </a:pPr>
            <a:r>
              <a:rPr lang="en-US" altLang="en-US" dirty="0">
                <a:solidFill>
                  <a:srgbClr val="000000"/>
                </a:solidFill>
              </a:rPr>
              <a:t>involves adding more items within the present range of the line for earning extra profits, satisfying dealers.</a:t>
            </a:r>
          </a:p>
        </p:txBody>
      </p:sp>
      <p:pic>
        <p:nvPicPr>
          <p:cNvPr id="9218" name="Picture 2" descr="Image shows the BMW Home page. The page shows three BMW cars parked in a row, with their tails almost touching each othe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418" y="1696635"/>
            <a:ext cx="4890407" cy="380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449998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2560C46-8C49-402C-82D9-BEB245BC358C}"/>
              </a:ext>
            </a:extLst>
          </p:cNvPr>
          <p:cNvSpPr txBox="1"/>
          <p:nvPr/>
        </p:nvSpPr>
        <p:spPr>
          <a:xfrm>
            <a:off x="117565" y="625525"/>
            <a:ext cx="11939451" cy="6232475"/>
          </a:xfrm>
          <a:prstGeom prst="rect">
            <a:avLst/>
          </a:prstGeom>
          <a:solidFill>
            <a:schemeClr val="bg1"/>
          </a:solidFill>
        </p:spPr>
        <p:txBody>
          <a:bodyPr wrap="square" rtlCol="0">
            <a:spAutoFit/>
          </a:bodyPr>
          <a:lstStyle/>
          <a:p>
            <a:r>
              <a:rPr lang="en-US" sz="1900" dirty="0"/>
              <a:t>Product line stretching and filling: Samsung’s bulging Galaxy mobile devices line now offers a size for any need or preference, including smartphones, “phablets,” tablets, and even a wristwatch-like wearable smartphone, the Galaxy Gear. </a:t>
            </a:r>
          </a:p>
          <a:p>
            <a:endParaRPr lang="en-US" altLang="en-US" sz="1900" dirty="0"/>
          </a:p>
          <a:p>
            <a:r>
              <a:rPr lang="en-US" altLang="en-US" sz="1900" dirty="0"/>
              <a:t>A company can expand its product line in two ways: by </a:t>
            </a:r>
            <a:r>
              <a:rPr lang="en-US" altLang="en-US" sz="1900" i="1" dirty="0"/>
              <a:t>line filling</a:t>
            </a:r>
            <a:r>
              <a:rPr lang="en-US" altLang="en-US" sz="1900" dirty="0"/>
              <a:t> or </a:t>
            </a:r>
            <a:r>
              <a:rPr lang="en-US" altLang="en-US" sz="1900" i="1" dirty="0"/>
              <a:t>line stretching</a:t>
            </a:r>
            <a:r>
              <a:rPr lang="en-US" altLang="en-US" sz="1900" dirty="0"/>
              <a:t>. </a:t>
            </a:r>
            <a:r>
              <a:rPr lang="en-US" altLang="en-US" sz="1900" i="1" dirty="0"/>
              <a:t>Product line filling</a:t>
            </a:r>
            <a:r>
              <a:rPr lang="en-US" altLang="en-US" sz="1900" dirty="0"/>
              <a:t> involves adding more items within the present range of the line for earning extra profits, satisfying dealers, using excess capacity, being the leading full-line company, and plugging holes to keep out competitors. However, line filling is overdone if it results in cannibalization and customer confusion. The company should ensure that new items are noticeably different from existing ones.</a:t>
            </a:r>
          </a:p>
          <a:p>
            <a:endParaRPr lang="en-US" altLang="en-US" sz="1900" dirty="0"/>
          </a:p>
          <a:p>
            <a:r>
              <a:rPr lang="en-US" altLang="en-US" sz="1900" i="1" dirty="0"/>
              <a:t>Product line stretching</a:t>
            </a:r>
            <a:r>
              <a:rPr lang="en-US" altLang="en-US" sz="1900" dirty="0"/>
              <a:t> occurs when a company lengthens its product line beyond its current range − downward, upward, or both ways. </a:t>
            </a:r>
          </a:p>
          <a:p>
            <a:endParaRPr lang="en-US" altLang="en-US" sz="1900" dirty="0"/>
          </a:p>
          <a:p>
            <a:r>
              <a:rPr lang="en-US" altLang="en-US" sz="1900" dirty="0"/>
              <a:t>Companies located at the upper end of the market can stretch their lines </a:t>
            </a:r>
            <a:r>
              <a:rPr lang="en-US" altLang="en-US" sz="1900" i="1" dirty="0"/>
              <a:t>downward</a:t>
            </a:r>
            <a:r>
              <a:rPr lang="en-US" altLang="en-US" sz="1900" dirty="0"/>
              <a:t>. A company may stretch downward to plug a market hole that otherwise would attract a new competitor or respond to a competitor’s attack on the upper end. Or it may add low-end products because it finds faster growth taking place in the low-end segments. </a:t>
            </a:r>
          </a:p>
          <a:p>
            <a:endParaRPr lang="en-US" altLang="en-US" sz="1900" dirty="0"/>
          </a:p>
          <a:p>
            <a:r>
              <a:rPr lang="en-US" altLang="en-US" sz="1900" dirty="0"/>
              <a:t>Companies can also stretch their product lines </a:t>
            </a:r>
            <a:r>
              <a:rPr lang="en-US" altLang="en-US" sz="1900" i="1" dirty="0"/>
              <a:t>upward</a:t>
            </a:r>
            <a:r>
              <a:rPr lang="en-US" altLang="en-US" sz="1900" dirty="0"/>
              <a:t>. Sometimes, companies stretch upward to add prestige to their current products. Or they may be attracted by a faster growth rate or higher margins at the higher end. </a:t>
            </a:r>
          </a:p>
        </p:txBody>
      </p:sp>
      <p:sp>
        <p:nvSpPr>
          <p:cNvPr id="7" name="Content Placeholder 2">
            <a:extLst>
              <a:ext uri="{FF2B5EF4-FFF2-40B4-BE49-F238E27FC236}">
                <a16:creationId xmlns:a16="http://schemas.microsoft.com/office/drawing/2014/main" id="{2D56546C-5B9C-4AA3-8853-BBD0AF65BB97}"/>
              </a:ext>
            </a:extLst>
          </p:cNvPr>
          <p:cNvSpPr>
            <a:spLocks noGrp="1"/>
          </p:cNvSpPr>
          <p:nvPr>
            <p:ph type="title"/>
          </p:nvPr>
        </p:nvSpPr>
        <p:spPr>
          <a:xfrm>
            <a:off x="914400" y="124098"/>
            <a:ext cx="10363200" cy="620486"/>
          </a:xfrm>
        </p:spPr>
        <p:txBody>
          <a:bodyPr>
            <a:normAutofit/>
          </a:bodyPr>
          <a:lstStyle/>
          <a:p>
            <a:pPr marL="0" indent="0" algn="ctr">
              <a:buNone/>
            </a:pPr>
            <a:r>
              <a:rPr lang="en-US" sz="3200" b="1" dirty="0"/>
              <a:t>Product Line Decisions</a:t>
            </a:r>
            <a:endParaRPr lang="en-US" sz="3200" dirty="0"/>
          </a:p>
        </p:txBody>
      </p:sp>
    </p:spTree>
    <p:extLst>
      <p:ext uri="{BB962C8B-B14F-4D97-AF65-F5344CB8AC3E}">
        <p14:creationId xmlns:p14="http://schemas.microsoft.com/office/powerpoint/2010/main" val="3648114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19986" y="728662"/>
            <a:ext cx="9867064" cy="557835"/>
          </a:xfrm>
        </p:spPr>
        <p:txBody>
          <a:bodyPr>
            <a:noAutofit/>
          </a:bodyPr>
          <a:lstStyle/>
          <a:p>
            <a:r>
              <a:rPr lang="en-US" sz="3600" dirty="0">
                <a:solidFill>
                  <a:srgbClr val="007FA3"/>
                </a:solidFill>
              </a:rPr>
              <a:t>Product and Service Decisions</a:t>
            </a:r>
            <a:endParaRPr lang="en-US" sz="3600" b="1" dirty="0">
              <a:solidFill>
                <a:srgbClr val="007FA3"/>
              </a:solidFill>
            </a:endParaRPr>
          </a:p>
        </p:txBody>
      </p:sp>
      <p:sp>
        <p:nvSpPr>
          <p:cNvPr id="3" name="Content Placeholder 2"/>
          <p:cNvSpPr>
            <a:spLocks noGrp="1"/>
          </p:cNvSpPr>
          <p:nvPr>
            <p:ph idx="1"/>
          </p:nvPr>
        </p:nvSpPr>
        <p:spPr>
          <a:xfrm>
            <a:off x="819986" y="1553865"/>
            <a:ext cx="6514997" cy="460673"/>
          </a:xfrm>
        </p:spPr>
        <p:txBody>
          <a:bodyPr>
            <a:normAutofit lnSpcReduction="10000"/>
          </a:bodyPr>
          <a:lstStyle/>
          <a:p>
            <a:pPr marL="0" indent="0">
              <a:buNone/>
            </a:pPr>
            <a:r>
              <a:rPr lang="en-US" sz="3000" b="1" dirty="0"/>
              <a:t>Product Mix Decisions</a:t>
            </a:r>
            <a:endParaRPr lang="en-US" sz="30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819986" y="2194664"/>
            <a:ext cx="6594605" cy="3709179"/>
          </a:xfrm>
        </p:spPr>
        <p:txBody>
          <a:bodyPr>
            <a:normAutofit/>
          </a:bodyPr>
          <a:lstStyle/>
          <a:p>
            <a:pPr marL="0" indent="0" algn="l"/>
            <a:r>
              <a:rPr lang="en-US" altLang="en-US" sz="2400" b="1" i="0" dirty="0">
                <a:solidFill>
                  <a:srgbClr val="000000"/>
                </a:solidFill>
              </a:rPr>
              <a:t>Product mix </a:t>
            </a:r>
            <a:r>
              <a:rPr lang="en-US" altLang="en-US" sz="2400" i="0" dirty="0">
                <a:solidFill>
                  <a:srgbClr val="000000"/>
                </a:solidFill>
              </a:rPr>
              <a:t>consists of all the product lines and items that a particular seller offers for sale.</a:t>
            </a:r>
          </a:p>
          <a:p>
            <a:pPr marL="228600" lvl="2">
              <a:buClr>
                <a:srgbClr val="0079A4"/>
              </a:buClr>
            </a:pPr>
            <a:r>
              <a:rPr lang="en-US" altLang="en-US" sz="2400" dirty="0">
                <a:solidFill>
                  <a:srgbClr val="000000"/>
                </a:solidFill>
              </a:rPr>
              <a:t>Width: </a:t>
            </a:r>
            <a:r>
              <a:rPr lang="en-US" altLang="en-US" dirty="0"/>
              <a:t>number of different product lines </a:t>
            </a:r>
            <a:endParaRPr lang="en-US" altLang="en-US" dirty="0">
              <a:solidFill>
                <a:srgbClr val="000000"/>
              </a:solidFill>
            </a:endParaRPr>
          </a:p>
          <a:p>
            <a:pPr marL="228600" lvl="2">
              <a:buClr>
                <a:srgbClr val="0079A4"/>
              </a:buClr>
            </a:pPr>
            <a:r>
              <a:rPr lang="en-US" altLang="en-US" sz="2400" dirty="0">
                <a:solidFill>
                  <a:srgbClr val="000000"/>
                </a:solidFill>
              </a:rPr>
              <a:t>Length: </a:t>
            </a:r>
            <a:r>
              <a:rPr lang="en-US" altLang="en-US" dirty="0"/>
              <a:t>total number of items the company carries within its product line</a:t>
            </a:r>
          </a:p>
          <a:p>
            <a:pPr marL="228600" lvl="2">
              <a:buClr>
                <a:srgbClr val="0079A4"/>
              </a:buClr>
            </a:pPr>
            <a:r>
              <a:rPr lang="en-US" altLang="en-US" sz="2400" dirty="0">
                <a:solidFill>
                  <a:srgbClr val="000000"/>
                </a:solidFill>
              </a:rPr>
              <a:t>Depth: </a:t>
            </a:r>
            <a:r>
              <a:rPr lang="en-US" altLang="en-US" sz="2100" dirty="0">
                <a:solidFill>
                  <a:schemeClr val="tx1"/>
                </a:solidFill>
              </a:rPr>
              <a:t>number of versions offered of each product in the line.</a:t>
            </a:r>
          </a:p>
          <a:p>
            <a:pPr marL="228600" lvl="2">
              <a:buClr>
                <a:srgbClr val="0079A4"/>
              </a:buClr>
            </a:pPr>
            <a:r>
              <a:rPr lang="en-US" altLang="en-US" sz="2400" dirty="0">
                <a:solidFill>
                  <a:srgbClr val="000000"/>
                </a:solidFill>
              </a:rPr>
              <a:t>Consistency: </a:t>
            </a:r>
            <a:r>
              <a:rPr lang="en-US" altLang="en-US" sz="2400" dirty="0"/>
              <a:t>how closely the various product lines are in end use, production requirements, or distribution channels.</a:t>
            </a:r>
            <a:endParaRPr lang="en-US" altLang="en-US" sz="2400" dirty="0">
              <a:solidFill>
                <a:srgbClr val="000000"/>
              </a:solidFill>
            </a:endParaRPr>
          </a:p>
          <a:p>
            <a:pPr marL="0" indent="0" algn="l"/>
            <a:endParaRPr lang="en-US" altLang="en-US" sz="2800" i="0" dirty="0">
              <a:solidFill>
                <a:srgbClr val="000000"/>
              </a:solidFill>
            </a:endParaRPr>
          </a:p>
        </p:txBody>
      </p:sp>
      <p:pic>
        <p:nvPicPr>
          <p:cNvPr id="10242" name="Picture 2" descr="Photo shows different Colgate toothpaste packs and a Colgate tub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5119" y="1621208"/>
            <a:ext cx="4319779" cy="374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917207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93670" y="1137705"/>
            <a:ext cx="10915930" cy="764732"/>
          </a:xfrm>
        </p:spPr>
        <p:txBody>
          <a:bodyPr>
            <a:noAutofit/>
          </a:bodyPr>
          <a:lstStyle/>
          <a:p>
            <a:r>
              <a:rPr lang="en-US" sz="3600" b="1" dirty="0">
                <a:solidFill>
                  <a:srgbClr val="007FA3"/>
                </a:solidFill>
              </a:rPr>
              <a:t>Learning Objective 3</a:t>
            </a:r>
          </a:p>
        </p:txBody>
      </p:sp>
      <p:sp>
        <p:nvSpPr>
          <p:cNvPr id="16385" name="Content Placeholder 3"/>
          <p:cNvSpPr>
            <a:spLocks noGrp="1" noChangeArrowheads="1"/>
          </p:cNvSpPr>
          <p:nvPr>
            <p:ph idx="1"/>
          </p:nvPr>
        </p:nvSpPr>
        <p:spPr>
          <a:xfrm>
            <a:off x="712128" y="2192737"/>
            <a:ext cx="10879014" cy="3527558"/>
          </a:xfrm>
        </p:spPr>
        <p:txBody>
          <a:bodyPr>
            <a:noAutofit/>
          </a:bodyPr>
          <a:lstStyle/>
          <a:p>
            <a:pPr marL="0" indent="0">
              <a:buNone/>
            </a:pPr>
            <a:r>
              <a:rPr lang="en-US" sz="2400" dirty="0"/>
              <a:t>Identify the four characteristics that affect the marketing of services and the additional marketing considerations that services require.</a:t>
            </a:r>
          </a:p>
          <a:p>
            <a:pPr marL="0" indent="0">
              <a:buNone/>
            </a:pPr>
            <a:r>
              <a:rPr lang="en-US" sz="2400" b="1" dirty="0">
                <a:latin typeface="Calibri" panose="020F0502020204030204" pitchFamily="34" charset="0"/>
              </a:rPr>
              <a:t>	</a:t>
            </a:r>
          </a:p>
          <a:p>
            <a:pPr marL="0" indent="0">
              <a:buNone/>
            </a:pPr>
            <a:r>
              <a:rPr lang="en-US" altLang="en-US" sz="2400" dirty="0"/>
              <a:t>The firm now has to decide how many and which segments it can serve best. We now look at how companies evaluate and select target segments.</a:t>
            </a:r>
          </a:p>
          <a:p>
            <a:pPr marL="0" indent="0">
              <a:buNone/>
            </a:pPr>
            <a:endParaRPr lang="en-US" sz="24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05912081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3459824" y="239535"/>
            <a:ext cx="5272351" cy="783138"/>
          </a:xfrm>
        </p:spPr>
        <p:txBody>
          <a:bodyPr>
            <a:noAutofit/>
          </a:bodyPr>
          <a:lstStyle/>
          <a:p>
            <a:pPr algn="ctr"/>
            <a:r>
              <a:rPr lang="en-US" sz="3600" dirty="0">
                <a:solidFill>
                  <a:srgbClr val="007FA3"/>
                </a:solidFill>
              </a:rPr>
              <a:t>Services Marketing</a:t>
            </a:r>
            <a:endParaRPr lang="en-US" sz="3600" b="1" dirty="0">
              <a:solidFill>
                <a:srgbClr val="007FA3"/>
              </a:solidFill>
            </a:endParaRPr>
          </a:p>
        </p:txBody>
      </p:sp>
      <p:sp>
        <p:nvSpPr>
          <p:cNvPr id="3" name="Content Placeholder 2"/>
          <p:cNvSpPr>
            <a:spLocks noGrp="1"/>
          </p:cNvSpPr>
          <p:nvPr>
            <p:ph idx="1"/>
          </p:nvPr>
        </p:nvSpPr>
        <p:spPr>
          <a:xfrm>
            <a:off x="2328332" y="1022673"/>
            <a:ext cx="7535333" cy="622487"/>
          </a:xfrm>
        </p:spPr>
        <p:txBody>
          <a:bodyPr>
            <a:normAutofit/>
          </a:bodyPr>
          <a:lstStyle/>
          <a:p>
            <a:pPr marL="0" indent="0" algn="ctr">
              <a:buNone/>
            </a:pPr>
            <a:r>
              <a:rPr lang="en-US" sz="3200" b="1" dirty="0"/>
              <a:t>Types of Service Industries</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222069" y="1645159"/>
            <a:ext cx="11678194" cy="5108337"/>
          </a:xfrm>
          <a:solidFill>
            <a:schemeClr val="bg1"/>
          </a:solidFill>
        </p:spPr>
        <p:txBody>
          <a:bodyPr>
            <a:noAutofit/>
          </a:bodyPr>
          <a:lstStyle/>
          <a:p>
            <a:pPr marL="1200150" lvl="2" indent="-285750">
              <a:buClr>
                <a:srgbClr val="0079A4"/>
              </a:buClr>
            </a:pPr>
            <a:endParaRPr lang="en-US" altLang="en-US" dirty="0"/>
          </a:p>
          <a:p>
            <a:pPr marL="1200150" lvl="2" indent="-285750">
              <a:buClr>
                <a:srgbClr val="0079A4"/>
              </a:buClr>
            </a:pPr>
            <a:r>
              <a:rPr lang="en-US" altLang="en-US" b="1" dirty="0"/>
              <a:t>Government</a:t>
            </a:r>
          </a:p>
          <a:p>
            <a:pPr marL="1200150" lvl="2" indent="-285750">
              <a:buClr>
                <a:srgbClr val="0079A4"/>
              </a:buClr>
            </a:pPr>
            <a:r>
              <a:rPr lang="en-US" altLang="en-US" b="1" dirty="0"/>
              <a:t>Private not-for-profit organizations</a:t>
            </a:r>
          </a:p>
          <a:p>
            <a:pPr marL="1200150" lvl="2" indent="-285750">
              <a:buClr>
                <a:srgbClr val="0079A4"/>
              </a:buClr>
            </a:pPr>
            <a:r>
              <a:rPr lang="en-US" altLang="en-US" b="1" dirty="0"/>
              <a:t>Business organizations</a:t>
            </a:r>
          </a:p>
          <a:p>
            <a:pPr algn="l"/>
            <a:r>
              <a:rPr lang="en-US" altLang="en-US" i="0" dirty="0">
                <a:solidFill>
                  <a:schemeClr val="tx1"/>
                </a:solidFill>
              </a:rPr>
              <a:t>Services have grown dramatically in recent years. The service industry is growing and now accounts for 80 percent of the U.S. gross domestic product (GDP). Services are growing even faster in the world economy, making up 64 percent of the gross world product.</a:t>
            </a:r>
            <a:r>
              <a:rPr lang="en-US" i="0" dirty="0">
                <a:solidFill>
                  <a:schemeClr val="tx1"/>
                </a:solidFill>
              </a:rPr>
              <a:t> </a:t>
            </a:r>
          </a:p>
          <a:p>
            <a:pPr algn="l"/>
            <a:r>
              <a:rPr lang="en-US" i="0" dirty="0">
                <a:solidFill>
                  <a:schemeClr val="tx1"/>
                </a:solidFill>
              </a:rPr>
              <a:t>Service industries vary greatly:</a:t>
            </a:r>
          </a:p>
          <a:p>
            <a:pPr algn="l"/>
            <a:r>
              <a:rPr lang="en-US" b="1" i="0" dirty="0">
                <a:solidFill>
                  <a:schemeClr val="tx1"/>
                </a:solidFill>
              </a:rPr>
              <a:t>Governments</a:t>
            </a:r>
            <a:r>
              <a:rPr lang="en-US" i="0" dirty="0">
                <a:solidFill>
                  <a:schemeClr val="tx1"/>
                </a:solidFill>
              </a:rPr>
              <a:t> offer services through courts, employment services, hospitals, military services, police and fire departments, the postal service, and schools. </a:t>
            </a:r>
          </a:p>
          <a:p>
            <a:pPr algn="l"/>
            <a:r>
              <a:rPr lang="en-US" b="1" i="0" dirty="0">
                <a:solidFill>
                  <a:schemeClr val="tx1"/>
                </a:solidFill>
              </a:rPr>
              <a:t>Private not-for-profit organizations </a:t>
            </a:r>
            <a:r>
              <a:rPr lang="en-US" i="0" dirty="0">
                <a:solidFill>
                  <a:schemeClr val="tx1"/>
                </a:solidFill>
              </a:rPr>
              <a:t>offer services through museums, charities, churches, colleges, foundations, and hospitals.</a:t>
            </a:r>
          </a:p>
          <a:p>
            <a:pPr algn="l"/>
            <a:r>
              <a:rPr lang="en-US" b="1" i="0" dirty="0">
                <a:solidFill>
                  <a:schemeClr val="tx1"/>
                </a:solidFill>
              </a:rPr>
              <a:t>Business organizations </a:t>
            </a:r>
            <a:r>
              <a:rPr lang="en-US" i="0" dirty="0">
                <a:solidFill>
                  <a:schemeClr val="tx1"/>
                </a:solidFill>
              </a:rPr>
              <a:t>offer services such as airlines, banks, hotels, insurance companies, consulting firms, medical and legal practices, entertainment and telecommunications companies, real estate firms, retailers, and others.</a:t>
            </a:r>
            <a:endParaRPr lang="en-US" altLang="en-US" i="0" dirty="0">
              <a:solidFill>
                <a:schemeClr val="tx1"/>
              </a:solidFill>
            </a:endParaRPr>
          </a:p>
          <a:p>
            <a:pPr marL="0" indent="0" algn="l"/>
            <a:endParaRPr lang="en-US" altLang="en-US" i="0" dirty="0">
              <a:solidFill>
                <a:schemeClr val="tx1"/>
              </a:solidFill>
            </a:endParaRPr>
          </a:p>
        </p:txBody>
      </p:sp>
    </p:spTree>
    <p:extLst>
      <p:ext uri="{BB962C8B-B14F-4D97-AF65-F5344CB8AC3E}">
        <p14:creationId xmlns:p14="http://schemas.microsoft.com/office/powerpoint/2010/main" val="333213751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838445" y="263848"/>
            <a:ext cx="10515108" cy="688108"/>
          </a:xfrm>
        </p:spPr>
        <p:txBody>
          <a:bodyPr>
            <a:noAutofit/>
          </a:bodyPr>
          <a:lstStyle/>
          <a:p>
            <a:pPr algn="ctr"/>
            <a:r>
              <a:rPr lang="en-US" sz="3600" dirty="0">
                <a:solidFill>
                  <a:srgbClr val="007FA3"/>
                </a:solidFill>
              </a:rPr>
              <a:t>Services Marketing</a:t>
            </a:r>
            <a:endParaRPr lang="en-US" sz="3600" b="1" dirty="0">
              <a:solidFill>
                <a:srgbClr val="007FA3"/>
              </a:solidFill>
            </a:endParaRPr>
          </a:p>
        </p:txBody>
      </p:sp>
      <p:sp>
        <p:nvSpPr>
          <p:cNvPr id="3" name="Content Placeholder 2"/>
          <p:cNvSpPr>
            <a:spLocks noGrp="1"/>
          </p:cNvSpPr>
          <p:nvPr>
            <p:ph idx="1"/>
          </p:nvPr>
        </p:nvSpPr>
        <p:spPr>
          <a:xfrm>
            <a:off x="922866" y="951956"/>
            <a:ext cx="10346267" cy="492229"/>
          </a:xfrm>
        </p:spPr>
        <p:txBody>
          <a:bodyPr>
            <a:normAutofit/>
          </a:bodyPr>
          <a:lstStyle/>
          <a:p>
            <a:pPr marL="0" indent="0">
              <a:buNone/>
            </a:pPr>
            <a:r>
              <a:rPr lang="en-US" sz="2400" b="1" dirty="0"/>
              <a:t>Figure 8.3  </a:t>
            </a:r>
            <a:r>
              <a:rPr lang="en-US" sz="2400" dirty="0"/>
              <a:t>Four Service Characteristics</a:t>
            </a:r>
          </a:p>
          <a:p>
            <a:pPr marL="0" indent="0">
              <a:buNone/>
            </a:pPr>
            <a:endParaRPr lang="en-US" b="1" dirty="0"/>
          </a:p>
          <a:p>
            <a:pPr marL="0" indent="0">
              <a:buNone/>
            </a:pPr>
            <a:endParaRPr lang="en-US" dirty="0"/>
          </a:p>
        </p:txBody>
      </p:sp>
      <p:pic>
        <p:nvPicPr>
          <p:cNvPr id="11266" name="Picture 2" descr="Flowchart explains four service characteristic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881" y="1294143"/>
            <a:ext cx="11276625" cy="3268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DD34E48E-5E92-4F24-8007-93F34A26D43F}"/>
              </a:ext>
            </a:extLst>
          </p:cNvPr>
          <p:cNvSpPr txBox="1"/>
          <p:nvPr/>
        </p:nvSpPr>
        <p:spPr>
          <a:xfrm>
            <a:off x="126273" y="4549676"/>
            <a:ext cx="12065727" cy="2308324"/>
          </a:xfrm>
          <a:prstGeom prst="rect">
            <a:avLst/>
          </a:prstGeom>
          <a:solidFill>
            <a:schemeClr val="bg1"/>
          </a:solidFill>
        </p:spPr>
        <p:txBody>
          <a:bodyPr wrap="square" rtlCol="0">
            <a:spAutoFit/>
          </a:bodyPr>
          <a:lstStyle/>
          <a:p>
            <a:pPr marL="533400" indent="-533400"/>
            <a:r>
              <a:rPr lang="en-US" altLang="en-US" b="1" dirty="0"/>
              <a:t>Intangibility </a:t>
            </a:r>
            <a:r>
              <a:rPr lang="en-US" altLang="en-US" dirty="0"/>
              <a:t>refers to the fact that services cannot be seen, tasted, felt, heard, or smelled before they are purchased.</a:t>
            </a:r>
          </a:p>
          <a:p>
            <a:pPr marL="533400" indent="-533400"/>
            <a:endParaRPr lang="en-US" altLang="en-US" b="1" dirty="0"/>
          </a:p>
          <a:p>
            <a:pPr marL="533400" indent="-533400"/>
            <a:r>
              <a:rPr lang="en-US" altLang="en-US" b="1" dirty="0"/>
              <a:t>Inseparability</a:t>
            </a:r>
            <a:r>
              <a:rPr lang="en-US" altLang="en-US" dirty="0"/>
              <a:t> refers to the fact that services cannot be separated from their providers.</a:t>
            </a:r>
          </a:p>
          <a:p>
            <a:pPr marL="533400" indent="-533400"/>
            <a:endParaRPr lang="en-US" altLang="en-US" b="1" dirty="0"/>
          </a:p>
          <a:p>
            <a:pPr marL="533400" indent="-533400"/>
            <a:r>
              <a:rPr lang="en-US" altLang="en-US" b="1" dirty="0"/>
              <a:t>Variability </a:t>
            </a:r>
            <a:r>
              <a:rPr lang="en-US" altLang="en-US" dirty="0"/>
              <a:t>refers to the fact that service quality depends on who provides the services as well as when, where, and how the services are provided.</a:t>
            </a:r>
          </a:p>
          <a:p>
            <a:pPr marL="533400" indent="-533400"/>
            <a:endParaRPr lang="en-US" altLang="en-US" b="1" dirty="0"/>
          </a:p>
          <a:p>
            <a:pPr marL="533400" indent="-533400"/>
            <a:r>
              <a:rPr lang="en-US" altLang="en-US" b="1" dirty="0"/>
              <a:t>Perishability</a:t>
            </a:r>
            <a:r>
              <a:rPr lang="en-US" altLang="en-US" dirty="0"/>
              <a:t> refers to the fact that services cannot be stored for later sale or use.</a:t>
            </a:r>
          </a:p>
        </p:txBody>
      </p:sp>
    </p:spTree>
    <p:extLst>
      <p:ext uri="{BB962C8B-B14F-4D97-AF65-F5344CB8AC3E}">
        <p14:creationId xmlns:p14="http://schemas.microsoft.com/office/powerpoint/2010/main" val="359578200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1185548" y="209006"/>
            <a:ext cx="9820904" cy="758446"/>
          </a:xfrm>
        </p:spPr>
        <p:txBody>
          <a:bodyPr>
            <a:noAutofit/>
          </a:bodyPr>
          <a:lstStyle/>
          <a:p>
            <a:pPr algn="ctr"/>
            <a:r>
              <a:rPr lang="en-US" sz="3600" dirty="0">
                <a:solidFill>
                  <a:srgbClr val="007FA3"/>
                </a:solidFill>
              </a:rPr>
              <a:t>Services Marketing</a:t>
            </a:r>
            <a:endParaRPr lang="en-US" sz="3600" b="1" dirty="0">
              <a:solidFill>
                <a:srgbClr val="007FA3"/>
              </a:solidFill>
            </a:endParaRPr>
          </a:p>
        </p:txBody>
      </p:sp>
      <p:sp>
        <p:nvSpPr>
          <p:cNvPr id="3" name="Content Placeholder 2"/>
          <p:cNvSpPr>
            <a:spLocks noGrp="1"/>
          </p:cNvSpPr>
          <p:nvPr>
            <p:ph idx="1"/>
          </p:nvPr>
        </p:nvSpPr>
        <p:spPr>
          <a:xfrm>
            <a:off x="1222391" y="967452"/>
            <a:ext cx="8890439" cy="559379"/>
          </a:xfrm>
        </p:spPr>
        <p:txBody>
          <a:bodyPr>
            <a:normAutofit/>
          </a:bodyPr>
          <a:lstStyle/>
          <a:p>
            <a:pPr marL="0" indent="0">
              <a:buNone/>
            </a:pPr>
            <a:r>
              <a:rPr lang="en-US" sz="3200" b="1" dirty="0"/>
              <a:t>Marketing Strategies for Service Firms</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234645" y="1725899"/>
            <a:ext cx="11730932" cy="4923096"/>
          </a:xfrm>
          <a:solidFill>
            <a:schemeClr val="bg1"/>
          </a:solidFill>
        </p:spPr>
        <p:txBody>
          <a:bodyPr>
            <a:noAutofit/>
          </a:bodyPr>
          <a:lstStyle/>
          <a:p>
            <a:pPr marL="0" indent="0" algn="l"/>
            <a:r>
              <a:rPr lang="en-US" altLang="en-US" i="0" dirty="0">
                <a:solidFill>
                  <a:schemeClr val="tx1"/>
                </a:solidFill>
              </a:rPr>
              <a:t> In addition to traditional marketing strategies, service</a:t>
            </a:r>
            <a:br>
              <a:rPr lang="en-US" altLang="en-US" i="0" dirty="0">
                <a:solidFill>
                  <a:schemeClr val="tx1"/>
                </a:solidFill>
              </a:rPr>
            </a:br>
            <a:r>
              <a:rPr lang="en-US" altLang="en-US" i="0" dirty="0">
                <a:solidFill>
                  <a:schemeClr val="tx1"/>
                </a:solidFill>
              </a:rPr>
              <a:t> firms often require additional strategies.</a:t>
            </a:r>
          </a:p>
          <a:p>
            <a:pPr marL="342900" lvl="1" indent="-225425">
              <a:buClr>
                <a:srgbClr val="0079A4"/>
              </a:buClr>
            </a:pPr>
            <a:endParaRPr lang="en-US" altLang="en-US" sz="2000" dirty="0"/>
          </a:p>
          <a:p>
            <a:pPr marL="342900" lvl="1" indent="-225425">
              <a:buClr>
                <a:srgbClr val="0079A4"/>
              </a:buClr>
            </a:pPr>
            <a:r>
              <a:rPr lang="en-US" altLang="en-US" sz="2000" dirty="0"/>
              <a:t>Service-profit chain</a:t>
            </a:r>
          </a:p>
          <a:p>
            <a:pPr marL="342900" lvl="1" indent="-225425">
              <a:buClr>
                <a:srgbClr val="0079A4"/>
              </a:buClr>
            </a:pPr>
            <a:r>
              <a:rPr lang="en-US" altLang="en-US" sz="2000" dirty="0"/>
              <a:t>Internal marketing</a:t>
            </a:r>
          </a:p>
          <a:p>
            <a:pPr marL="342900" lvl="1" indent="-225425">
              <a:buClr>
                <a:srgbClr val="0079A4"/>
              </a:buClr>
            </a:pPr>
            <a:r>
              <a:rPr lang="en-US" altLang="en-US" sz="2000" dirty="0"/>
              <a:t>Interactive marketing</a:t>
            </a:r>
          </a:p>
          <a:p>
            <a:pPr algn="l"/>
            <a:endParaRPr lang="en-US" altLang="en-US" i="0" dirty="0">
              <a:solidFill>
                <a:schemeClr val="tx1"/>
              </a:solidFill>
            </a:endParaRPr>
          </a:p>
          <a:p>
            <a:pPr algn="l"/>
            <a:r>
              <a:rPr lang="en-US" altLang="en-US" i="0" dirty="0">
                <a:solidFill>
                  <a:schemeClr val="tx1"/>
                </a:solidFill>
              </a:rPr>
              <a:t>In a service business, the customer and the front-line service employee interact to co-create the service. Effective interaction, in turn, depends on the skills of front-line service employees and on the support processes backing these employees. </a:t>
            </a:r>
          </a:p>
          <a:p>
            <a:pPr algn="l"/>
            <a:endParaRPr lang="en-US" altLang="en-US" i="0" dirty="0">
              <a:solidFill>
                <a:schemeClr val="tx1"/>
              </a:solidFill>
            </a:endParaRPr>
          </a:p>
          <a:p>
            <a:pPr algn="l"/>
            <a:r>
              <a:rPr lang="en-US" altLang="en-US" i="0" dirty="0">
                <a:solidFill>
                  <a:schemeClr val="tx1"/>
                </a:solidFill>
              </a:rPr>
              <a:t>Thus, successful service companies focus their attention on both their customers and their employees. They understand the </a:t>
            </a:r>
            <a:r>
              <a:rPr lang="en-US" altLang="en-US" b="1" i="0" dirty="0">
                <a:solidFill>
                  <a:schemeClr val="tx1"/>
                </a:solidFill>
              </a:rPr>
              <a:t>service</a:t>
            </a:r>
            <a:r>
              <a:rPr lang="en-US" altLang="en-US" i="0" dirty="0">
                <a:solidFill>
                  <a:schemeClr val="tx1"/>
                </a:solidFill>
              </a:rPr>
              <a:t> </a:t>
            </a:r>
            <a:r>
              <a:rPr lang="en-US" altLang="en-US" b="1" i="0" dirty="0">
                <a:solidFill>
                  <a:schemeClr val="tx1"/>
                </a:solidFill>
              </a:rPr>
              <a:t>profit chain</a:t>
            </a:r>
            <a:r>
              <a:rPr lang="en-US" altLang="en-US" i="0" dirty="0">
                <a:solidFill>
                  <a:schemeClr val="tx1"/>
                </a:solidFill>
              </a:rPr>
              <a:t>, which links service firm profits with employee and customer satisfaction.</a:t>
            </a:r>
          </a:p>
          <a:p>
            <a:pPr marL="0" indent="0" algn="l"/>
            <a:endParaRPr lang="en-US" altLang="en-US" i="0" dirty="0">
              <a:solidFill>
                <a:schemeClr val="tx1"/>
              </a:solidFill>
            </a:endParaRPr>
          </a:p>
        </p:txBody>
      </p:sp>
    </p:spTree>
    <p:extLst>
      <p:ext uri="{BB962C8B-B14F-4D97-AF65-F5344CB8AC3E}">
        <p14:creationId xmlns:p14="http://schemas.microsoft.com/office/powerpoint/2010/main" val="3544425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704867" y="296868"/>
            <a:ext cx="10367719" cy="686423"/>
          </a:xfrm>
        </p:spPr>
        <p:txBody>
          <a:bodyPr>
            <a:noAutofit/>
          </a:bodyPr>
          <a:lstStyle/>
          <a:p>
            <a:pPr algn="ctr"/>
            <a:r>
              <a:rPr lang="en-US" sz="3600" dirty="0">
                <a:solidFill>
                  <a:srgbClr val="007FA3"/>
                </a:solidFill>
              </a:rPr>
              <a:t>What is a Product?</a:t>
            </a:r>
            <a:endParaRPr lang="en-US" sz="3600" b="1" dirty="0">
              <a:solidFill>
                <a:srgbClr val="007FA3"/>
              </a:solidFill>
            </a:endParaRPr>
          </a:p>
        </p:txBody>
      </p:sp>
      <p:sp>
        <p:nvSpPr>
          <p:cNvPr id="2" name="Content Placeholder 1"/>
          <p:cNvSpPr>
            <a:spLocks noGrp="1"/>
          </p:cNvSpPr>
          <p:nvPr>
            <p:ph type="body" sz="quarter" idx="13"/>
          </p:nvPr>
        </p:nvSpPr>
        <p:spPr>
          <a:xfrm>
            <a:off x="246017" y="1097280"/>
            <a:ext cx="11699965" cy="5630092"/>
          </a:xfrm>
          <a:solidFill>
            <a:schemeClr val="bg1"/>
          </a:solidFill>
        </p:spPr>
        <p:txBody>
          <a:bodyPr>
            <a:noAutofit/>
          </a:bodyPr>
          <a:lstStyle/>
          <a:p>
            <a:pPr marL="0" indent="0" algn="l"/>
            <a:r>
              <a:rPr lang="en-US" altLang="en-US" sz="2200" b="1" i="0" dirty="0">
                <a:solidFill>
                  <a:schemeClr val="tx1"/>
                </a:solidFill>
              </a:rPr>
              <a:t>Product</a:t>
            </a:r>
            <a:r>
              <a:rPr lang="en-US" altLang="en-US" sz="2200" i="0" dirty="0">
                <a:solidFill>
                  <a:schemeClr val="tx1"/>
                </a:solidFill>
              </a:rPr>
              <a:t> is anything that can be offered in a market for attention, acquisition, use, or consumption that might satisfy a need or want.</a:t>
            </a:r>
          </a:p>
          <a:p>
            <a:pPr marL="0" indent="0" algn="l"/>
            <a:r>
              <a:rPr lang="en-US" altLang="en-US" sz="2200" i="0" dirty="0">
                <a:solidFill>
                  <a:schemeClr val="tx1"/>
                </a:solidFill>
              </a:rPr>
              <a:t>Products include more than just tangible objects, such as cars, computers, or mobile phones.</a:t>
            </a:r>
          </a:p>
          <a:p>
            <a:pPr marL="0" indent="0" algn="l"/>
            <a:r>
              <a:rPr lang="en-US" altLang="en-US" sz="2200" i="0" dirty="0">
                <a:solidFill>
                  <a:schemeClr val="tx1"/>
                </a:solidFill>
              </a:rPr>
              <a:t>Broadly defined, products also include services, events, persons, places, organizations, ideas, or a mixture of these. </a:t>
            </a:r>
          </a:p>
          <a:p>
            <a:pPr marL="0" indent="0" algn="l"/>
            <a:r>
              <a:rPr lang="en-US" altLang="en-US" sz="2200" i="0" dirty="0">
                <a:solidFill>
                  <a:schemeClr val="tx1"/>
                </a:solidFill>
              </a:rPr>
              <a:t>Products also include other marketable entities such as </a:t>
            </a:r>
            <a:r>
              <a:rPr lang="en-US" altLang="en-US" sz="2200" b="1" i="0" dirty="0">
                <a:solidFill>
                  <a:schemeClr val="tx1"/>
                </a:solidFill>
              </a:rPr>
              <a:t>experiences</a:t>
            </a:r>
            <a:r>
              <a:rPr lang="en-US" altLang="en-US" sz="2200" i="0" dirty="0">
                <a:solidFill>
                  <a:schemeClr val="tx1"/>
                </a:solidFill>
              </a:rPr>
              <a:t>, </a:t>
            </a:r>
            <a:r>
              <a:rPr lang="en-US" altLang="en-US" sz="2200" b="1" i="0" dirty="0">
                <a:solidFill>
                  <a:schemeClr val="tx1"/>
                </a:solidFill>
              </a:rPr>
              <a:t>organizations</a:t>
            </a:r>
            <a:r>
              <a:rPr lang="en-US" altLang="en-US" sz="2200" i="0" dirty="0">
                <a:solidFill>
                  <a:schemeClr val="tx1"/>
                </a:solidFill>
              </a:rPr>
              <a:t>, </a:t>
            </a:r>
            <a:r>
              <a:rPr lang="en-US" altLang="en-US" sz="2200" b="1" i="0" dirty="0">
                <a:solidFill>
                  <a:schemeClr val="tx1"/>
                </a:solidFill>
              </a:rPr>
              <a:t>persons</a:t>
            </a:r>
            <a:r>
              <a:rPr lang="en-US" altLang="en-US" sz="2200" i="0" dirty="0">
                <a:solidFill>
                  <a:schemeClr val="tx1"/>
                </a:solidFill>
              </a:rPr>
              <a:t>, </a:t>
            </a:r>
            <a:r>
              <a:rPr lang="en-US" altLang="en-US" sz="2200" b="1" i="0" dirty="0">
                <a:solidFill>
                  <a:schemeClr val="tx1"/>
                </a:solidFill>
              </a:rPr>
              <a:t>places</a:t>
            </a:r>
            <a:r>
              <a:rPr lang="en-US" altLang="en-US" sz="2200" i="0" dirty="0">
                <a:solidFill>
                  <a:schemeClr val="tx1"/>
                </a:solidFill>
              </a:rPr>
              <a:t>, and </a:t>
            </a:r>
            <a:r>
              <a:rPr lang="en-US" altLang="en-US" sz="2200" b="1" i="0" dirty="0">
                <a:solidFill>
                  <a:schemeClr val="tx1"/>
                </a:solidFill>
              </a:rPr>
              <a:t>ideas</a:t>
            </a:r>
            <a:r>
              <a:rPr lang="en-US" altLang="en-US" sz="2200" i="0" dirty="0">
                <a:solidFill>
                  <a:schemeClr val="tx1"/>
                </a:solidFill>
              </a:rPr>
              <a:t>.</a:t>
            </a:r>
          </a:p>
          <a:p>
            <a:pPr marL="0" indent="0" algn="l"/>
            <a:endParaRPr lang="en-US" altLang="en-US" sz="2200" i="0" dirty="0">
              <a:solidFill>
                <a:schemeClr val="tx1"/>
              </a:solidFill>
            </a:endParaRPr>
          </a:p>
          <a:p>
            <a:pPr marL="0" indent="0" algn="l"/>
            <a:endParaRPr lang="en-US" altLang="en-US" sz="2200" b="1" i="0" dirty="0">
              <a:solidFill>
                <a:schemeClr val="tx1"/>
              </a:solidFill>
            </a:endParaRPr>
          </a:p>
          <a:p>
            <a:pPr marL="0" indent="0" algn="l"/>
            <a:r>
              <a:rPr lang="en-US" altLang="en-US" sz="2200" b="1" i="0" dirty="0">
                <a:solidFill>
                  <a:schemeClr val="tx1"/>
                </a:solidFill>
              </a:rPr>
              <a:t>Service</a:t>
            </a:r>
            <a:r>
              <a:rPr lang="en-US" altLang="en-US" sz="2200" i="0" dirty="0">
                <a:solidFill>
                  <a:schemeClr val="tx1"/>
                </a:solidFill>
              </a:rPr>
              <a:t> is a product that consists of activities, benefits, or satisfactions and that is essentially intangible and does not result in the ownership of anything.</a:t>
            </a:r>
          </a:p>
          <a:p>
            <a:pPr marL="0" indent="0" algn="l"/>
            <a:r>
              <a:rPr lang="en-US" altLang="en-US" sz="2200" i="0" dirty="0">
                <a:solidFill>
                  <a:schemeClr val="tx1"/>
                </a:solidFill>
              </a:rPr>
              <a:t>Because of their importance in the world economy, we will look at services more closely later in this chapter. Examples include banking, hotel services, airline travel, retail, wireless communication, and home-repair services. </a:t>
            </a:r>
          </a:p>
          <a:p>
            <a:pPr marL="0" indent="0" algn="l"/>
            <a:endParaRPr lang="en-US" altLang="en-US" sz="2200" i="0" dirty="0">
              <a:solidFill>
                <a:schemeClr val="tx1"/>
              </a:solidFill>
            </a:endParaRPr>
          </a:p>
          <a:p>
            <a:pPr marL="0" indent="0" algn="l"/>
            <a:endParaRPr lang="en-US" altLang="en-US" sz="2200" i="0" dirty="0">
              <a:solidFill>
                <a:schemeClr val="tx1"/>
              </a:solidFill>
            </a:endParaRPr>
          </a:p>
          <a:p>
            <a:pPr marL="0" indent="0" algn="l"/>
            <a:endParaRPr lang="en-US" altLang="en-US" sz="2200" i="0" dirty="0">
              <a:solidFill>
                <a:schemeClr val="tx1"/>
              </a:solidFill>
            </a:endParaRPr>
          </a:p>
        </p:txBody>
      </p:sp>
    </p:spTree>
    <p:extLst>
      <p:ext uri="{BB962C8B-B14F-4D97-AF65-F5344CB8AC3E}">
        <p14:creationId xmlns:p14="http://schemas.microsoft.com/office/powerpoint/2010/main" val="47748156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953152" y="636919"/>
            <a:ext cx="9820904" cy="758446"/>
          </a:xfrm>
        </p:spPr>
        <p:txBody>
          <a:bodyPr>
            <a:noAutofit/>
          </a:bodyPr>
          <a:lstStyle/>
          <a:p>
            <a:r>
              <a:rPr lang="en-US" sz="3600" dirty="0">
                <a:solidFill>
                  <a:srgbClr val="007FA3"/>
                </a:solidFill>
                <a:latin typeface="+mn-lt"/>
              </a:rPr>
              <a:t>Services Marketing</a:t>
            </a:r>
            <a:endParaRPr lang="en-US" sz="3600" b="1" dirty="0">
              <a:solidFill>
                <a:srgbClr val="007FA3"/>
              </a:solidFill>
              <a:latin typeface="+mn-lt"/>
            </a:endParaRPr>
          </a:p>
        </p:txBody>
      </p:sp>
      <p:sp>
        <p:nvSpPr>
          <p:cNvPr id="3" name="Content Placeholder 2"/>
          <p:cNvSpPr>
            <a:spLocks noGrp="1"/>
          </p:cNvSpPr>
          <p:nvPr>
            <p:ph idx="1"/>
          </p:nvPr>
        </p:nvSpPr>
        <p:spPr>
          <a:xfrm>
            <a:off x="953152" y="1553538"/>
            <a:ext cx="8522304" cy="609530"/>
          </a:xfrm>
        </p:spPr>
        <p:txBody>
          <a:bodyPr>
            <a:normAutofit/>
          </a:bodyPr>
          <a:lstStyle/>
          <a:p>
            <a:pPr marL="0" indent="0">
              <a:buNone/>
            </a:pPr>
            <a:r>
              <a:rPr lang="en-US" sz="3200" b="1" dirty="0"/>
              <a:t>Marketing Strategies for Service Firms</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953152" y="2321241"/>
            <a:ext cx="10476848" cy="3065147"/>
          </a:xfrm>
        </p:spPr>
        <p:txBody>
          <a:bodyPr>
            <a:normAutofit lnSpcReduction="10000"/>
          </a:bodyPr>
          <a:lstStyle/>
          <a:p>
            <a:pPr marL="0" indent="0" algn="l"/>
            <a:r>
              <a:rPr lang="en-US" altLang="en-US" sz="2400" b="1" i="0" dirty="0">
                <a:solidFill>
                  <a:srgbClr val="000000"/>
                </a:solidFill>
              </a:rPr>
              <a:t>Service-profit chain</a:t>
            </a:r>
            <a:r>
              <a:rPr lang="en-US" altLang="en-US" sz="2400" i="0" dirty="0">
                <a:solidFill>
                  <a:srgbClr val="000000"/>
                </a:solidFill>
              </a:rPr>
              <a:t> links service firm profits with employee and customer satisfaction.</a:t>
            </a:r>
          </a:p>
          <a:p>
            <a:pPr marL="0" lvl="1" indent="228600">
              <a:buClr>
                <a:srgbClr val="0079A4"/>
              </a:buClr>
            </a:pPr>
            <a:endParaRPr lang="en-US" altLang="en-US" dirty="0">
              <a:solidFill>
                <a:srgbClr val="000000"/>
              </a:solidFill>
            </a:endParaRPr>
          </a:p>
          <a:p>
            <a:pPr marL="0" lvl="1" indent="228600">
              <a:buClr>
                <a:srgbClr val="0079A4"/>
              </a:buClr>
            </a:pPr>
            <a:r>
              <a:rPr lang="en-US" altLang="en-US" dirty="0">
                <a:solidFill>
                  <a:srgbClr val="000000"/>
                </a:solidFill>
              </a:rPr>
              <a:t>Internal service quality</a:t>
            </a:r>
          </a:p>
          <a:p>
            <a:pPr marL="0" lvl="1" indent="228600">
              <a:buClr>
                <a:srgbClr val="0079A4"/>
              </a:buClr>
            </a:pPr>
            <a:r>
              <a:rPr lang="en-US" altLang="en-US" dirty="0">
                <a:solidFill>
                  <a:srgbClr val="000000"/>
                </a:solidFill>
              </a:rPr>
              <a:t>Satisfied and productive service employees</a:t>
            </a:r>
          </a:p>
          <a:p>
            <a:pPr marL="0" lvl="1" indent="228600">
              <a:buClr>
                <a:srgbClr val="0079A4"/>
              </a:buClr>
            </a:pPr>
            <a:r>
              <a:rPr lang="en-US" altLang="en-US" dirty="0">
                <a:solidFill>
                  <a:srgbClr val="000000"/>
                </a:solidFill>
              </a:rPr>
              <a:t>Greater service value</a:t>
            </a:r>
          </a:p>
          <a:p>
            <a:pPr marL="0" lvl="1" indent="228600">
              <a:buClr>
                <a:srgbClr val="0079A4"/>
              </a:buClr>
            </a:pPr>
            <a:r>
              <a:rPr lang="en-US" altLang="en-US" dirty="0">
                <a:solidFill>
                  <a:srgbClr val="000000"/>
                </a:solidFill>
              </a:rPr>
              <a:t>Satisfied and loyal customers</a:t>
            </a:r>
          </a:p>
          <a:p>
            <a:pPr marL="0" lvl="1" indent="228600">
              <a:buClr>
                <a:srgbClr val="0079A4"/>
              </a:buClr>
            </a:pPr>
            <a:r>
              <a:rPr lang="en-US" altLang="en-US" dirty="0">
                <a:solidFill>
                  <a:srgbClr val="000000"/>
                </a:solidFill>
              </a:rPr>
              <a:t>Healthy service profits and growth</a:t>
            </a: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147072205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2D462C-B6C9-46BE-82A9-5773E09EC1D7}"/>
              </a:ext>
            </a:extLst>
          </p:cNvPr>
          <p:cNvSpPr txBox="1"/>
          <p:nvPr/>
        </p:nvSpPr>
        <p:spPr>
          <a:xfrm>
            <a:off x="370114" y="1345474"/>
            <a:ext cx="11821886" cy="5324535"/>
          </a:xfrm>
          <a:prstGeom prst="rect">
            <a:avLst/>
          </a:prstGeom>
          <a:solidFill>
            <a:schemeClr val="bg1"/>
          </a:solidFill>
        </p:spPr>
        <p:txBody>
          <a:bodyPr wrap="square" rtlCol="0">
            <a:spAutoFit/>
          </a:bodyPr>
          <a:lstStyle/>
          <a:p>
            <a:r>
              <a:rPr lang="en-US" altLang="en-US" sz="2000" dirty="0"/>
              <a:t>Good service firms use marketing to position themselves strongly in chosen target markets. FedEx promises to take your packages “faster, farther”; Angie’s List offers “reviews you can trust.” At Hampton, “We love having you here.” In addition to traditional marketing mix activities, services require additional marketing approaches.</a:t>
            </a:r>
            <a:r>
              <a:rPr lang="en-US" altLang="en-US" sz="2000" i="1" dirty="0"/>
              <a:t> </a:t>
            </a:r>
          </a:p>
          <a:p>
            <a:endParaRPr lang="en-US" altLang="en-US" sz="2000" i="1" dirty="0"/>
          </a:p>
          <a:p>
            <a:r>
              <a:rPr lang="en-US" altLang="en-US" sz="2000" b="1" i="1" dirty="0"/>
              <a:t>Internal service quality </a:t>
            </a:r>
            <a:r>
              <a:rPr lang="en-US" altLang="en-US" sz="2000" dirty="0"/>
              <a:t>requires superior employee selection and training, a quality work environment, and strong support for those dealing with customers.</a:t>
            </a:r>
          </a:p>
          <a:p>
            <a:endParaRPr lang="en-US" altLang="en-US" sz="2000" dirty="0"/>
          </a:p>
          <a:p>
            <a:r>
              <a:rPr lang="en-US" altLang="en-US" sz="2000" b="1" i="1" dirty="0"/>
              <a:t>Satisfied and productive service employees </a:t>
            </a:r>
            <a:r>
              <a:rPr lang="en-US" altLang="en-US" sz="2000" dirty="0"/>
              <a:t>are more satisfied, loyal, and hardworking employees.</a:t>
            </a:r>
          </a:p>
          <a:p>
            <a:endParaRPr lang="en-US" altLang="en-US" sz="2000" i="1" dirty="0"/>
          </a:p>
          <a:p>
            <a:r>
              <a:rPr lang="en-US" altLang="en-US" sz="2000" b="1" i="1" dirty="0"/>
              <a:t>Greater service value </a:t>
            </a:r>
            <a:r>
              <a:rPr lang="en-US" altLang="en-US" sz="2000" dirty="0"/>
              <a:t>relates to more effective and efficient customer value creation and service delivery.</a:t>
            </a:r>
          </a:p>
          <a:p>
            <a:endParaRPr lang="en-US" altLang="en-US" sz="2000" dirty="0"/>
          </a:p>
          <a:p>
            <a:r>
              <a:rPr lang="en-US" altLang="en-US" sz="2000" b="1" i="1" dirty="0"/>
              <a:t>Satisfied and loyal customers </a:t>
            </a:r>
            <a:r>
              <a:rPr lang="en-US" altLang="en-US" sz="2000" dirty="0"/>
              <a:t>make repeat purchases and refer other customers.</a:t>
            </a:r>
          </a:p>
          <a:p>
            <a:endParaRPr lang="en-US" altLang="en-US" sz="2000" i="1" dirty="0"/>
          </a:p>
          <a:p>
            <a:r>
              <a:rPr lang="en-US" altLang="en-US" sz="2000" b="1" i="1" dirty="0"/>
              <a:t>Healthy service profits and growth </a:t>
            </a:r>
            <a:r>
              <a:rPr lang="en-US" altLang="en-US" sz="2000" dirty="0"/>
              <a:t>relate to superior service firm performance.</a:t>
            </a:r>
          </a:p>
          <a:p>
            <a:endParaRPr lang="en-US" sz="2000" dirty="0"/>
          </a:p>
        </p:txBody>
      </p:sp>
      <p:sp>
        <p:nvSpPr>
          <p:cNvPr id="8" name="Content Placeholder 2">
            <a:extLst>
              <a:ext uri="{FF2B5EF4-FFF2-40B4-BE49-F238E27FC236}">
                <a16:creationId xmlns:a16="http://schemas.microsoft.com/office/drawing/2014/main" id="{6FBCF8C5-DFF4-4C2E-9BDD-797C1B4C7B22}"/>
              </a:ext>
            </a:extLst>
          </p:cNvPr>
          <p:cNvSpPr>
            <a:spLocks noGrp="1"/>
          </p:cNvSpPr>
          <p:nvPr>
            <p:ph type="title"/>
          </p:nvPr>
        </p:nvSpPr>
        <p:spPr>
          <a:xfrm>
            <a:off x="914400" y="437606"/>
            <a:ext cx="10363200" cy="670849"/>
          </a:xfrm>
        </p:spPr>
        <p:txBody>
          <a:bodyPr>
            <a:normAutofit/>
          </a:bodyPr>
          <a:lstStyle/>
          <a:p>
            <a:pPr marL="0" indent="0" algn="ctr">
              <a:buNone/>
            </a:pPr>
            <a:r>
              <a:rPr lang="en-US" sz="3200" b="1" dirty="0"/>
              <a:t>Marketing Strategies for Service Firms</a:t>
            </a:r>
            <a:endParaRPr lang="en-US" b="1" dirty="0"/>
          </a:p>
        </p:txBody>
      </p:sp>
    </p:spTree>
    <p:extLst>
      <p:ext uri="{BB962C8B-B14F-4D97-AF65-F5344CB8AC3E}">
        <p14:creationId xmlns:p14="http://schemas.microsoft.com/office/powerpoint/2010/main" val="1786826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980770" y="308483"/>
            <a:ext cx="10055366" cy="736246"/>
          </a:xfrm>
        </p:spPr>
        <p:txBody>
          <a:bodyPr>
            <a:noAutofit/>
          </a:bodyPr>
          <a:lstStyle/>
          <a:p>
            <a:pPr algn="ctr"/>
            <a:r>
              <a:rPr lang="en-US" sz="3600" dirty="0">
                <a:solidFill>
                  <a:srgbClr val="007FA3"/>
                </a:solidFill>
                <a:latin typeface="+mn-lt"/>
              </a:rPr>
              <a:t>Services Marketing</a:t>
            </a:r>
            <a:endParaRPr lang="en-US" sz="3600" b="1" dirty="0">
              <a:solidFill>
                <a:srgbClr val="007FA3"/>
              </a:solidFill>
              <a:latin typeface="+mn-lt"/>
            </a:endParaRPr>
          </a:p>
        </p:txBody>
      </p:sp>
      <p:pic>
        <p:nvPicPr>
          <p:cNvPr id="1026" name="Picture 2" descr="Figure 8.4  Three Types of Services Marketing.&#10;Triangular chart explains three types of Services Marketing.&#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93" y="1312518"/>
            <a:ext cx="11841814" cy="3520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B2527503-8BD8-4CA5-BEF9-1833D2B8E3F8}"/>
              </a:ext>
            </a:extLst>
          </p:cNvPr>
          <p:cNvSpPr txBox="1"/>
          <p:nvPr/>
        </p:nvSpPr>
        <p:spPr>
          <a:xfrm>
            <a:off x="87546" y="5147052"/>
            <a:ext cx="12016907" cy="1569660"/>
          </a:xfrm>
          <a:prstGeom prst="rect">
            <a:avLst/>
          </a:prstGeom>
          <a:solidFill>
            <a:schemeClr val="bg1"/>
          </a:solidFill>
        </p:spPr>
        <p:txBody>
          <a:bodyPr wrap="square" rtlCol="0">
            <a:spAutoFit/>
          </a:bodyPr>
          <a:lstStyle/>
          <a:p>
            <a:r>
              <a:rPr lang="en-US" sz="2400" dirty="0"/>
              <a:t>Services marketing requires more than just traditional external marketing using the four Ps. Figure 8.4 shows that services marketing also requires internal marketing and interactive marketing.</a:t>
            </a:r>
            <a:endParaRPr lang="en-US" altLang="en-US" sz="2400" dirty="0"/>
          </a:p>
          <a:p>
            <a:endParaRPr lang="en-US" sz="2400" dirty="0"/>
          </a:p>
        </p:txBody>
      </p:sp>
    </p:spTree>
    <p:extLst>
      <p:ext uri="{BB962C8B-B14F-4D97-AF65-F5344CB8AC3E}">
        <p14:creationId xmlns:p14="http://schemas.microsoft.com/office/powerpoint/2010/main" val="140488740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772420" y="1010375"/>
            <a:ext cx="10852535" cy="759692"/>
          </a:xfrm>
        </p:spPr>
        <p:txBody>
          <a:bodyPr>
            <a:noAutofit/>
          </a:bodyPr>
          <a:lstStyle/>
          <a:p>
            <a:r>
              <a:rPr lang="en-US" sz="3600" dirty="0">
                <a:solidFill>
                  <a:srgbClr val="007FA3"/>
                </a:solidFill>
              </a:rPr>
              <a:t>Services Marketing</a:t>
            </a:r>
            <a:endParaRPr lang="en-US" sz="3600" b="1" dirty="0">
              <a:solidFill>
                <a:srgbClr val="007FA3"/>
              </a:solidFill>
            </a:endParaRPr>
          </a:p>
        </p:txBody>
      </p:sp>
      <p:sp>
        <p:nvSpPr>
          <p:cNvPr id="3" name="Content Placeholder 2"/>
          <p:cNvSpPr>
            <a:spLocks noGrp="1"/>
          </p:cNvSpPr>
          <p:nvPr>
            <p:ph idx="1"/>
          </p:nvPr>
        </p:nvSpPr>
        <p:spPr>
          <a:xfrm>
            <a:off x="772420" y="1978733"/>
            <a:ext cx="8819188" cy="645933"/>
          </a:xfrm>
        </p:spPr>
        <p:txBody>
          <a:bodyPr>
            <a:normAutofit/>
          </a:bodyPr>
          <a:lstStyle/>
          <a:p>
            <a:pPr marL="0" indent="0">
              <a:buNone/>
            </a:pPr>
            <a:r>
              <a:rPr lang="en-US" sz="3200" b="1" dirty="0"/>
              <a:t>Marketing Strategies for Service Firms</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772420" y="2624666"/>
            <a:ext cx="10528626" cy="2697611"/>
          </a:xfrm>
        </p:spPr>
        <p:txBody>
          <a:bodyPr>
            <a:normAutofit/>
          </a:bodyPr>
          <a:lstStyle/>
          <a:p>
            <a:pPr marL="0" indent="0" algn="l"/>
            <a:r>
              <a:rPr lang="en-US" altLang="en-US" sz="2400" b="1" i="0" dirty="0">
                <a:solidFill>
                  <a:srgbClr val="000000"/>
                </a:solidFill>
              </a:rPr>
              <a:t>Internal marketing </a:t>
            </a:r>
            <a:r>
              <a:rPr lang="en-US" altLang="en-US" sz="2400" i="0" dirty="0">
                <a:solidFill>
                  <a:srgbClr val="000000"/>
                </a:solidFill>
              </a:rPr>
              <a:t>means that the service firm must orient and motivate its customer-contact employees and supporting service people to work as a team to provide customer satisfaction.</a:t>
            </a:r>
          </a:p>
          <a:p>
            <a:pPr marL="0" indent="0" algn="l"/>
            <a:endParaRPr lang="en-US" altLang="en-US" sz="2400" i="0" dirty="0">
              <a:solidFill>
                <a:schemeClr val="tx1"/>
              </a:solidFill>
            </a:endParaRPr>
          </a:p>
          <a:p>
            <a:pPr marL="0" indent="0" algn="l"/>
            <a:r>
              <a:rPr lang="en-US" altLang="en-US" sz="2400" i="0" dirty="0">
                <a:solidFill>
                  <a:schemeClr val="tx1"/>
                </a:solidFill>
              </a:rPr>
              <a:t>With</a:t>
            </a:r>
            <a:r>
              <a:rPr lang="en-US" altLang="en-US" sz="2400" b="1" i="0" dirty="0">
                <a:solidFill>
                  <a:schemeClr val="tx1"/>
                </a:solidFill>
              </a:rPr>
              <a:t> internal marketing</a:t>
            </a:r>
            <a:r>
              <a:rPr lang="en-US" altLang="en-US" sz="2400" i="0" dirty="0">
                <a:solidFill>
                  <a:schemeClr val="tx1"/>
                </a:solidFill>
              </a:rPr>
              <a:t>, marketers must get everyone in the organization to be customer centered. In fact, internal marketing must precede external marketing. </a:t>
            </a: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145019019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noChangeArrowheads="1"/>
          </p:cNvSpPr>
          <p:nvPr>
            <p:ph type="title"/>
          </p:nvPr>
        </p:nvSpPr>
        <p:spPr>
          <a:xfrm>
            <a:off x="878968" y="141893"/>
            <a:ext cx="10289827" cy="642461"/>
          </a:xfrm>
        </p:spPr>
        <p:txBody>
          <a:bodyPr>
            <a:noAutofit/>
          </a:bodyPr>
          <a:lstStyle/>
          <a:p>
            <a:r>
              <a:rPr lang="en-US" sz="3600" dirty="0">
                <a:solidFill>
                  <a:srgbClr val="0079A4"/>
                </a:solidFill>
              </a:rPr>
              <a:t>Services Marketing</a:t>
            </a:r>
            <a:endParaRPr lang="en-US" sz="3600" b="1" dirty="0">
              <a:solidFill>
                <a:srgbClr val="0079A4"/>
              </a:solidFill>
            </a:endParaRPr>
          </a:p>
        </p:txBody>
      </p:sp>
      <p:sp>
        <p:nvSpPr>
          <p:cNvPr id="3" name="Title 2"/>
          <p:cNvSpPr>
            <a:spLocks noGrp="1"/>
          </p:cNvSpPr>
          <p:nvPr>
            <p:ph idx="1"/>
          </p:nvPr>
        </p:nvSpPr>
        <p:spPr>
          <a:xfrm>
            <a:off x="878968" y="900429"/>
            <a:ext cx="8606040" cy="645933"/>
          </a:xfrm>
        </p:spPr>
        <p:txBody>
          <a:bodyPr>
            <a:normAutofit/>
          </a:bodyPr>
          <a:lstStyle/>
          <a:p>
            <a:pPr marL="0" indent="0">
              <a:buNone/>
            </a:pPr>
            <a:r>
              <a:rPr lang="en-US" sz="3200" b="1" dirty="0"/>
              <a:t>Marketing Strategies for Service Firms</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270944" y="1662437"/>
            <a:ext cx="11650111" cy="5053670"/>
          </a:xfrm>
          <a:solidFill>
            <a:schemeClr val="bg1"/>
          </a:solidFill>
        </p:spPr>
        <p:txBody>
          <a:bodyPr>
            <a:normAutofit/>
          </a:bodyPr>
          <a:lstStyle/>
          <a:p>
            <a:pPr marL="0" indent="0" algn="l"/>
            <a:r>
              <a:rPr lang="en-US" altLang="en-US" sz="2400" b="1" i="0" dirty="0">
                <a:solidFill>
                  <a:srgbClr val="000000"/>
                </a:solidFill>
              </a:rPr>
              <a:t>Interactive marketing </a:t>
            </a:r>
            <a:r>
              <a:rPr lang="en-US" altLang="en-US" sz="2400" i="0" dirty="0">
                <a:solidFill>
                  <a:srgbClr val="000000"/>
                </a:solidFill>
              </a:rPr>
              <a:t>means that service quality depends heavily</a:t>
            </a:r>
            <a:br>
              <a:rPr lang="en-US" altLang="en-US" sz="2400" i="0" dirty="0">
                <a:solidFill>
                  <a:srgbClr val="000000"/>
                </a:solidFill>
              </a:rPr>
            </a:br>
            <a:r>
              <a:rPr lang="en-US" altLang="en-US" sz="2400" i="0" dirty="0">
                <a:solidFill>
                  <a:srgbClr val="000000"/>
                </a:solidFill>
              </a:rPr>
              <a:t>on the quality of the buyer-seller interaction during the service</a:t>
            </a:r>
            <a:br>
              <a:rPr lang="en-US" altLang="en-US" sz="2400" i="0" dirty="0">
                <a:solidFill>
                  <a:srgbClr val="000000"/>
                </a:solidFill>
              </a:rPr>
            </a:br>
            <a:r>
              <a:rPr lang="en-US" altLang="en-US" sz="2400" i="0" dirty="0">
                <a:solidFill>
                  <a:srgbClr val="000000"/>
                </a:solidFill>
              </a:rPr>
              <a:t>encounter.</a:t>
            </a:r>
          </a:p>
          <a:p>
            <a:pPr marL="228600" lvl="2">
              <a:buClr>
                <a:srgbClr val="0079A4"/>
              </a:buClr>
            </a:pPr>
            <a:endParaRPr lang="en-US" altLang="en-US" sz="2400" dirty="0">
              <a:solidFill>
                <a:srgbClr val="000000"/>
              </a:solidFill>
            </a:endParaRPr>
          </a:p>
          <a:p>
            <a:pPr marL="228600" lvl="2">
              <a:buClr>
                <a:srgbClr val="0079A4"/>
              </a:buClr>
            </a:pPr>
            <a:r>
              <a:rPr lang="en-US" altLang="en-US" sz="2400" dirty="0">
                <a:solidFill>
                  <a:srgbClr val="000000"/>
                </a:solidFill>
              </a:rPr>
              <a:t>Service differentiation</a:t>
            </a:r>
          </a:p>
          <a:p>
            <a:pPr marL="228600" lvl="2">
              <a:buClr>
                <a:srgbClr val="0079A4"/>
              </a:buClr>
            </a:pPr>
            <a:r>
              <a:rPr lang="en-US" altLang="en-US" sz="2400" dirty="0">
                <a:solidFill>
                  <a:srgbClr val="000000"/>
                </a:solidFill>
              </a:rPr>
              <a:t>Service quality</a:t>
            </a:r>
          </a:p>
          <a:p>
            <a:pPr marL="228600" lvl="2">
              <a:buClr>
                <a:srgbClr val="0079A4"/>
              </a:buClr>
            </a:pPr>
            <a:r>
              <a:rPr lang="en-US" altLang="en-US" sz="2400" dirty="0">
                <a:solidFill>
                  <a:srgbClr val="000000"/>
                </a:solidFill>
              </a:rPr>
              <a:t>Service productivity</a:t>
            </a:r>
          </a:p>
          <a:p>
            <a:pPr marL="0" lvl="2" indent="0">
              <a:buClr>
                <a:srgbClr val="0079A4"/>
              </a:buClr>
              <a:buNone/>
            </a:pPr>
            <a:endParaRPr lang="en-US" altLang="en-US" sz="2400" dirty="0">
              <a:solidFill>
                <a:srgbClr val="000000"/>
              </a:solidFill>
            </a:endParaRPr>
          </a:p>
          <a:p>
            <a:pPr algn="l"/>
            <a:r>
              <a:rPr lang="en-US" sz="2200" b="1" i="0" dirty="0">
                <a:solidFill>
                  <a:schemeClr val="tx1"/>
                </a:solidFill>
              </a:rPr>
              <a:t>Interactive marketing</a:t>
            </a:r>
            <a:r>
              <a:rPr lang="en-US" sz="2200" i="0" dirty="0">
                <a:solidFill>
                  <a:schemeClr val="tx1"/>
                </a:solidFill>
              </a:rPr>
              <a:t>:  In services marketing, service quality depends on both the service deliverer and the quality of delivery. Service marketers have to master interactive marketing skills. Thus, Four Seasons selects only people with an innate “passion to serve” and provides three months of training to instruct them carefully in the fine art of interacting with customers to satisfy their every need. </a:t>
            </a:r>
          </a:p>
          <a:p>
            <a:endParaRPr lang="en-US" sz="2800" i="0" dirty="0">
              <a:solidFill>
                <a:schemeClr val="tx1"/>
              </a:solidFill>
            </a:endParaRP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331721772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noChangeArrowheads="1"/>
          </p:cNvSpPr>
          <p:nvPr>
            <p:ph type="title"/>
          </p:nvPr>
        </p:nvSpPr>
        <p:spPr>
          <a:xfrm>
            <a:off x="539224" y="356204"/>
            <a:ext cx="11113551" cy="492742"/>
          </a:xfrm>
        </p:spPr>
        <p:txBody>
          <a:bodyPr>
            <a:noAutofit/>
          </a:bodyPr>
          <a:lstStyle/>
          <a:p>
            <a:pPr algn="ctr"/>
            <a:r>
              <a:rPr lang="en-US" sz="3600" dirty="0">
                <a:solidFill>
                  <a:srgbClr val="007FA3"/>
                </a:solidFill>
              </a:rPr>
              <a:t>Services Marketing</a:t>
            </a:r>
            <a:endParaRPr lang="en-US" sz="3600" b="1" dirty="0">
              <a:solidFill>
                <a:srgbClr val="007FA3"/>
              </a:solidFill>
            </a:endParaRPr>
          </a:p>
        </p:txBody>
      </p:sp>
      <p:sp>
        <p:nvSpPr>
          <p:cNvPr id="3" name="Title 2"/>
          <p:cNvSpPr>
            <a:spLocks noGrp="1"/>
          </p:cNvSpPr>
          <p:nvPr>
            <p:ph idx="1"/>
          </p:nvPr>
        </p:nvSpPr>
        <p:spPr>
          <a:xfrm>
            <a:off x="0" y="799670"/>
            <a:ext cx="7892912" cy="542018"/>
          </a:xfrm>
        </p:spPr>
        <p:txBody>
          <a:bodyPr>
            <a:normAutofit/>
          </a:bodyPr>
          <a:lstStyle/>
          <a:p>
            <a:pPr marL="0" indent="0">
              <a:buNone/>
            </a:pPr>
            <a:r>
              <a:rPr lang="en-US" b="1" dirty="0"/>
              <a:t>Marketing Strategies for Service Firms</a:t>
            </a:r>
            <a:endParaRPr lang="en-US" sz="2400" b="1" dirty="0"/>
          </a:p>
          <a:p>
            <a:pPr marL="0" indent="0" algn="ctr">
              <a:buNone/>
            </a:pPr>
            <a:endParaRPr lang="en-US" sz="2400" dirty="0"/>
          </a:p>
        </p:txBody>
      </p:sp>
      <p:sp>
        <p:nvSpPr>
          <p:cNvPr id="2" name="Content Placeholder 1"/>
          <p:cNvSpPr>
            <a:spLocks noGrp="1"/>
          </p:cNvSpPr>
          <p:nvPr>
            <p:ph type="body" sz="quarter" idx="13"/>
          </p:nvPr>
        </p:nvSpPr>
        <p:spPr>
          <a:xfrm>
            <a:off x="169582" y="1292412"/>
            <a:ext cx="7524206" cy="3109770"/>
          </a:xfrm>
          <a:solidFill>
            <a:schemeClr val="bg1"/>
          </a:solidFill>
        </p:spPr>
        <p:txBody>
          <a:bodyPr>
            <a:noAutofit/>
          </a:bodyPr>
          <a:lstStyle/>
          <a:p>
            <a:pPr marL="0" indent="0" algn="l"/>
            <a:r>
              <a:rPr lang="en-US" altLang="en-US" sz="1900" b="1" i="0" dirty="0">
                <a:solidFill>
                  <a:schemeClr val="tx1"/>
                </a:solidFill>
              </a:rPr>
              <a:t>Managing service differentiation</a:t>
            </a:r>
            <a:r>
              <a:rPr lang="en-US" altLang="en-US" sz="1900" i="0" dirty="0">
                <a:solidFill>
                  <a:schemeClr val="tx1"/>
                </a:solidFill>
              </a:rPr>
              <a:t> creates a competitive advantage.</a:t>
            </a:r>
          </a:p>
          <a:p>
            <a:pPr marL="228600" lvl="1">
              <a:buClr>
                <a:srgbClr val="0079A4"/>
              </a:buClr>
            </a:pPr>
            <a:r>
              <a:rPr lang="en-US" altLang="en-US" sz="1900" b="1" dirty="0"/>
              <a:t>Offer</a:t>
            </a:r>
          </a:p>
          <a:p>
            <a:pPr marL="228600" lvl="1">
              <a:buClr>
                <a:srgbClr val="0079A4"/>
              </a:buClr>
            </a:pPr>
            <a:r>
              <a:rPr lang="en-US" altLang="en-US" sz="1900" b="1" dirty="0"/>
              <a:t>Delivery</a:t>
            </a:r>
          </a:p>
          <a:p>
            <a:pPr marL="228600" lvl="1">
              <a:buClr>
                <a:srgbClr val="0079A4"/>
              </a:buClr>
            </a:pPr>
            <a:r>
              <a:rPr lang="en-US" altLang="en-US" sz="1900" b="1" dirty="0"/>
              <a:t>Image </a:t>
            </a:r>
          </a:p>
          <a:p>
            <a:pPr algn="l"/>
            <a:r>
              <a:rPr lang="en-US" altLang="en-US" sz="1900" i="0" dirty="0">
                <a:solidFill>
                  <a:schemeClr val="tx1"/>
                </a:solidFill>
              </a:rPr>
              <a:t>In these days of intense price competition, service marketers must develop a differentiated offer, delivery, and image. </a:t>
            </a:r>
          </a:p>
          <a:p>
            <a:pPr algn="l"/>
            <a:r>
              <a:rPr lang="en-US" altLang="en-US" sz="1900" i="0" dirty="0">
                <a:solidFill>
                  <a:schemeClr val="tx1"/>
                </a:solidFill>
              </a:rPr>
              <a:t>The offer can include innovative features that set one company’s offer apart from competitors’ offers. For example, some retailers differentiate themselves by offerings that take you well beyond the products they stock. </a:t>
            </a:r>
          </a:p>
        </p:txBody>
      </p:sp>
      <p:pic>
        <p:nvPicPr>
          <p:cNvPr id="3074" name="Picture 1" descr="Photo shows a brightly lit REI stor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3788" y="799670"/>
            <a:ext cx="4439430" cy="4023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2636D704-3A2B-48B8-9DE7-99E7D6C8F659}"/>
              </a:ext>
            </a:extLst>
          </p:cNvPr>
          <p:cNvSpPr txBox="1"/>
          <p:nvPr/>
        </p:nvSpPr>
        <p:spPr>
          <a:xfrm>
            <a:off x="0" y="4426565"/>
            <a:ext cx="12133218" cy="2431435"/>
          </a:xfrm>
          <a:prstGeom prst="rect">
            <a:avLst/>
          </a:prstGeom>
          <a:solidFill>
            <a:schemeClr val="bg1"/>
          </a:solidFill>
        </p:spPr>
        <p:txBody>
          <a:bodyPr wrap="square" rtlCol="0">
            <a:spAutoFit/>
          </a:bodyPr>
          <a:lstStyle/>
          <a:p>
            <a:r>
              <a:rPr lang="en-US" altLang="en-US" sz="1900" dirty="0"/>
              <a:t>At Dick’s Sporting Goods customers can sample shoes on Dick’s indoor footwear track, test golf clubs with an on-site golf swing analyzer and putting green, shoot bows in its archery range, and receive personalized fitness product guidance from an in-store team of fitness trainers. Such differentiated services help make Dick’s “the ultimate sporting goods destination store for core athletes and outdoor enthusiasts.”</a:t>
            </a:r>
          </a:p>
          <a:p>
            <a:endParaRPr lang="en-US" altLang="en-US" sz="1900" dirty="0"/>
          </a:p>
          <a:p>
            <a:r>
              <a:rPr lang="en-US" altLang="en-US" sz="1900" dirty="0"/>
              <a:t>Service companies can differentiate their service delivery by having more able and reliable customer-contact people, developing a superior physical environment in which the service product is delivered, or designing a superior delivery process. For example, many grocery chains now offer online shopping and home delivery.</a:t>
            </a:r>
          </a:p>
        </p:txBody>
      </p:sp>
    </p:spTree>
    <p:extLst>
      <p:ext uri="{BB962C8B-B14F-4D97-AF65-F5344CB8AC3E}">
        <p14:creationId xmlns:p14="http://schemas.microsoft.com/office/powerpoint/2010/main" val="142958689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6728" y="117566"/>
            <a:ext cx="8118543" cy="552148"/>
          </a:xfrm>
        </p:spPr>
        <p:txBody>
          <a:bodyPr>
            <a:normAutofit/>
          </a:bodyPr>
          <a:lstStyle/>
          <a:p>
            <a:pPr marL="0" indent="0" algn="ctr">
              <a:buNone/>
            </a:pPr>
            <a:r>
              <a:rPr lang="en-US" sz="3200" b="1" dirty="0"/>
              <a:t>Marketing Strategies for Service Firms</a:t>
            </a:r>
            <a:endParaRPr lang="en-US" b="1" dirty="0"/>
          </a:p>
          <a:p>
            <a:pPr marL="0" indent="0" algn="ctr">
              <a:buNone/>
            </a:pPr>
            <a:endParaRPr lang="en-US" dirty="0"/>
          </a:p>
        </p:txBody>
      </p:sp>
      <p:sp>
        <p:nvSpPr>
          <p:cNvPr id="2" name="Content Placeholder 1"/>
          <p:cNvSpPr>
            <a:spLocks noGrp="1"/>
          </p:cNvSpPr>
          <p:nvPr>
            <p:ph type="body" sz="quarter" idx="13"/>
          </p:nvPr>
        </p:nvSpPr>
        <p:spPr>
          <a:xfrm>
            <a:off x="139336" y="669714"/>
            <a:ext cx="11913326" cy="6070720"/>
          </a:xfrm>
          <a:solidFill>
            <a:schemeClr val="bg1"/>
          </a:solidFill>
        </p:spPr>
        <p:txBody>
          <a:bodyPr>
            <a:noAutofit/>
          </a:bodyPr>
          <a:lstStyle/>
          <a:p>
            <a:pPr marL="0" indent="0" algn="l"/>
            <a:r>
              <a:rPr lang="en-US" altLang="en-US" sz="1800" b="1" i="0" dirty="0">
                <a:solidFill>
                  <a:schemeClr val="tx1"/>
                </a:solidFill>
              </a:rPr>
              <a:t>Managing service quality</a:t>
            </a:r>
            <a:r>
              <a:rPr lang="en-US" altLang="en-US" sz="1800" i="0" dirty="0">
                <a:solidFill>
                  <a:schemeClr val="tx1"/>
                </a:solidFill>
              </a:rPr>
              <a:t> enables a service firm to differentiate itself by delivering consistently higher quality than its competitors provide.</a:t>
            </a:r>
          </a:p>
          <a:p>
            <a:pPr algn="l"/>
            <a:r>
              <a:rPr lang="en-US" altLang="en-US" sz="1800" i="0" dirty="0">
                <a:solidFill>
                  <a:schemeClr val="tx1"/>
                </a:solidFill>
              </a:rPr>
              <a:t>The customer-driven quality movement requires service providers to identify what target customers expect in regard to service quality. Service quality is harder to define and judge than product quality. Customer retention is perhaps the best measure of quality.</a:t>
            </a:r>
          </a:p>
          <a:p>
            <a:pPr algn="l"/>
            <a:r>
              <a:rPr lang="en-US" altLang="en-US" sz="1800" i="0" dirty="0">
                <a:solidFill>
                  <a:schemeClr val="tx1"/>
                </a:solidFill>
              </a:rPr>
              <a:t>Top service companies set high service-quality standards. They watch service performance closely, both their own and that of competitors. They do not settle for merely good service—they strive for 100 percent defect-free service. A 98 percent performance standard may sound good, but using this standard, the U.S. Postal Service would lose or misdirect 440,000 pieces of mail each hour, and U.S. pharmacists would </a:t>
            </a:r>
            <a:r>
              <a:rPr lang="en-US" altLang="en-US" sz="1800" i="0" dirty="0" err="1">
                <a:solidFill>
                  <a:schemeClr val="tx1"/>
                </a:solidFill>
              </a:rPr>
              <a:t>misfill</a:t>
            </a:r>
            <a:r>
              <a:rPr lang="en-US" altLang="en-US" sz="1800" i="0" dirty="0">
                <a:solidFill>
                  <a:schemeClr val="tx1"/>
                </a:solidFill>
              </a:rPr>
              <a:t> more than 75.3 million prescriptions each week.</a:t>
            </a:r>
          </a:p>
          <a:p>
            <a:pPr algn="l"/>
            <a:r>
              <a:rPr lang="en-US" altLang="en-US" sz="1800" i="0" dirty="0">
                <a:solidFill>
                  <a:schemeClr val="tx1"/>
                </a:solidFill>
              </a:rPr>
              <a:t>Service quality will always vary, depending on the interactions between employees and customers,  yet even the best companies will occasionally deliver services which fall short of customer expectations. However, good service recovery can turn angry customers into loyal ones and can win more customer purchasing and loyalty than if things had gone well in the first place.</a:t>
            </a:r>
          </a:p>
          <a:p>
            <a:pPr algn="l"/>
            <a:r>
              <a:rPr lang="en-US" altLang="en-US" sz="1800" i="0" dirty="0">
                <a:solidFill>
                  <a:schemeClr val="tx1"/>
                </a:solidFill>
              </a:rPr>
              <a:t>For example, Southwest airlines has a proactive customer communications team whose job is to find the situations in which something went wrong. The team’s communications to passengers have three basic components: a sincere apology, a brief explanation of what happened, and a gift to make it up, usually a voucher in dollars that can be used on their next Southwest flight. Surveys show that when Southwest handles a delay situation well, customer service quality rankings score 14 to 16 points higher than on regular on-time flights.</a:t>
            </a:r>
          </a:p>
          <a:p>
            <a:pPr algn="l"/>
            <a:r>
              <a:rPr lang="en-US" altLang="en-US" sz="1800" i="0" dirty="0">
                <a:solidFill>
                  <a:schemeClr val="tx1"/>
                </a:solidFill>
              </a:rPr>
              <a:t>These days, social media such as Facebook and Twitter can help companies root out and remedy customer dissatisfaction with service. </a:t>
            </a:r>
          </a:p>
        </p:txBody>
      </p:sp>
    </p:spTree>
    <p:extLst>
      <p:ext uri="{BB962C8B-B14F-4D97-AF65-F5344CB8AC3E}">
        <p14:creationId xmlns:p14="http://schemas.microsoft.com/office/powerpoint/2010/main" val="71566170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962810" y="147408"/>
            <a:ext cx="10266381" cy="712800"/>
          </a:xfrm>
        </p:spPr>
        <p:txBody>
          <a:bodyPr>
            <a:noAutofit/>
          </a:bodyPr>
          <a:lstStyle/>
          <a:p>
            <a:pPr algn="ctr"/>
            <a:r>
              <a:rPr lang="en-US" sz="3600" dirty="0">
                <a:solidFill>
                  <a:srgbClr val="007FA3"/>
                </a:solidFill>
              </a:rPr>
              <a:t>Services Marketing</a:t>
            </a:r>
            <a:endParaRPr lang="en-US" sz="3600" b="1" dirty="0">
              <a:solidFill>
                <a:srgbClr val="007FA3"/>
              </a:solidFill>
            </a:endParaRPr>
          </a:p>
        </p:txBody>
      </p:sp>
      <p:sp>
        <p:nvSpPr>
          <p:cNvPr id="3" name="Content Placeholder 2"/>
          <p:cNvSpPr>
            <a:spLocks noGrp="1"/>
          </p:cNvSpPr>
          <p:nvPr>
            <p:ph idx="1"/>
          </p:nvPr>
        </p:nvSpPr>
        <p:spPr>
          <a:xfrm>
            <a:off x="962809" y="701511"/>
            <a:ext cx="8160564" cy="555835"/>
          </a:xfrm>
        </p:spPr>
        <p:txBody>
          <a:bodyPr>
            <a:normAutofit/>
          </a:bodyPr>
          <a:lstStyle/>
          <a:p>
            <a:pPr marL="0" indent="0">
              <a:buNone/>
            </a:pPr>
            <a:r>
              <a:rPr lang="en-US" sz="3200" b="1" dirty="0"/>
              <a:t>Marketing Strategies for Service Firms</a:t>
            </a:r>
            <a:endParaRPr lang="en-US" b="1" dirty="0"/>
          </a:p>
          <a:p>
            <a:pPr marL="0" indent="0" algn="ctr">
              <a:buNone/>
            </a:pPr>
            <a:endParaRPr lang="en-US" dirty="0"/>
          </a:p>
        </p:txBody>
      </p:sp>
      <p:sp>
        <p:nvSpPr>
          <p:cNvPr id="2" name="Content Placeholder 1"/>
          <p:cNvSpPr>
            <a:spLocks noGrp="1"/>
          </p:cNvSpPr>
          <p:nvPr>
            <p:ph type="body" sz="quarter" idx="13"/>
          </p:nvPr>
        </p:nvSpPr>
        <p:spPr>
          <a:xfrm>
            <a:off x="156753" y="1285413"/>
            <a:ext cx="11926389" cy="5572587"/>
          </a:xfrm>
          <a:solidFill>
            <a:schemeClr val="bg1"/>
          </a:solidFill>
        </p:spPr>
        <p:txBody>
          <a:bodyPr>
            <a:noAutofit/>
          </a:bodyPr>
          <a:lstStyle/>
          <a:p>
            <a:pPr marL="0" indent="0" algn="l"/>
            <a:r>
              <a:rPr lang="en-US" altLang="en-US" sz="1900" b="1" i="0" dirty="0">
                <a:solidFill>
                  <a:schemeClr val="tx1"/>
                </a:solidFill>
              </a:rPr>
              <a:t>Managing service productivity </a:t>
            </a:r>
            <a:r>
              <a:rPr lang="en-US" altLang="en-US" sz="1900" i="0" dirty="0">
                <a:solidFill>
                  <a:schemeClr val="tx1"/>
                </a:solidFill>
              </a:rPr>
              <a:t>refers to the cost side of marketing strategies for service firms.</a:t>
            </a:r>
            <a:endParaRPr lang="en-US" altLang="en-US" sz="1900" dirty="0"/>
          </a:p>
          <a:p>
            <a:pPr marL="0" lvl="1" indent="228600">
              <a:buClr>
                <a:srgbClr val="0079A4"/>
              </a:buClr>
            </a:pPr>
            <a:r>
              <a:rPr lang="en-US" altLang="en-US" sz="1900" dirty="0"/>
              <a:t>Employee hiring and training</a:t>
            </a:r>
          </a:p>
          <a:p>
            <a:pPr marL="0" lvl="1" indent="228600">
              <a:buClr>
                <a:srgbClr val="0079A4"/>
              </a:buClr>
            </a:pPr>
            <a:r>
              <a:rPr lang="en-US" altLang="en-US" sz="1900" dirty="0"/>
              <a:t>Service quantity and quality</a:t>
            </a:r>
          </a:p>
          <a:p>
            <a:pPr algn="l"/>
            <a:r>
              <a:rPr lang="en-US" altLang="en-US" sz="1900" i="0" dirty="0">
                <a:solidFill>
                  <a:schemeClr val="tx1"/>
                </a:solidFill>
              </a:rPr>
              <a:t>With their costs rising rapidly, service firms are under great pressure to increase service productivity. A service provider can harness the power of technology to make service workers more productive.</a:t>
            </a:r>
          </a:p>
          <a:p>
            <a:pPr algn="l"/>
            <a:endParaRPr lang="en-US" altLang="en-US" sz="1900" i="0" dirty="0">
              <a:solidFill>
                <a:schemeClr val="tx1"/>
              </a:solidFill>
            </a:endParaRPr>
          </a:p>
          <a:p>
            <a:pPr algn="l"/>
            <a:r>
              <a:rPr lang="en-US" altLang="en-US" sz="1900" i="0" dirty="0">
                <a:solidFill>
                  <a:schemeClr val="tx1"/>
                </a:solidFill>
              </a:rPr>
              <a:t>However, companies must avoid pushing productivity so hard that doing so reduces quality. Attempts to streamline a service or cut costs can make a service company more efficient in the short run. But that can also reduce its longer-run ability to innovate, maintain service quality, or respond to consumer needs and desires. For example, some airlines have learned this lesson the hard way as they attempt to economize by cutting back personal counter service, eliminating  free snacks, and charging extra for everything from luggage to aisle seats. The result is a plane full of resentful customers. In their attempts to improve productivity, these airlines have mangled customer service.</a:t>
            </a:r>
          </a:p>
          <a:p>
            <a:pPr algn="l"/>
            <a:endParaRPr lang="en-US" altLang="en-US" sz="1900" i="0" dirty="0">
              <a:solidFill>
                <a:schemeClr val="tx1"/>
              </a:solidFill>
            </a:endParaRPr>
          </a:p>
          <a:p>
            <a:pPr algn="l"/>
            <a:r>
              <a:rPr lang="en-US" altLang="en-US" sz="1900" i="0" dirty="0">
                <a:solidFill>
                  <a:schemeClr val="tx1"/>
                </a:solidFill>
              </a:rPr>
              <a:t>Thus, in attempting to improve service productivity, companies must be mindful of how they create and deliver customer value. They should be careful not to take service out of the service. In fact, a company may purposely lower service productivity in order to improve service quality, in turn allowing it to maintain higher prices and profit margins.</a:t>
            </a:r>
          </a:p>
          <a:p>
            <a:pPr marL="0" indent="0" algn="l"/>
            <a:endParaRPr lang="en-US" altLang="en-US" sz="1900" i="0" dirty="0">
              <a:solidFill>
                <a:schemeClr val="tx1"/>
              </a:solidFill>
            </a:endParaRPr>
          </a:p>
        </p:txBody>
      </p:sp>
    </p:spTree>
    <p:extLst>
      <p:ext uri="{BB962C8B-B14F-4D97-AF65-F5344CB8AC3E}">
        <p14:creationId xmlns:p14="http://schemas.microsoft.com/office/powerpoint/2010/main" val="87774138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46662" y="1169378"/>
            <a:ext cx="9219065" cy="636176"/>
          </a:xfrm>
        </p:spPr>
        <p:txBody>
          <a:bodyPr>
            <a:noAutofit/>
          </a:bodyPr>
          <a:lstStyle/>
          <a:p>
            <a:r>
              <a:rPr lang="en-US" sz="3600" b="1" dirty="0">
                <a:solidFill>
                  <a:srgbClr val="007FA3"/>
                </a:solidFill>
              </a:rPr>
              <a:t>Learning Objective 4</a:t>
            </a:r>
          </a:p>
        </p:txBody>
      </p:sp>
      <p:sp>
        <p:nvSpPr>
          <p:cNvPr id="16385" name="Content Placeholder 3"/>
          <p:cNvSpPr>
            <a:spLocks noGrp="1" noChangeArrowheads="1"/>
          </p:cNvSpPr>
          <p:nvPr>
            <p:ph idx="1"/>
          </p:nvPr>
        </p:nvSpPr>
        <p:spPr>
          <a:xfrm>
            <a:off x="846662" y="2169291"/>
            <a:ext cx="10879014" cy="1371078"/>
          </a:xfrm>
        </p:spPr>
        <p:txBody>
          <a:bodyPr>
            <a:noAutofit/>
          </a:bodyPr>
          <a:lstStyle/>
          <a:p>
            <a:pPr marL="0" indent="0">
              <a:buNone/>
            </a:pPr>
            <a:r>
              <a:rPr lang="en-US" sz="2400" dirty="0"/>
              <a:t>Discuss branding strategy—the decisions companies make in building and managing their brands.</a:t>
            </a:r>
            <a:r>
              <a:rPr lang="en-US" sz="2400" b="1" dirty="0">
                <a:latin typeface="Calibri" panose="020F0502020204030204" pitchFamily="34" charset="0"/>
              </a:rPr>
              <a:t>	</a:t>
            </a:r>
            <a:endParaRPr lang="en-US" sz="24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94901247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noChangeArrowheads="1"/>
          </p:cNvSpPr>
          <p:nvPr>
            <p:ph type="title"/>
          </p:nvPr>
        </p:nvSpPr>
        <p:spPr>
          <a:xfrm>
            <a:off x="893977" y="215163"/>
            <a:ext cx="10242935" cy="642461"/>
          </a:xfrm>
        </p:spPr>
        <p:txBody>
          <a:bodyPr>
            <a:noAutofit/>
          </a:bodyPr>
          <a:lstStyle/>
          <a:p>
            <a:pPr algn="ctr"/>
            <a:r>
              <a:rPr lang="en-US" sz="3600" dirty="0">
                <a:solidFill>
                  <a:srgbClr val="007FA3"/>
                </a:solidFill>
              </a:rPr>
              <a:t>Brand Strategy: Building Strong Brands </a:t>
            </a:r>
            <a:endParaRPr lang="en-US" sz="3600" b="1" dirty="0">
              <a:solidFill>
                <a:srgbClr val="007FA3"/>
              </a:solidFill>
            </a:endParaRPr>
          </a:p>
        </p:txBody>
      </p:sp>
      <p:sp>
        <p:nvSpPr>
          <p:cNvPr id="3" name="Title 2"/>
          <p:cNvSpPr>
            <a:spLocks noGrp="1"/>
          </p:cNvSpPr>
          <p:nvPr>
            <p:ph idx="1"/>
          </p:nvPr>
        </p:nvSpPr>
        <p:spPr>
          <a:xfrm>
            <a:off x="893977" y="857624"/>
            <a:ext cx="7535333" cy="575594"/>
          </a:xfrm>
        </p:spPr>
        <p:txBody>
          <a:bodyPr>
            <a:normAutofit/>
          </a:bodyPr>
          <a:lstStyle/>
          <a:p>
            <a:pPr marL="0" indent="0">
              <a:buNone/>
            </a:pPr>
            <a:r>
              <a:rPr lang="en-US" sz="3200" b="1" dirty="0"/>
              <a:t>Brand Equity and Brand Value</a:t>
            </a:r>
            <a:endParaRPr lang="en-US" b="1" dirty="0"/>
          </a:p>
          <a:p>
            <a:pPr marL="0" indent="0" algn="ctr">
              <a:buNone/>
            </a:pPr>
            <a:endParaRPr lang="en-US" dirty="0"/>
          </a:p>
        </p:txBody>
      </p:sp>
      <p:sp>
        <p:nvSpPr>
          <p:cNvPr id="2" name="Content Placeholder 1"/>
          <p:cNvSpPr>
            <a:spLocks noGrp="1"/>
          </p:cNvSpPr>
          <p:nvPr>
            <p:ph type="body" sz="quarter" idx="13"/>
          </p:nvPr>
        </p:nvSpPr>
        <p:spPr>
          <a:xfrm>
            <a:off x="182880" y="1500085"/>
            <a:ext cx="11665131" cy="5142752"/>
          </a:xfrm>
          <a:solidFill>
            <a:schemeClr val="bg1"/>
          </a:solidFill>
        </p:spPr>
        <p:txBody>
          <a:bodyPr>
            <a:normAutofit fontScale="92500" lnSpcReduction="10000"/>
          </a:bodyPr>
          <a:lstStyle/>
          <a:p>
            <a:pPr marL="280988" indent="-280988" algn="l">
              <a:buClr>
                <a:srgbClr val="0079A4"/>
              </a:buClr>
              <a:buFont typeface="Arial"/>
              <a:buChar char="•"/>
            </a:pPr>
            <a:r>
              <a:rPr lang="en-US" sz="2400" b="1" i="0" dirty="0">
                <a:solidFill>
                  <a:schemeClr val="tx1"/>
                </a:solidFill>
              </a:rPr>
              <a:t>Brand equity </a:t>
            </a:r>
            <a:r>
              <a:rPr lang="en-US" sz="2400" i="0" dirty="0">
                <a:solidFill>
                  <a:schemeClr val="tx1"/>
                </a:solidFill>
              </a:rPr>
              <a:t>is the differential effect that knowing the brand name has on customer response to the product or its marketing.</a:t>
            </a:r>
            <a:r>
              <a:rPr lang="en-US" sz="2400" i="0" dirty="0">
                <a:solidFill>
                  <a:schemeClr val="tx1"/>
                </a:solidFill>
                <a:latin typeface="HelveticaNeueLTStd-Bd"/>
              </a:rPr>
              <a:t> </a:t>
            </a:r>
          </a:p>
          <a:p>
            <a:pPr marL="280988" indent="-280988" algn="l">
              <a:buClr>
                <a:srgbClr val="0079A4"/>
              </a:buClr>
              <a:buFont typeface="Arial"/>
              <a:buChar char="•"/>
            </a:pPr>
            <a:endParaRPr lang="en-US" sz="2400" b="1" i="0" dirty="0">
              <a:solidFill>
                <a:schemeClr val="tx1"/>
              </a:solidFill>
            </a:endParaRPr>
          </a:p>
          <a:p>
            <a:pPr marL="280988" indent="-280988" algn="l">
              <a:buClr>
                <a:srgbClr val="0079A4"/>
              </a:buClr>
              <a:buFont typeface="Arial"/>
              <a:buChar char="•"/>
            </a:pPr>
            <a:r>
              <a:rPr lang="en-US" sz="2400" b="1" i="0" dirty="0">
                <a:solidFill>
                  <a:schemeClr val="tx1"/>
                </a:solidFill>
              </a:rPr>
              <a:t>Brand value </a:t>
            </a:r>
            <a:r>
              <a:rPr lang="en-US" sz="2400" i="0" dirty="0">
                <a:solidFill>
                  <a:schemeClr val="tx1"/>
                </a:solidFill>
              </a:rPr>
              <a:t>is the total financial value of a brand.</a:t>
            </a:r>
          </a:p>
          <a:p>
            <a:pPr algn="l"/>
            <a:r>
              <a:rPr lang="en-US" altLang="en-US" sz="2400" i="0" dirty="0">
                <a:solidFill>
                  <a:schemeClr val="tx1"/>
                </a:solidFill>
              </a:rPr>
              <a:t>Brands are more than just names and symbols. They are a key element in the company’s relationships with consumers. Brands represent consumers’ perceptions and feelings about a product and its performance—everything that the product or the service means to consumers. </a:t>
            </a:r>
          </a:p>
          <a:p>
            <a:pPr algn="l"/>
            <a:r>
              <a:rPr lang="en-US" altLang="en-US" sz="2400" i="0" dirty="0">
                <a:solidFill>
                  <a:schemeClr val="tx1"/>
                </a:solidFill>
              </a:rPr>
              <a:t>A powerful brand has high brand equity. It’s a measure of the brand’s ability to capture consumer preference and loyalty. A brand has positive brand equity when consumers react more favorably to it than to generic or unbranded products. </a:t>
            </a:r>
          </a:p>
          <a:p>
            <a:pPr algn="l"/>
            <a:endParaRPr lang="en-US" altLang="en-US" sz="2400" i="0" dirty="0">
              <a:solidFill>
                <a:schemeClr val="tx1"/>
              </a:solidFill>
            </a:endParaRPr>
          </a:p>
          <a:p>
            <a:pPr marL="0" indent="0" algn="l"/>
            <a:r>
              <a:rPr lang="en-US" altLang="en-US" sz="2400" i="0" dirty="0">
                <a:solidFill>
                  <a:schemeClr val="tx1"/>
                </a:solidFill>
              </a:rPr>
              <a:t>Ad agency Young &amp; Rubicam’s </a:t>
            </a:r>
            <a:r>
              <a:rPr lang="en-US" altLang="en-US" sz="2400" i="0" dirty="0" err="1">
                <a:solidFill>
                  <a:schemeClr val="tx1"/>
                </a:solidFill>
              </a:rPr>
              <a:t>BrandAsset</a:t>
            </a:r>
            <a:r>
              <a:rPr lang="en-US" altLang="en-US" sz="2400" i="0" dirty="0">
                <a:solidFill>
                  <a:schemeClr val="tx1"/>
                </a:solidFill>
              </a:rPr>
              <a:t> Valuator measures brand strength along four consumer perception dimensions: differentiation, relevance, knowledge, and esteem. Brands with strong brand equity rate high on all four dimensions. </a:t>
            </a:r>
          </a:p>
          <a:p>
            <a:pPr marL="0" indent="0" algn="l"/>
            <a:endParaRPr lang="en-US" altLang="en-US" sz="2400" i="0" dirty="0">
              <a:solidFill>
                <a:schemeClr val="tx1"/>
              </a:solidFill>
            </a:endParaRPr>
          </a:p>
        </p:txBody>
      </p:sp>
    </p:spTree>
    <p:extLst>
      <p:ext uri="{BB962C8B-B14F-4D97-AF65-F5344CB8AC3E}">
        <p14:creationId xmlns:p14="http://schemas.microsoft.com/office/powerpoint/2010/main" val="412808883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935455" y="172485"/>
            <a:ext cx="10321089" cy="647077"/>
          </a:xfrm>
        </p:spPr>
        <p:txBody>
          <a:bodyPr>
            <a:noAutofit/>
          </a:bodyPr>
          <a:lstStyle/>
          <a:p>
            <a:pPr algn="ctr"/>
            <a:r>
              <a:rPr lang="en-US" sz="3600" dirty="0">
                <a:solidFill>
                  <a:srgbClr val="007FA3"/>
                </a:solidFill>
              </a:rPr>
              <a:t>What Is a Product?</a:t>
            </a:r>
            <a:endParaRPr lang="en-US" sz="3600" b="1" dirty="0">
              <a:solidFill>
                <a:srgbClr val="007FA3"/>
              </a:solidFill>
            </a:endParaRPr>
          </a:p>
        </p:txBody>
      </p:sp>
      <p:sp>
        <p:nvSpPr>
          <p:cNvPr id="3" name="Content Placeholder 2"/>
          <p:cNvSpPr>
            <a:spLocks noGrp="1"/>
          </p:cNvSpPr>
          <p:nvPr>
            <p:ph idx="1"/>
          </p:nvPr>
        </p:nvSpPr>
        <p:spPr>
          <a:xfrm>
            <a:off x="195943" y="689266"/>
            <a:ext cx="8249833" cy="553125"/>
          </a:xfrm>
        </p:spPr>
        <p:txBody>
          <a:bodyPr>
            <a:normAutofit/>
          </a:bodyPr>
          <a:lstStyle/>
          <a:p>
            <a:pPr marL="0" indent="0">
              <a:buNone/>
            </a:pPr>
            <a:r>
              <a:rPr lang="en-US" b="1" dirty="0"/>
              <a:t>Products, Services, and Experiences</a:t>
            </a:r>
            <a:endParaRPr lang="en-US"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195943" y="1336343"/>
            <a:ext cx="11874137" cy="5349172"/>
          </a:xfrm>
          <a:solidFill>
            <a:schemeClr val="bg1"/>
          </a:solidFill>
        </p:spPr>
        <p:txBody>
          <a:bodyPr>
            <a:normAutofit/>
          </a:bodyPr>
          <a:lstStyle/>
          <a:p>
            <a:pPr algn="l"/>
            <a:r>
              <a:rPr lang="en-US" altLang="en-US" sz="2100" b="1" i="0" dirty="0">
                <a:solidFill>
                  <a:schemeClr val="tx1"/>
                </a:solidFill>
              </a:rPr>
              <a:t>Products </a:t>
            </a:r>
            <a:r>
              <a:rPr lang="en-US" altLang="en-US" sz="2100" i="0" dirty="0">
                <a:solidFill>
                  <a:schemeClr val="tx1"/>
                </a:solidFill>
              </a:rPr>
              <a:t>and </a:t>
            </a:r>
            <a:r>
              <a:rPr lang="en-US" altLang="en-US" sz="2100" b="1" i="0" dirty="0">
                <a:solidFill>
                  <a:schemeClr val="tx1"/>
                </a:solidFill>
              </a:rPr>
              <a:t>services</a:t>
            </a:r>
            <a:r>
              <a:rPr lang="en-US" altLang="en-US" sz="2100" i="0" dirty="0">
                <a:solidFill>
                  <a:schemeClr val="tx1"/>
                </a:solidFill>
              </a:rPr>
              <a:t> are becoming more commoditized. </a:t>
            </a:r>
          </a:p>
          <a:p>
            <a:pPr marL="0" indent="0" algn="l"/>
            <a:r>
              <a:rPr lang="en-US" altLang="en-US" sz="2100" i="0" dirty="0">
                <a:solidFill>
                  <a:schemeClr val="tx1"/>
                </a:solidFill>
              </a:rPr>
              <a:t>Companies are now creating and managing customer </a:t>
            </a:r>
            <a:r>
              <a:rPr lang="en-US" altLang="en-US" sz="2100" b="1" i="0" dirty="0">
                <a:solidFill>
                  <a:schemeClr val="tx1"/>
                </a:solidFill>
              </a:rPr>
              <a:t>experiences</a:t>
            </a:r>
            <a:r>
              <a:rPr lang="en-US" altLang="en-US" sz="2100" i="0" dirty="0">
                <a:solidFill>
                  <a:schemeClr val="tx1"/>
                </a:solidFill>
              </a:rPr>
              <a:t> with their brands or company.</a:t>
            </a:r>
          </a:p>
          <a:p>
            <a:pPr marL="0" indent="0" algn="l"/>
            <a:r>
              <a:rPr lang="en-US" altLang="en-US" sz="2100" i="0" dirty="0">
                <a:solidFill>
                  <a:schemeClr val="tx1"/>
                </a:solidFill>
              </a:rPr>
              <a:t>Today, all kings of firms are recasting their traditional goods and services to create </a:t>
            </a:r>
            <a:r>
              <a:rPr lang="en-US" altLang="en-US" sz="2100" b="1" i="0" dirty="0">
                <a:solidFill>
                  <a:schemeClr val="tx1"/>
                </a:solidFill>
              </a:rPr>
              <a:t>experiences</a:t>
            </a:r>
            <a:r>
              <a:rPr lang="en-US" altLang="en-US" sz="2100" i="0" dirty="0">
                <a:solidFill>
                  <a:schemeClr val="tx1"/>
                </a:solidFill>
              </a:rPr>
              <a:t>.</a:t>
            </a:r>
          </a:p>
          <a:p>
            <a:pPr algn="l"/>
            <a:r>
              <a:rPr lang="en-US" sz="2100" i="0" dirty="0">
                <a:solidFill>
                  <a:schemeClr val="tx1"/>
                </a:solidFill>
              </a:rPr>
              <a:t>Products are a key element in the overall market offering. Marketing mix planning begins with building an offering that brings value to target customers. This offering becomes the basis on which the company builds profitable customer relationships.</a:t>
            </a:r>
          </a:p>
          <a:p>
            <a:pPr algn="l"/>
            <a:endParaRPr lang="en-US" sz="2100" i="0" dirty="0">
              <a:solidFill>
                <a:schemeClr val="tx1"/>
              </a:solidFill>
            </a:endParaRPr>
          </a:p>
          <a:p>
            <a:pPr algn="l"/>
            <a:r>
              <a:rPr lang="en-US" sz="2100" i="0" dirty="0">
                <a:solidFill>
                  <a:schemeClr val="tx1"/>
                </a:solidFill>
              </a:rPr>
              <a:t>A company’s market offering often includes both tangible goods and services. At one extreme, the market offer may consist of a pure tangible good, such as soap; no services accompany the product. At the other extreme are pure services, for which the market offer consists primarily of a service. Examples include a doctor’s exam and financial services. Between these two extremes, however, many goods-and-services combinations are possible.</a:t>
            </a:r>
          </a:p>
          <a:p>
            <a:pPr algn="l"/>
            <a:endParaRPr lang="en-US" altLang="en-US" sz="2100" i="0" dirty="0">
              <a:solidFill>
                <a:schemeClr val="tx1"/>
              </a:solidFill>
            </a:endParaRPr>
          </a:p>
          <a:p>
            <a:pPr algn="l"/>
            <a:r>
              <a:rPr lang="en-US" altLang="en-US" sz="2100" i="0" dirty="0">
                <a:solidFill>
                  <a:schemeClr val="tx1"/>
                </a:solidFill>
              </a:rPr>
              <a:t>Experiences have always been an important part of marketing for some companies. Disney has long manufactured dreams and memories through its movies and theme parks. </a:t>
            </a:r>
          </a:p>
          <a:p>
            <a:pPr marL="0" indent="0" algn="l"/>
            <a:endParaRPr lang="en-US" altLang="en-US" sz="2100" i="0" dirty="0">
              <a:solidFill>
                <a:schemeClr val="tx1"/>
              </a:solidFill>
            </a:endParaRPr>
          </a:p>
        </p:txBody>
      </p:sp>
    </p:spTree>
    <p:extLst>
      <p:ext uri="{BB962C8B-B14F-4D97-AF65-F5344CB8AC3E}">
        <p14:creationId xmlns:p14="http://schemas.microsoft.com/office/powerpoint/2010/main" val="3249544915"/>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8CC484-2828-4253-BCA2-A24E22D0F452}"/>
              </a:ext>
            </a:extLst>
          </p:cNvPr>
          <p:cNvSpPr txBox="1"/>
          <p:nvPr/>
        </p:nvSpPr>
        <p:spPr>
          <a:xfrm>
            <a:off x="185057" y="809899"/>
            <a:ext cx="11821885" cy="5940088"/>
          </a:xfrm>
          <a:prstGeom prst="rect">
            <a:avLst/>
          </a:prstGeom>
          <a:solidFill>
            <a:schemeClr val="bg1"/>
          </a:solidFill>
        </p:spPr>
        <p:txBody>
          <a:bodyPr wrap="square" rtlCol="0">
            <a:spAutoFit/>
          </a:bodyPr>
          <a:lstStyle/>
          <a:p>
            <a:r>
              <a:rPr lang="en-US" altLang="en-US" sz="2000" dirty="0"/>
              <a:t>Positive brand equity derives from consumer feelings about and connections with a brand. Strong brands are built around an ideal of improving consumers’ lives in some relevant way.</a:t>
            </a:r>
          </a:p>
          <a:p>
            <a:endParaRPr lang="en-US" altLang="en-US" sz="2000" dirty="0"/>
          </a:p>
          <a:p>
            <a:r>
              <a:rPr lang="en-US" altLang="en-US" sz="2000" dirty="0"/>
              <a:t>A brand with high brand equity is a very valuable asset. </a:t>
            </a:r>
            <a:r>
              <a:rPr lang="en-US" altLang="en-US" sz="2000" i="1" dirty="0"/>
              <a:t>Brand valuation</a:t>
            </a:r>
            <a:r>
              <a:rPr lang="en-US" altLang="en-US" sz="2000" dirty="0"/>
              <a:t> is the process of estimating the total financial value of a brand. Measuring such value is difficult. However, according to one estimate, the brand value of Apple is a whopping $185 billion, with Google at $113.6 billion, IBM at $112.5 billion, McDonald’s at $90 billion, Microsoft at $70 billion, and Coca-Cola at $78.4 billion</a:t>
            </a:r>
          </a:p>
          <a:p>
            <a:endParaRPr lang="en-US" altLang="en-US" sz="2000" dirty="0"/>
          </a:p>
          <a:p>
            <a:r>
              <a:rPr lang="en-US" altLang="en-US" sz="2000" dirty="0"/>
              <a:t>High brand equity provides a company with many competitive advantages:</a:t>
            </a:r>
          </a:p>
          <a:p>
            <a:endParaRPr lang="en-US" altLang="en-US" sz="2000" dirty="0"/>
          </a:p>
          <a:p>
            <a:pPr marL="171450" indent="-171450">
              <a:buFont typeface="Arial" panose="020B0604020202020204" pitchFamily="34" charset="0"/>
              <a:buChar char="•"/>
            </a:pPr>
            <a:r>
              <a:rPr lang="en-US" altLang="en-US" sz="2000" dirty="0"/>
              <a:t>high level of consumer brand awareness and loyalty</a:t>
            </a:r>
          </a:p>
          <a:p>
            <a:pPr marL="171450" indent="-171450">
              <a:buFont typeface="Arial" panose="020B0604020202020204" pitchFamily="34" charset="0"/>
              <a:buChar char="•"/>
            </a:pPr>
            <a:r>
              <a:rPr lang="en-US" altLang="en-US" sz="2000" dirty="0"/>
              <a:t>more leverage in bargaining with resellers</a:t>
            </a:r>
          </a:p>
          <a:p>
            <a:pPr marL="171450" indent="-171450">
              <a:buFont typeface="Arial" panose="020B0604020202020204" pitchFamily="34" charset="0"/>
              <a:buChar char="•"/>
            </a:pPr>
            <a:r>
              <a:rPr lang="en-US" altLang="en-US" sz="2000" dirty="0"/>
              <a:t>easier launch of line and brand extensions</a:t>
            </a:r>
          </a:p>
          <a:p>
            <a:pPr marL="171450" indent="-171450">
              <a:buFont typeface="Arial" panose="020B0604020202020204" pitchFamily="34" charset="0"/>
              <a:buChar char="•"/>
            </a:pPr>
            <a:r>
              <a:rPr lang="en-US" altLang="en-US" sz="2000" dirty="0"/>
              <a:t>defense against fierce price competition</a:t>
            </a:r>
          </a:p>
          <a:p>
            <a:endParaRPr lang="en-US" altLang="en-US" sz="2000" dirty="0"/>
          </a:p>
          <a:p>
            <a:r>
              <a:rPr lang="en-US" altLang="en-US" sz="2000" dirty="0"/>
              <a:t>A powerful brand forms the basis for building strong and profitable customer relationships. The fundamental asset underlying brand equity is </a:t>
            </a:r>
            <a:r>
              <a:rPr lang="en-US" altLang="en-US" sz="2000" i="1" dirty="0"/>
              <a:t>customer equity</a:t>
            </a:r>
            <a:r>
              <a:rPr lang="en-US" altLang="en-US" sz="2000" dirty="0"/>
              <a:t>—the value of customer relationships that the brand creates. Companies need to think of themselves not as portfolios of brands but as portfolios of customers.</a:t>
            </a:r>
          </a:p>
        </p:txBody>
      </p:sp>
      <p:sp>
        <p:nvSpPr>
          <p:cNvPr id="7" name="Title 2">
            <a:extLst>
              <a:ext uri="{FF2B5EF4-FFF2-40B4-BE49-F238E27FC236}">
                <a16:creationId xmlns:a16="http://schemas.microsoft.com/office/drawing/2014/main" id="{E6496B4B-630F-4967-8892-AE29F43C4AD5}"/>
              </a:ext>
            </a:extLst>
          </p:cNvPr>
          <p:cNvSpPr>
            <a:spLocks noGrp="1"/>
          </p:cNvSpPr>
          <p:nvPr>
            <p:ph type="title"/>
          </p:nvPr>
        </p:nvSpPr>
        <p:spPr>
          <a:xfrm>
            <a:off x="914400" y="293915"/>
            <a:ext cx="10363200" cy="359229"/>
          </a:xfrm>
        </p:spPr>
        <p:txBody>
          <a:bodyPr>
            <a:normAutofit fontScale="90000"/>
          </a:bodyPr>
          <a:lstStyle/>
          <a:p>
            <a:pPr marL="0" indent="0" algn="ctr">
              <a:buNone/>
            </a:pPr>
            <a:r>
              <a:rPr lang="en-US" sz="3200" b="1" dirty="0"/>
              <a:t>Brand Equity and Brand Value</a:t>
            </a:r>
            <a:endParaRPr lang="en-US" b="1" dirty="0"/>
          </a:p>
        </p:txBody>
      </p:sp>
    </p:spTree>
    <p:extLst>
      <p:ext uri="{BB962C8B-B14F-4D97-AF65-F5344CB8AC3E}">
        <p14:creationId xmlns:p14="http://schemas.microsoft.com/office/powerpoint/2010/main" val="3070199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1631024" y="175171"/>
            <a:ext cx="8929951" cy="758446"/>
          </a:xfrm>
        </p:spPr>
        <p:txBody>
          <a:bodyPr>
            <a:noAutofit/>
          </a:bodyPr>
          <a:lstStyle/>
          <a:p>
            <a:r>
              <a:rPr lang="en-US" sz="3600" dirty="0">
                <a:solidFill>
                  <a:srgbClr val="007FA3"/>
                </a:solidFill>
              </a:rPr>
              <a:t>Brand Strategy: Building Strong Brands </a:t>
            </a:r>
            <a:endParaRPr lang="en-US" sz="3600" b="1" dirty="0">
              <a:solidFill>
                <a:srgbClr val="007FA3"/>
              </a:solidFill>
            </a:endParaRPr>
          </a:p>
        </p:txBody>
      </p:sp>
      <p:pic>
        <p:nvPicPr>
          <p:cNvPr id="4098" name="Picture 2" descr="Figure 8.5  Major Brand Strategy Decisions.&#10;In this figure, a flowchart explains the Major Brand Strategy Decision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83" y="1162953"/>
            <a:ext cx="10437223" cy="3404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4004" y="5572038"/>
            <a:ext cx="747300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FF2B5EF4-FFF2-40B4-BE49-F238E27FC236}">
                <a16:creationId xmlns:a16="http://schemas.microsoft.com/office/drawing/2014/main" id="{C4075023-66B3-43E5-8A30-D7982F6AE473}"/>
              </a:ext>
            </a:extLst>
          </p:cNvPr>
          <p:cNvSpPr/>
          <p:nvPr/>
        </p:nvSpPr>
        <p:spPr>
          <a:xfrm>
            <a:off x="744583" y="4915408"/>
            <a:ext cx="10136776" cy="1015663"/>
          </a:xfrm>
          <a:prstGeom prst="rect">
            <a:avLst/>
          </a:prstGeom>
        </p:spPr>
        <p:txBody>
          <a:bodyPr wrap="square">
            <a:spAutoFit/>
          </a:bodyPr>
          <a:lstStyle/>
          <a:p>
            <a:r>
              <a:rPr lang="en-US" altLang="en-US" sz="2000" dirty="0"/>
              <a:t>Branding poses challenging decisions to the marketer. Figure 8.5 shows that the major brand strategy decisions involve </a:t>
            </a:r>
            <a:r>
              <a:rPr lang="en-US" altLang="en-US" sz="2000" i="1" dirty="0"/>
              <a:t>brand positioning</a:t>
            </a:r>
            <a:r>
              <a:rPr lang="en-US" altLang="en-US" sz="2000" dirty="0"/>
              <a:t>, </a:t>
            </a:r>
            <a:r>
              <a:rPr lang="en-US" altLang="en-US" sz="2000" i="1" dirty="0"/>
              <a:t>brand name selection</a:t>
            </a:r>
            <a:r>
              <a:rPr lang="en-US" altLang="en-US" sz="2000" dirty="0"/>
              <a:t>, </a:t>
            </a:r>
            <a:r>
              <a:rPr lang="en-US" altLang="en-US" sz="2000" i="1" dirty="0"/>
              <a:t>brand sponsorship</a:t>
            </a:r>
            <a:r>
              <a:rPr lang="en-US" altLang="en-US" sz="2000" dirty="0"/>
              <a:t>, and </a:t>
            </a:r>
            <a:r>
              <a:rPr lang="en-US" altLang="en-US" sz="2000" i="1" dirty="0"/>
              <a:t>brand development</a:t>
            </a:r>
            <a:r>
              <a:rPr lang="en-US" altLang="en-US" sz="2000" dirty="0"/>
              <a:t>.</a:t>
            </a:r>
          </a:p>
        </p:txBody>
      </p:sp>
    </p:spTree>
    <p:extLst>
      <p:ext uri="{BB962C8B-B14F-4D97-AF65-F5344CB8AC3E}">
        <p14:creationId xmlns:p14="http://schemas.microsoft.com/office/powerpoint/2010/main" val="49801780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noChangeArrowheads="1"/>
          </p:cNvSpPr>
          <p:nvPr>
            <p:ph type="title"/>
          </p:nvPr>
        </p:nvSpPr>
        <p:spPr>
          <a:xfrm>
            <a:off x="505609" y="287383"/>
            <a:ext cx="11180781" cy="431800"/>
          </a:xfrm>
        </p:spPr>
        <p:txBody>
          <a:bodyPr>
            <a:noAutofit/>
          </a:bodyPr>
          <a:lstStyle/>
          <a:p>
            <a:pPr algn="ctr"/>
            <a:r>
              <a:rPr lang="en-US" sz="3600" dirty="0">
                <a:solidFill>
                  <a:srgbClr val="007FA3"/>
                </a:solidFill>
              </a:rPr>
              <a:t>Brand Strategy: Building Strong Brands </a:t>
            </a:r>
            <a:endParaRPr lang="en-US" sz="3600" b="1" dirty="0">
              <a:solidFill>
                <a:srgbClr val="007FA3"/>
              </a:solidFill>
            </a:endParaRPr>
          </a:p>
        </p:txBody>
      </p:sp>
      <p:sp>
        <p:nvSpPr>
          <p:cNvPr id="3" name="Title 2"/>
          <p:cNvSpPr>
            <a:spLocks noGrp="1"/>
          </p:cNvSpPr>
          <p:nvPr>
            <p:ph idx="1"/>
          </p:nvPr>
        </p:nvSpPr>
        <p:spPr>
          <a:xfrm>
            <a:off x="505609" y="874250"/>
            <a:ext cx="6257516" cy="550558"/>
          </a:xfrm>
        </p:spPr>
        <p:txBody>
          <a:bodyPr>
            <a:normAutofit/>
          </a:bodyPr>
          <a:lstStyle/>
          <a:p>
            <a:pPr marL="0" indent="0">
              <a:buNone/>
            </a:pPr>
            <a:r>
              <a:rPr lang="en-US" b="1" dirty="0">
                <a:latin typeface="+mj-lt"/>
              </a:rPr>
              <a:t>Building Strong Brands</a:t>
            </a:r>
          </a:p>
          <a:p>
            <a:pPr marL="0" indent="0" algn="ctr">
              <a:buNone/>
            </a:pPr>
            <a:endParaRPr lang="en-US" dirty="0"/>
          </a:p>
        </p:txBody>
      </p:sp>
      <p:sp>
        <p:nvSpPr>
          <p:cNvPr id="2" name="Content Placeholder 1"/>
          <p:cNvSpPr>
            <a:spLocks noGrp="1"/>
          </p:cNvSpPr>
          <p:nvPr>
            <p:ph type="body" sz="quarter" idx="13"/>
          </p:nvPr>
        </p:nvSpPr>
        <p:spPr>
          <a:xfrm>
            <a:off x="169817" y="1424808"/>
            <a:ext cx="7067005" cy="5433192"/>
          </a:xfrm>
          <a:solidFill>
            <a:schemeClr val="bg1"/>
          </a:solidFill>
        </p:spPr>
        <p:txBody>
          <a:bodyPr>
            <a:noAutofit/>
          </a:bodyPr>
          <a:lstStyle/>
          <a:p>
            <a:pPr marL="0" indent="0" algn="l"/>
            <a:r>
              <a:rPr lang="en-US" altLang="en-US" b="1" i="0" dirty="0">
                <a:solidFill>
                  <a:schemeClr val="tx1"/>
                </a:solidFill>
              </a:rPr>
              <a:t>Brand Positioning</a:t>
            </a:r>
          </a:p>
          <a:p>
            <a:pPr marL="0" indent="0" algn="l"/>
            <a:r>
              <a:rPr lang="en-US" i="0" dirty="0">
                <a:solidFill>
                  <a:schemeClr val="tx1"/>
                </a:solidFill>
                <a:ea typeface="ＭＳ Ｐゴシック" charset="-128"/>
              </a:rPr>
              <a:t>Marketers can position brands at any of three levels.</a:t>
            </a:r>
          </a:p>
          <a:p>
            <a:pPr marL="280988" lvl="1" indent="-280988">
              <a:buClr>
                <a:srgbClr val="0079A4"/>
              </a:buClr>
            </a:pPr>
            <a:endParaRPr lang="en-US" altLang="en-US" sz="2000" dirty="0"/>
          </a:p>
          <a:p>
            <a:pPr marL="280988" lvl="1" indent="-280988">
              <a:buClr>
                <a:srgbClr val="0079A4"/>
              </a:buClr>
            </a:pPr>
            <a:r>
              <a:rPr lang="en-US" altLang="en-US" sz="2000" dirty="0"/>
              <a:t>Attributes</a:t>
            </a:r>
          </a:p>
          <a:p>
            <a:pPr marL="280988" lvl="1" indent="-280988">
              <a:buClr>
                <a:srgbClr val="0079A4"/>
              </a:buClr>
            </a:pPr>
            <a:r>
              <a:rPr lang="en-US" altLang="en-US" sz="2000" dirty="0"/>
              <a:t>Benefits</a:t>
            </a:r>
          </a:p>
          <a:p>
            <a:pPr marL="280988" lvl="1" indent="-280988">
              <a:buClr>
                <a:srgbClr val="0079A4"/>
              </a:buClr>
            </a:pPr>
            <a:r>
              <a:rPr lang="en-US" altLang="en-US" sz="2000" dirty="0"/>
              <a:t>Beliefs and values</a:t>
            </a:r>
          </a:p>
          <a:p>
            <a:pPr marL="0" indent="0" algn="l"/>
            <a:r>
              <a:rPr lang="en-US" i="0" dirty="0">
                <a:solidFill>
                  <a:schemeClr val="tx1"/>
                </a:solidFill>
                <a:ea typeface="ＭＳ Ｐゴシック" charset="-128"/>
              </a:rPr>
              <a:t>Marketers need to position their brands clearly in target customers’ minds. They can position brands at any of three levels. </a:t>
            </a:r>
          </a:p>
          <a:p>
            <a:pPr marL="0" indent="0" algn="l"/>
            <a:r>
              <a:rPr lang="en-US" i="0" dirty="0">
                <a:solidFill>
                  <a:schemeClr val="tx1"/>
                </a:solidFill>
                <a:ea typeface="ＭＳ Ｐゴシック" charset="-128"/>
              </a:rPr>
              <a:t>At the lowest level, they can position the brand on product attributes. For example, P&amp;G’s  Pampers’ early marketing focused on attributes such as fluid absorption, fit, and disposability. Attributes are the least desirable level for brand positioning because competitors can easily copy attributes. Customers are not interested in what the attributes are—they are interested in what the attributes will do for them.</a:t>
            </a:r>
          </a:p>
        </p:txBody>
      </p:sp>
      <p:pic>
        <p:nvPicPr>
          <p:cNvPr id="5122" name="Object 1" descr="Image shows the text &quot;I love,&quot; with the word 'love' being represented by the heart symbol, next to an illustration of a happy Mickey Mouse with its hands outstretched.&#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1499" y="874250"/>
            <a:ext cx="4950501" cy="436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57615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8EE1CC-3B3E-4875-BD38-CBC1B1B92714}"/>
              </a:ext>
            </a:extLst>
          </p:cNvPr>
          <p:cNvSpPr txBox="1"/>
          <p:nvPr/>
        </p:nvSpPr>
        <p:spPr>
          <a:xfrm>
            <a:off x="67491" y="586782"/>
            <a:ext cx="12057017" cy="6186309"/>
          </a:xfrm>
          <a:prstGeom prst="rect">
            <a:avLst/>
          </a:prstGeom>
          <a:solidFill>
            <a:schemeClr val="bg1"/>
          </a:solidFill>
        </p:spPr>
        <p:txBody>
          <a:bodyPr wrap="square" rtlCol="0">
            <a:spAutoFit/>
          </a:bodyPr>
          <a:lstStyle/>
          <a:p>
            <a:pPr>
              <a:defRPr/>
            </a:pPr>
            <a:r>
              <a:rPr lang="en-US" sz="2200" dirty="0">
                <a:ea typeface="ＭＳ Ｐゴシック" charset="-128"/>
              </a:rPr>
              <a:t>A brand can be better positioned by associating its name with a desirable </a:t>
            </a:r>
            <a:r>
              <a:rPr lang="en-US" sz="2200" i="1" dirty="0">
                <a:ea typeface="ＭＳ Ｐゴシック" charset="-128"/>
              </a:rPr>
              <a:t>benefit</a:t>
            </a:r>
            <a:r>
              <a:rPr lang="en-US" sz="2200" dirty="0">
                <a:ea typeface="ＭＳ Ｐゴシック" charset="-128"/>
              </a:rPr>
              <a:t>. Thus, Pampers can go beyond technical product attributes and talk about the resulting containment and skin-health benefits from dryness. </a:t>
            </a:r>
          </a:p>
          <a:p>
            <a:pPr>
              <a:defRPr/>
            </a:pPr>
            <a:endParaRPr lang="en-US" sz="2200" dirty="0">
              <a:ea typeface="ＭＳ Ｐゴシック" charset="-128"/>
            </a:endParaRPr>
          </a:p>
          <a:p>
            <a:pPr>
              <a:defRPr/>
            </a:pPr>
            <a:r>
              <a:rPr lang="en-US" sz="2200" dirty="0">
                <a:ea typeface="ＭＳ Ｐゴシック" charset="-128"/>
              </a:rPr>
              <a:t>The strongest brands  are positioned on strong </a:t>
            </a:r>
            <a:r>
              <a:rPr lang="en-US" sz="2200" i="1" dirty="0">
                <a:ea typeface="ＭＳ Ｐゴシック" charset="-128"/>
              </a:rPr>
              <a:t>beliefs and values, </a:t>
            </a:r>
            <a:r>
              <a:rPr lang="en-US" sz="2200" dirty="0">
                <a:ea typeface="ＭＳ Ｐゴシック" charset="-128"/>
              </a:rPr>
              <a:t>engaging customers on a deep, emotional level. For example ,Pampers is positioned as a “love, sleep, and play brand where we grow together” that’s concerned about happy babies, parent-child relationships, and total baby care. </a:t>
            </a:r>
          </a:p>
          <a:p>
            <a:pPr>
              <a:defRPr/>
            </a:pPr>
            <a:endParaRPr lang="en-US" sz="2200" dirty="0">
              <a:ea typeface="ＭＳ Ｐゴシック" charset="-128"/>
            </a:endParaRPr>
          </a:p>
          <a:p>
            <a:pPr>
              <a:defRPr/>
            </a:pPr>
            <a:r>
              <a:rPr lang="en-US" sz="2200" dirty="0">
                <a:ea typeface="ＭＳ Ｐゴシック" charset="-128"/>
              </a:rPr>
              <a:t>Successful brands engage customers on a deep, emotional level. Brands ranging from Apple, Google, Disney, and Coca-Cola to Google and Pinterest have achieved this status with many of their customers. Customers don’t just like these brands; they have strong emotional connections with them and love them unconditionally.</a:t>
            </a:r>
          </a:p>
          <a:p>
            <a:pPr>
              <a:defRPr/>
            </a:pPr>
            <a:r>
              <a:rPr lang="en-US" sz="2200" dirty="0">
                <a:ea typeface="ＭＳ Ｐゴシック" charset="-128"/>
              </a:rPr>
              <a:t> </a:t>
            </a:r>
          </a:p>
          <a:p>
            <a:pPr>
              <a:defRPr/>
            </a:pPr>
            <a:r>
              <a:rPr lang="en-US" sz="2200" dirty="0">
                <a:ea typeface="ＭＳ Ｐゴシック" charset="-128"/>
              </a:rPr>
              <a:t>When positioning a brand, the marketer should establish a mission for the brand and a vision of what the brand must be and do. A brand is the company’s promise to deliver a specific set of features, benefits, services, and experiences consistently to buyers. The brand promise must be simple and honest</a:t>
            </a:r>
          </a:p>
        </p:txBody>
      </p:sp>
      <p:sp>
        <p:nvSpPr>
          <p:cNvPr id="7" name="Title 2">
            <a:extLst>
              <a:ext uri="{FF2B5EF4-FFF2-40B4-BE49-F238E27FC236}">
                <a16:creationId xmlns:a16="http://schemas.microsoft.com/office/drawing/2014/main" id="{1628F689-E58C-4F85-9FC4-58289835CC72}"/>
              </a:ext>
            </a:extLst>
          </p:cNvPr>
          <p:cNvSpPr>
            <a:spLocks noGrp="1"/>
          </p:cNvSpPr>
          <p:nvPr>
            <p:ph type="title"/>
          </p:nvPr>
        </p:nvSpPr>
        <p:spPr>
          <a:xfrm>
            <a:off x="914399" y="84909"/>
            <a:ext cx="10363200" cy="501873"/>
          </a:xfrm>
        </p:spPr>
        <p:txBody>
          <a:bodyPr>
            <a:normAutofit fontScale="90000"/>
          </a:bodyPr>
          <a:lstStyle/>
          <a:p>
            <a:pPr marL="0" indent="0" algn="ctr">
              <a:buNone/>
            </a:pPr>
            <a:r>
              <a:rPr lang="en-US" sz="3200" b="1" dirty="0">
                <a:latin typeface="+mj-lt"/>
              </a:rPr>
              <a:t>Building Strong Brands</a:t>
            </a:r>
          </a:p>
        </p:txBody>
      </p:sp>
    </p:spTree>
    <p:extLst>
      <p:ext uri="{BB962C8B-B14F-4D97-AF65-F5344CB8AC3E}">
        <p14:creationId xmlns:p14="http://schemas.microsoft.com/office/powerpoint/2010/main" val="6515903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92471" y="115847"/>
            <a:ext cx="10407058" cy="664662"/>
          </a:xfrm>
        </p:spPr>
        <p:txBody>
          <a:bodyPr>
            <a:noAutofit/>
          </a:bodyPr>
          <a:lstStyle/>
          <a:p>
            <a:pPr algn="ctr"/>
            <a:r>
              <a:rPr lang="en-US" sz="3600" dirty="0">
                <a:solidFill>
                  <a:srgbClr val="007FA3"/>
                </a:solidFill>
              </a:rPr>
              <a:t>Brand Strategy: Building Strong Brands </a:t>
            </a:r>
            <a:endParaRPr lang="en-US" sz="3600" b="1" dirty="0">
              <a:solidFill>
                <a:srgbClr val="007FA3"/>
              </a:solidFill>
            </a:endParaRPr>
          </a:p>
        </p:txBody>
      </p:sp>
      <p:sp>
        <p:nvSpPr>
          <p:cNvPr id="3" name="Content Placeholder 2"/>
          <p:cNvSpPr>
            <a:spLocks noGrp="1"/>
          </p:cNvSpPr>
          <p:nvPr>
            <p:ph idx="1"/>
          </p:nvPr>
        </p:nvSpPr>
        <p:spPr>
          <a:xfrm>
            <a:off x="148048" y="743028"/>
            <a:ext cx="7535333" cy="505256"/>
          </a:xfrm>
        </p:spPr>
        <p:txBody>
          <a:bodyPr>
            <a:normAutofit lnSpcReduction="10000"/>
          </a:bodyPr>
          <a:lstStyle/>
          <a:p>
            <a:pPr marL="0" indent="0">
              <a:buNone/>
            </a:pPr>
            <a:r>
              <a:rPr lang="en-US" sz="3200" b="1" dirty="0"/>
              <a:t>Building Strong Brands</a:t>
            </a:r>
            <a:endParaRPr lang="en-US" b="1" dirty="0"/>
          </a:p>
          <a:p>
            <a:pPr marL="0" indent="0" algn="ctr">
              <a:buNone/>
            </a:pPr>
            <a:endParaRPr lang="en-US" dirty="0"/>
          </a:p>
        </p:txBody>
      </p:sp>
      <p:sp>
        <p:nvSpPr>
          <p:cNvPr id="2" name="Content Placeholder 1"/>
          <p:cNvSpPr>
            <a:spLocks noGrp="1"/>
          </p:cNvSpPr>
          <p:nvPr>
            <p:ph type="body" sz="quarter" idx="13"/>
          </p:nvPr>
        </p:nvSpPr>
        <p:spPr>
          <a:xfrm>
            <a:off x="148048" y="1248284"/>
            <a:ext cx="4659084" cy="5361522"/>
          </a:xfrm>
        </p:spPr>
        <p:txBody>
          <a:bodyPr>
            <a:normAutofit/>
          </a:bodyPr>
          <a:lstStyle/>
          <a:p>
            <a:pPr marL="0" indent="0" algn="l"/>
            <a:r>
              <a:rPr lang="en-US" altLang="en-US" b="1" i="0" dirty="0">
                <a:solidFill>
                  <a:srgbClr val="000000"/>
                </a:solidFill>
              </a:rPr>
              <a:t>Brand Name Selection</a:t>
            </a:r>
            <a:br>
              <a:rPr lang="en-US" altLang="en-US" b="1" i="0" dirty="0">
                <a:solidFill>
                  <a:srgbClr val="000000"/>
                </a:solidFill>
              </a:rPr>
            </a:br>
            <a:endParaRPr lang="en-US" altLang="en-US" b="1" i="0" dirty="0">
              <a:solidFill>
                <a:srgbClr val="000000"/>
              </a:solidFill>
            </a:endParaRPr>
          </a:p>
          <a:p>
            <a:pPr marL="561975" lvl="1" indent="-398463">
              <a:buClr>
                <a:srgbClr val="007FA3"/>
              </a:buClr>
              <a:buFont typeface="Calibri" panose="020F0502020204030204" pitchFamily="34" charset="0"/>
              <a:buAutoNum type="arabicPeriod"/>
            </a:pPr>
            <a:r>
              <a:rPr lang="en-US" altLang="en-US" sz="2000" dirty="0">
                <a:solidFill>
                  <a:srgbClr val="000000"/>
                </a:solidFill>
              </a:rPr>
              <a:t>Suggests benefits and qualities</a:t>
            </a:r>
          </a:p>
          <a:p>
            <a:pPr marL="561975" lvl="1" indent="-398463">
              <a:buClr>
                <a:srgbClr val="007FA3"/>
              </a:buClr>
              <a:buFont typeface="Calibri" panose="020F0502020204030204" pitchFamily="34" charset="0"/>
              <a:buAutoNum type="arabicPeriod"/>
            </a:pPr>
            <a:r>
              <a:rPr lang="en-US" altLang="en-US" sz="2000" dirty="0">
                <a:solidFill>
                  <a:srgbClr val="000000"/>
                </a:solidFill>
              </a:rPr>
              <a:t>Easy to pronounce, recognize, and remember</a:t>
            </a:r>
          </a:p>
          <a:p>
            <a:pPr marL="561975" lvl="1" indent="-398463">
              <a:buClr>
                <a:srgbClr val="007FA3"/>
              </a:buClr>
              <a:buFont typeface="Calibri" panose="020F0502020204030204" pitchFamily="34" charset="0"/>
              <a:buAutoNum type="arabicPeriod"/>
            </a:pPr>
            <a:endParaRPr lang="en-US" altLang="en-US" sz="2000" dirty="0">
              <a:solidFill>
                <a:srgbClr val="000000"/>
              </a:solidFill>
            </a:endParaRPr>
          </a:p>
          <a:p>
            <a:pPr marL="561975" lvl="1" indent="-398463">
              <a:buClr>
                <a:srgbClr val="007FA3"/>
              </a:buClr>
              <a:buFont typeface="Calibri" panose="020F0502020204030204" pitchFamily="34" charset="0"/>
              <a:buAutoNum type="arabicPeriod"/>
            </a:pPr>
            <a:r>
              <a:rPr lang="en-US" altLang="en-US" sz="2000" dirty="0">
                <a:solidFill>
                  <a:srgbClr val="000000"/>
                </a:solidFill>
              </a:rPr>
              <a:t>Distinctive</a:t>
            </a:r>
          </a:p>
          <a:p>
            <a:pPr marL="561975" lvl="1" indent="-398463">
              <a:buClr>
                <a:srgbClr val="007FA3"/>
              </a:buClr>
              <a:buFont typeface="Calibri" panose="020F0502020204030204" pitchFamily="34" charset="0"/>
              <a:buAutoNum type="arabicPeriod"/>
            </a:pPr>
            <a:r>
              <a:rPr lang="en-US" altLang="en-US" sz="2000" dirty="0">
                <a:solidFill>
                  <a:srgbClr val="000000"/>
                </a:solidFill>
              </a:rPr>
              <a:t>Extendable</a:t>
            </a:r>
          </a:p>
          <a:p>
            <a:pPr marL="561975" lvl="1" indent="-398463">
              <a:buClr>
                <a:srgbClr val="007FA3"/>
              </a:buClr>
              <a:buFont typeface="Calibri" panose="020F0502020204030204" pitchFamily="34" charset="0"/>
              <a:buAutoNum type="arabicPeriod"/>
            </a:pPr>
            <a:r>
              <a:rPr lang="en-US" altLang="en-US" sz="2000" dirty="0">
                <a:solidFill>
                  <a:srgbClr val="000000"/>
                </a:solidFill>
              </a:rPr>
              <a:t>Translatable for the global economy</a:t>
            </a:r>
          </a:p>
          <a:p>
            <a:pPr marL="561975" lvl="1" indent="-398463">
              <a:buClr>
                <a:srgbClr val="007FA3"/>
              </a:buClr>
              <a:buFont typeface="Calibri" panose="020F0502020204030204" pitchFamily="34" charset="0"/>
              <a:buAutoNum type="arabicPeriod"/>
            </a:pPr>
            <a:r>
              <a:rPr lang="en-US" altLang="en-US" sz="2000" dirty="0">
                <a:solidFill>
                  <a:srgbClr val="000000"/>
                </a:solidFill>
              </a:rPr>
              <a:t>Capable of registration and legal protection</a:t>
            </a:r>
          </a:p>
          <a:p>
            <a:pPr marL="0" indent="0" algn="l"/>
            <a:endParaRPr lang="en-US" altLang="en-US" sz="2400" i="0" dirty="0">
              <a:solidFill>
                <a:srgbClr val="000000"/>
              </a:solidFill>
            </a:endParaRPr>
          </a:p>
        </p:txBody>
      </p:sp>
      <p:sp>
        <p:nvSpPr>
          <p:cNvPr id="4" name="TextBox 3">
            <a:extLst>
              <a:ext uri="{FF2B5EF4-FFF2-40B4-BE49-F238E27FC236}">
                <a16:creationId xmlns:a16="http://schemas.microsoft.com/office/drawing/2014/main" id="{CEF02E33-D1AF-4727-9360-15077B3FB440}"/>
              </a:ext>
            </a:extLst>
          </p:cNvPr>
          <p:cNvSpPr txBox="1"/>
          <p:nvPr/>
        </p:nvSpPr>
        <p:spPr>
          <a:xfrm>
            <a:off x="5185954" y="1174445"/>
            <a:ext cx="6701245" cy="5509200"/>
          </a:xfrm>
          <a:prstGeom prst="rect">
            <a:avLst/>
          </a:prstGeom>
          <a:solidFill>
            <a:schemeClr val="bg1"/>
          </a:solidFill>
        </p:spPr>
        <p:txBody>
          <a:bodyPr wrap="square" rtlCol="0">
            <a:spAutoFit/>
          </a:bodyPr>
          <a:lstStyle/>
          <a:p>
            <a:r>
              <a:rPr lang="en-US" sz="1600" b="1" dirty="0"/>
              <a:t>Desirable qualities for a brand name include the following.</a:t>
            </a:r>
          </a:p>
          <a:p>
            <a:endParaRPr lang="en-US" sz="1600" dirty="0"/>
          </a:p>
          <a:p>
            <a:pPr marL="342900" indent="-342900">
              <a:buFont typeface="+mj-lt"/>
              <a:buAutoNum type="arabicPeriod"/>
            </a:pPr>
            <a:r>
              <a:rPr lang="en-US" sz="1600" dirty="0"/>
              <a:t>It should suggest something about the product’s benefits and qualities: </a:t>
            </a:r>
            <a:r>
              <a:rPr lang="en-US" sz="1600" dirty="0" err="1"/>
              <a:t>Beautyrest</a:t>
            </a:r>
            <a:r>
              <a:rPr lang="en-US" sz="1600" dirty="0"/>
              <a:t>, Lean Cuisine, Snapchat, Pinterest. </a:t>
            </a:r>
          </a:p>
          <a:p>
            <a:pPr marL="342900" indent="-342900">
              <a:buFont typeface="+mj-lt"/>
              <a:buAutoNum type="arabicPeriod"/>
            </a:pPr>
            <a:endParaRPr lang="en-US" sz="1600" dirty="0"/>
          </a:p>
          <a:p>
            <a:pPr marL="342900" indent="-342900">
              <a:buFont typeface="+mj-lt"/>
              <a:buAutoNum type="arabicPeriod"/>
            </a:pPr>
            <a:r>
              <a:rPr lang="en-US" sz="1600" dirty="0"/>
              <a:t>It should be easy to pronounce, recognize, and remember: iPad, Tide, Jelly Belly, Twitter, JetBlue. </a:t>
            </a:r>
          </a:p>
          <a:p>
            <a:pPr marL="342900" indent="-342900">
              <a:buFont typeface="+mj-lt"/>
              <a:buAutoNum type="arabicPeriod"/>
            </a:pPr>
            <a:endParaRPr lang="en-US" sz="1600" dirty="0"/>
          </a:p>
          <a:p>
            <a:pPr marL="342900" indent="-342900">
              <a:buFont typeface="+mj-lt"/>
              <a:buAutoNum type="arabicPeriod"/>
            </a:pPr>
            <a:r>
              <a:rPr lang="en-US" sz="1600" dirty="0"/>
              <a:t>The brand name should be distinctive: Panera, Swiffer, Zappos, Nest. </a:t>
            </a:r>
          </a:p>
          <a:p>
            <a:pPr marL="342900" indent="-342900">
              <a:buFont typeface="+mj-lt"/>
              <a:buAutoNum type="arabicPeriod"/>
            </a:pPr>
            <a:endParaRPr lang="en-US" sz="1600" dirty="0"/>
          </a:p>
          <a:p>
            <a:pPr marL="342900" indent="-342900">
              <a:buFont typeface="+mj-lt"/>
              <a:buAutoNum type="arabicPeriod"/>
            </a:pPr>
            <a:r>
              <a:rPr lang="en-US" sz="1600" dirty="0"/>
              <a:t>It should be extendable—Amazon.com began as an online bookseller but chose a name that would allow expansion into other categories.</a:t>
            </a:r>
          </a:p>
          <a:p>
            <a:pPr marL="342900" indent="-342900">
              <a:buFont typeface="+mj-lt"/>
              <a:buAutoNum type="arabicPeriod"/>
            </a:pPr>
            <a:endParaRPr lang="en-US" sz="1600" dirty="0"/>
          </a:p>
          <a:p>
            <a:pPr marL="342900" indent="-342900">
              <a:buFont typeface="+mj-lt"/>
              <a:buAutoNum type="arabicPeriod"/>
            </a:pPr>
            <a:r>
              <a:rPr lang="en-US" sz="1600" dirty="0"/>
              <a:t>The name should translate easily into foreign languages. Before changing its name to Exxon, Standard Oil of New Jersey rejected the name </a:t>
            </a:r>
            <a:r>
              <a:rPr lang="en-US" sz="1600" dirty="0" err="1"/>
              <a:t>Enco</a:t>
            </a:r>
            <a:r>
              <a:rPr lang="en-US" sz="1600" dirty="0"/>
              <a:t>, which it learned meant a stalled engine when pronounced in Japanese.</a:t>
            </a:r>
          </a:p>
          <a:p>
            <a:pPr marL="342900" indent="-342900">
              <a:buFont typeface="+mj-lt"/>
              <a:buAutoNum type="arabicPeriod"/>
            </a:pPr>
            <a:endParaRPr lang="en-US" sz="1600" dirty="0"/>
          </a:p>
          <a:p>
            <a:pPr marL="342900" indent="-342900">
              <a:buFont typeface="+mj-lt"/>
              <a:buAutoNum type="arabicPeriod"/>
            </a:pPr>
            <a:r>
              <a:rPr lang="en-US" sz="1600" dirty="0"/>
              <a:t>It should be capable of registration and legal protection. A brand name cannot be registered if it infringes on existing brand names.</a:t>
            </a:r>
            <a:endParaRPr lang="en-US" altLang="en-US" sz="1600" dirty="0"/>
          </a:p>
        </p:txBody>
      </p:sp>
    </p:spTree>
    <p:extLst>
      <p:ext uri="{BB962C8B-B14F-4D97-AF65-F5344CB8AC3E}">
        <p14:creationId xmlns:p14="http://schemas.microsoft.com/office/powerpoint/2010/main" val="226771177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656055" y="222069"/>
            <a:ext cx="10879889" cy="586153"/>
          </a:xfrm>
        </p:spPr>
        <p:txBody>
          <a:bodyPr>
            <a:noAutofit/>
          </a:bodyPr>
          <a:lstStyle/>
          <a:p>
            <a:r>
              <a:rPr lang="en-US" sz="3600" dirty="0">
                <a:solidFill>
                  <a:srgbClr val="007FA3"/>
                </a:solidFill>
              </a:rPr>
              <a:t>Brand Strategy: Building Strong Brands </a:t>
            </a:r>
            <a:endParaRPr lang="en-US" sz="3600" b="1" dirty="0">
              <a:solidFill>
                <a:srgbClr val="007FA3"/>
              </a:solidFill>
            </a:endParaRPr>
          </a:p>
        </p:txBody>
      </p:sp>
      <p:sp>
        <p:nvSpPr>
          <p:cNvPr id="2" name="Content Placeholder 1"/>
          <p:cNvSpPr>
            <a:spLocks noGrp="1"/>
          </p:cNvSpPr>
          <p:nvPr>
            <p:ph type="body" sz="quarter" idx="13"/>
          </p:nvPr>
        </p:nvSpPr>
        <p:spPr>
          <a:xfrm>
            <a:off x="104503" y="911573"/>
            <a:ext cx="6466114" cy="5724358"/>
          </a:xfrm>
        </p:spPr>
        <p:txBody>
          <a:bodyPr>
            <a:noAutofit/>
          </a:bodyPr>
          <a:lstStyle/>
          <a:p>
            <a:pPr marL="400050" indent="-400050" algn="l"/>
            <a:r>
              <a:rPr lang="en-US" altLang="en-US" b="1" i="0" dirty="0">
                <a:solidFill>
                  <a:schemeClr val="tx1"/>
                </a:solidFill>
              </a:rPr>
              <a:t>Brand Sponsorship</a:t>
            </a:r>
            <a:endParaRPr lang="en-US" altLang="en-US" sz="2000" dirty="0"/>
          </a:p>
          <a:p>
            <a:pPr marL="280988" lvl="1" indent="-280988">
              <a:buClr>
                <a:srgbClr val="0079A4"/>
              </a:buClr>
            </a:pPr>
            <a:r>
              <a:rPr lang="en-US" altLang="en-US" sz="2000" dirty="0"/>
              <a:t>Manufacturer’s brand</a:t>
            </a:r>
          </a:p>
          <a:p>
            <a:pPr marL="280988" lvl="1" indent="-280988">
              <a:buClr>
                <a:srgbClr val="0079A4"/>
              </a:buClr>
            </a:pPr>
            <a:r>
              <a:rPr lang="en-US" altLang="en-US" sz="2000" dirty="0"/>
              <a:t>Private brand</a:t>
            </a:r>
          </a:p>
          <a:p>
            <a:pPr marL="280988" lvl="1" indent="-280988">
              <a:buClr>
                <a:srgbClr val="0079A4"/>
              </a:buClr>
            </a:pPr>
            <a:r>
              <a:rPr lang="en-US" altLang="en-US" sz="2000" dirty="0"/>
              <a:t>Licensed brand</a:t>
            </a:r>
          </a:p>
          <a:p>
            <a:pPr marL="280988" lvl="1" indent="-280988">
              <a:buClr>
                <a:srgbClr val="0079A4"/>
              </a:buClr>
            </a:pPr>
            <a:r>
              <a:rPr lang="en-US" altLang="en-US" sz="2000" dirty="0"/>
              <a:t>Co-brand</a:t>
            </a:r>
          </a:p>
          <a:p>
            <a:pPr algn="l"/>
            <a:r>
              <a:rPr lang="en-US" i="0" dirty="0">
                <a:solidFill>
                  <a:schemeClr val="tx1"/>
                </a:solidFill>
              </a:rPr>
              <a:t>The popularity of store brands has soared recently. Kroger store brands account for a whopping 25 percent of its sales. </a:t>
            </a:r>
          </a:p>
          <a:p>
            <a:pPr algn="l"/>
            <a:endParaRPr lang="en-US" altLang="en-US" i="0" dirty="0">
              <a:solidFill>
                <a:schemeClr val="tx1"/>
              </a:solidFill>
            </a:endParaRPr>
          </a:p>
          <a:p>
            <a:pPr algn="l"/>
            <a:r>
              <a:rPr lang="en-US" altLang="en-US" i="0" dirty="0">
                <a:solidFill>
                  <a:schemeClr val="tx1"/>
                </a:solidFill>
              </a:rPr>
              <a:t>A manufacturer has four </a:t>
            </a:r>
            <a:r>
              <a:rPr lang="en-US" altLang="en-US" b="1" i="0" dirty="0">
                <a:solidFill>
                  <a:schemeClr val="tx1"/>
                </a:solidFill>
              </a:rPr>
              <a:t>brand sponsorship </a:t>
            </a:r>
            <a:r>
              <a:rPr lang="en-US" altLang="en-US" i="0" dirty="0">
                <a:solidFill>
                  <a:schemeClr val="tx1"/>
                </a:solidFill>
              </a:rPr>
              <a:t>options. The product may be launched as a national brand or a private brand (also called a store brand or distributor brand). Other alternatives include a licensed brand and co-branding.</a:t>
            </a:r>
          </a:p>
          <a:p>
            <a:pPr marL="0" indent="0" algn="l"/>
            <a:endParaRPr lang="en-US" altLang="en-US" i="0" dirty="0">
              <a:solidFill>
                <a:schemeClr val="tx1"/>
              </a:solidFill>
            </a:endParaRPr>
          </a:p>
        </p:txBody>
      </p:sp>
      <p:pic>
        <p:nvPicPr>
          <p:cNvPr id="6146" name="Picture 2" descr="Photo shows a store shelf advertising Kroger's peanut butter cookie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0617" y="808222"/>
            <a:ext cx="5386251" cy="435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04E33929-D062-4EF4-BA33-84A4ED0DEB07}"/>
              </a:ext>
            </a:extLst>
          </p:cNvPr>
          <p:cNvSpPr txBox="1"/>
          <p:nvPr/>
        </p:nvSpPr>
        <p:spPr>
          <a:xfrm>
            <a:off x="165462" y="5499764"/>
            <a:ext cx="11861074" cy="1200329"/>
          </a:xfrm>
          <a:prstGeom prst="rect">
            <a:avLst/>
          </a:prstGeom>
          <a:solidFill>
            <a:schemeClr val="bg1"/>
          </a:solidFill>
        </p:spPr>
        <p:txBody>
          <a:bodyPr wrap="square" rtlCol="0">
            <a:spAutoFit/>
          </a:bodyPr>
          <a:lstStyle/>
          <a:p>
            <a:r>
              <a:rPr lang="en-US" altLang="en-US" b="1" dirty="0"/>
              <a:t>National brands </a:t>
            </a:r>
            <a:r>
              <a:rPr lang="en-US" altLang="en-US" dirty="0"/>
              <a:t>(or </a:t>
            </a:r>
            <a:r>
              <a:rPr lang="en-US" altLang="en-US" b="1" dirty="0"/>
              <a:t>manufacturers’ brands</a:t>
            </a:r>
            <a:r>
              <a:rPr lang="en-US" altLang="en-US" dirty="0"/>
              <a:t>) have long dominated the retail scene. In recent times, however, an increasing number of retailers and wholesalers have created their own </a:t>
            </a:r>
            <a:r>
              <a:rPr lang="en-US" altLang="en-US" b="1" dirty="0"/>
              <a:t>store brands </a:t>
            </a:r>
            <a:r>
              <a:rPr lang="en-US" altLang="en-US" dirty="0"/>
              <a:t>(or </a:t>
            </a:r>
            <a:r>
              <a:rPr lang="en-US" altLang="en-US" b="1" dirty="0"/>
              <a:t>private brands</a:t>
            </a:r>
            <a:r>
              <a:rPr lang="en-US" altLang="en-US" dirty="0"/>
              <a:t>). Store brands have been gaining strength for more than two decades, but recent tighter economic times have created a store-brand boom.</a:t>
            </a:r>
            <a:endParaRPr lang="en-US" dirty="0"/>
          </a:p>
        </p:txBody>
      </p:sp>
    </p:spTree>
    <p:extLst>
      <p:ext uri="{BB962C8B-B14F-4D97-AF65-F5344CB8AC3E}">
        <p14:creationId xmlns:p14="http://schemas.microsoft.com/office/powerpoint/2010/main" val="76023826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0123E4-1B88-4B89-BCA2-880721F85883}"/>
              </a:ext>
            </a:extLst>
          </p:cNvPr>
          <p:cNvSpPr txBox="1"/>
          <p:nvPr/>
        </p:nvSpPr>
        <p:spPr>
          <a:xfrm>
            <a:off x="1" y="0"/>
            <a:ext cx="12192000" cy="6740307"/>
          </a:xfrm>
          <a:prstGeom prst="rect">
            <a:avLst/>
          </a:prstGeom>
          <a:solidFill>
            <a:schemeClr val="bg1"/>
          </a:solidFill>
        </p:spPr>
        <p:txBody>
          <a:bodyPr wrap="square" rtlCol="0">
            <a:spAutoFit/>
          </a:bodyPr>
          <a:lstStyle/>
          <a:p>
            <a:r>
              <a:rPr lang="en-US" dirty="0"/>
              <a:t>For example, Walmart’s private brands—Great Value food products; Sam’s Choice beverages; Equate pharmacy, health, and beauty products; White Cloud toilet tissue and diapers; Simple Elegance laundry products; and Canopy outdoor home products— account for a whopping 20 percent of its sales. Its private-label brands alone generate more sales than all P&amp;G brands combined, and Walmart’s Great Value is the nation’s largest single food brand. </a:t>
            </a:r>
          </a:p>
          <a:p>
            <a:endParaRPr lang="en-US" dirty="0"/>
          </a:p>
          <a:p>
            <a:r>
              <a:rPr lang="en-US" dirty="0"/>
              <a:t>At the other end of the grocery spectrum, upscale Whole Foods Market offers an array of store-brand products. Target and Trader Joe’s are out-innovating many of their national-brand competitors. As a result, consumers are becoming loyal to store brands for reasons besides price. Recent research showed that 80 percent of all shoppers believe store brand quality is equal to or better than that of national brands.  In some cases, consumers are even willing to pay more for store brands that have been positioned as gourmet or premium items.</a:t>
            </a:r>
          </a:p>
          <a:p>
            <a:endParaRPr lang="en-US" altLang="en-US" dirty="0"/>
          </a:p>
          <a:p>
            <a:r>
              <a:rPr lang="en-US" altLang="en-US" b="1" dirty="0"/>
              <a:t>Licensing: </a:t>
            </a:r>
            <a:r>
              <a:rPr lang="en-US" altLang="en-US" dirty="0"/>
              <a:t>Some companies license names or symbols previously created by other manufacturers, names of well-known celebrities, or characters from popular movies and books. For a fee, any of these can provide an instant and proven brand name.</a:t>
            </a:r>
          </a:p>
          <a:p>
            <a:endParaRPr lang="en-US" altLang="en-US" dirty="0"/>
          </a:p>
          <a:p>
            <a:r>
              <a:rPr lang="en-US" altLang="en-US" b="1" dirty="0"/>
              <a:t>Co-branding</a:t>
            </a:r>
            <a:r>
              <a:rPr lang="en-US" altLang="en-US" dirty="0"/>
              <a:t> occurs when two established brand names of different companies are used on the same product. Co-branding offers many advantages. </a:t>
            </a:r>
            <a:r>
              <a:rPr lang="en-US" dirty="0"/>
              <a:t>Because each brand operates in a different category, the combined brands create broader consumer appeal and greater brand equity. Examples include Benjamin Moore and Pottery Barn, Taco Bell and Doritos. </a:t>
            </a:r>
          </a:p>
          <a:p>
            <a:pPr lvl="1"/>
            <a:r>
              <a:rPr lang="en-US" dirty="0"/>
              <a:t>Co-branding can take advantage of the complementary strengths of two brands. It also allows a company to expand its existing brand into a category it might otherwise have difficulty entering alone. </a:t>
            </a:r>
            <a:endParaRPr lang="en-US" altLang="en-US" dirty="0"/>
          </a:p>
          <a:p>
            <a:pPr lvl="1"/>
            <a:r>
              <a:rPr lang="en-US" altLang="en-US" dirty="0"/>
              <a:t>Co-branding has limitations and usually involves complex legal contracts and licenses. Co-branding partners must carefully coordinate their marketing mix, and each partner must trust that the other will take good care of its brand. If something damages the reputation of one brand, it can tarnish the co-brand as well.</a:t>
            </a:r>
          </a:p>
        </p:txBody>
      </p:sp>
    </p:spTree>
    <p:extLst>
      <p:ext uri="{BB962C8B-B14F-4D97-AF65-F5344CB8AC3E}">
        <p14:creationId xmlns:p14="http://schemas.microsoft.com/office/powerpoint/2010/main" val="25814161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noChangeArrowheads="1"/>
          </p:cNvSpPr>
          <p:nvPr>
            <p:ph type="title"/>
          </p:nvPr>
        </p:nvSpPr>
        <p:spPr>
          <a:xfrm>
            <a:off x="803519" y="182209"/>
            <a:ext cx="10472532" cy="712800"/>
          </a:xfrm>
        </p:spPr>
        <p:txBody>
          <a:bodyPr>
            <a:noAutofit/>
          </a:bodyPr>
          <a:lstStyle/>
          <a:p>
            <a:r>
              <a:rPr lang="en-US" sz="3600" dirty="0">
                <a:solidFill>
                  <a:srgbClr val="007FA3"/>
                </a:solidFill>
              </a:rPr>
              <a:t>Brand Strategy: Building Strong Brands </a:t>
            </a:r>
            <a:endParaRPr lang="en-US" sz="3600" b="1" dirty="0">
              <a:solidFill>
                <a:srgbClr val="007FA3"/>
              </a:solidFill>
            </a:endParaRPr>
          </a:p>
        </p:txBody>
      </p:sp>
      <p:pic>
        <p:nvPicPr>
          <p:cNvPr id="7170" name="Picture 1" descr="Figure 8.6  Brand Development Strategies.&#10;A two-by-two matrix explains Brand Development Strategie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824" y="830884"/>
            <a:ext cx="11327674" cy="3120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746D615E-3551-4030-9841-FE5FE184C265}"/>
              </a:ext>
            </a:extLst>
          </p:cNvPr>
          <p:cNvSpPr txBox="1"/>
          <p:nvPr/>
        </p:nvSpPr>
        <p:spPr>
          <a:xfrm>
            <a:off x="104502" y="1660172"/>
            <a:ext cx="4519749" cy="1754326"/>
          </a:xfrm>
          <a:prstGeom prst="rect">
            <a:avLst/>
          </a:prstGeom>
          <a:noFill/>
        </p:spPr>
        <p:txBody>
          <a:bodyPr wrap="square" rtlCol="0">
            <a:spAutoFit/>
          </a:bodyPr>
          <a:lstStyle/>
          <a:p>
            <a:r>
              <a:rPr lang="en-US" altLang="en-US" dirty="0"/>
              <a:t>A company has four choices when it comes to </a:t>
            </a:r>
            <a:r>
              <a:rPr lang="en-US" altLang="en-US" b="1" dirty="0"/>
              <a:t>brand development </a:t>
            </a:r>
            <a:r>
              <a:rPr lang="en-US" altLang="en-US" dirty="0"/>
              <a:t>(see Figure 8.6). It can introduce </a:t>
            </a:r>
            <a:r>
              <a:rPr lang="en-US" altLang="en-US" i="1" dirty="0"/>
              <a:t>line extensions</a:t>
            </a:r>
            <a:r>
              <a:rPr lang="en-US" altLang="en-US" dirty="0"/>
              <a:t>, </a:t>
            </a:r>
            <a:r>
              <a:rPr lang="en-US" altLang="en-US" i="1" dirty="0"/>
              <a:t>brand extensions</a:t>
            </a:r>
            <a:r>
              <a:rPr lang="en-US" altLang="en-US" dirty="0"/>
              <a:t>, </a:t>
            </a:r>
            <a:r>
              <a:rPr lang="en-US" altLang="en-US" i="1" dirty="0" err="1"/>
              <a:t>multibrands</a:t>
            </a:r>
            <a:r>
              <a:rPr lang="en-US" altLang="en-US" dirty="0"/>
              <a:t>, or </a:t>
            </a:r>
            <a:r>
              <a:rPr lang="en-US" altLang="en-US" i="1" dirty="0"/>
              <a:t>new brands</a:t>
            </a:r>
            <a:r>
              <a:rPr lang="en-US" altLang="en-US" dirty="0"/>
              <a:t>.</a:t>
            </a:r>
          </a:p>
          <a:p>
            <a:endParaRPr lang="en-US" altLang="en-US" b="1" dirty="0"/>
          </a:p>
        </p:txBody>
      </p:sp>
      <p:sp>
        <p:nvSpPr>
          <p:cNvPr id="3" name="TextBox 2">
            <a:extLst>
              <a:ext uri="{FF2B5EF4-FFF2-40B4-BE49-F238E27FC236}">
                <a16:creationId xmlns:a16="http://schemas.microsoft.com/office/drawing/2014/main" id="{109CC9EB-BC59-4A62-B344-5B3E48DD45A3}"/>
              </a:ext>
            </a:extLst>
          </p:cNvPr>
          <p:cNvSpPr txBox="1"/>
          <p:nvPr/>
        </p:nvSpPr>
        <p:spPr>
          <a:xfrm>
            <a:off x="104503" y="3628167"/>
            <a:ext cx="11982996" cy="3139321"/>
          </a:xfrm>
          <a:prstGeom prst="rect">
            <a:avLst/>
          </a:prstGeom>
          <a:solidFill>
            <a:schemeClr val="bg1"/>
          </a:solidFill>
        </p:spPr>
        <p:txBody>
          <a:bodyPr wrap="square" rtlCol="0">
            <a:spAutoFit/>
          </a:bodyPr>
          <a:lstStyle/>
          <a:p>
            <a:r>
              <a:rPr lang="en-US" altLang="en-US" b="1" dirty="0"/>
              <a:t>Line extensions</a:t>
            </a:r>
            <a:r>
              <a:rPr lang="en-US" altLang="en-US" dirty="0"/>
              <a:t> occur when a company extends existing brand names to new forms, colors, sizes, ingredients, or flavors of an existing product category. </a:t>
            </a:r>
            <a:r>
              <a:rPr lang="en-US" dirty="0"/>
              <a:t>For example, over the years, KFC has extended its “finger </a:t>
            </a:r>
            <a:r>
              <a:rPr lang="en-US" dirty="0" err="1"/>
              <a:t>lickin</a:t>
            </a:r>
            <a:r>
              <a:rPr lang="en-US" dirty="0"/>
              <a:t>’ good” chicken lineup well beyond original recipe and now  offers grilled chicken, boneless fried chicken, chicken tenders, hot wings, and chicken bites. </a:t>
            </a:r>
            <a:r>
              <a:rPr lang="en-US" altLang="en-US" dirty="0"/>
              <a:t>A line extension works best when it takes sales away from competing brands, not when it “cannibalizes” the company’s other items.</a:t>
            </a:r>
          </a:p>
          <a:p>
            <a:endParaRPr lang="en-US" altLang="en-US" b="1" dirty="0"/>
          </a:p>
          <a:p>
            <a:r>
              <a:rPr lang="en-US" altLang="en-US" b="1" dirty="0"/>
              <a:t>Brand extension</a:t>
            </a:r>
            <a:r>
              <a:rPr lang="en-US" altLang="en-US" dirty="0"/>
              <a:t> extends a current brand name to new or modified products in a new category. </a:t>
            </a:r>
            <a:r>
              <a:rPr lang="en-US" dirty="0"/>
              <a:t>For example, Starbucks has extended its retail coffee shops by adding packaged supermarket coffees, a chain of teahouses (Teavana Fine Teas + Tea Bar), and even a single-serve home coffee, espresso, and latte machine—the Verismo. And P&amp;G has leveraged the strength of its Mr. Clean household cleaner brand to launch several new lines: cleaning pads (Magic Eraser), bathroom cleaning tools (Magic Reach), and home auto cleaning kits (Mr. Clean </a:t>
            </a:r>
            <a:r>
              <a:rPr lang="en-US" dirty="0" err="1"/>
              <a:t>AutoDry</a:t>
            </a:r>
            <a:r>
              <a:rPr lang="en-US" dirty="0"/>
              <a:t>)</a:t>
            </a:r>
            <a:r>
              <a:rPr lang="en-US" altLang="en-US" dirty="0"/>
              <a:t>. </a:t>
            </a:r>
          </a:p>
        </p:txBody>
      </p:sp>
    </p:spTree>
    <p:extLst>
      <p:ext uri="{BB962C8B-B14F-4D97-AF65-F5344CB8AC3E}">
        <p14:creationId xmlns:p14="http://schemas.microsoft.com/office/powerpoint/2010/main" val="376319345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742334-B02C-4EA9-8521-08BDF0F0D3EA}"/>
              </a:ext>
            </a:extLst>
          </p:cNvPr>
          <p:cNvSpPr txBox="1"/>
          <p:nvPr/>
        </p:nvSpPr>
        <p:spPr>
          <a:xfrm>
            <a:off x="103414" y="313508"/>
            <a:ext cx="11985172" cy="6463308"/>
          </a:xfrm>
          <a:prstGeom prst="rect">
            <a:avLst/>
          </a:prstGeom>
          <a:solidFill>
            <a:schemeClr val="bg1"/>
          </a:solidFill>
        </p:spPr>
        <p:txBody>
          <a:bodyPr wrap="square" rtlCol="0">
            <a:spAutoFit/>
          </a:bodyPr>
          <a:lstStyle/>
          <a:p>
            <a:endParaRPr lang="en-US" altLang="en-US" dirty="0"/>
          </a:p>
          <a:p>
            <a:r>
              <a:rPr lang="en-US" altLang="en-US" b="1" dirty="0" err="1"/>
              <a:t>Multibrands</a:t>
            </a:r>
            <a:r>
              <a:rPr lang="en-US" altLang="en-US" b="1" dirty="0"/>
              <a:t>:</a:t>
            </a:r>
            <a:r>
              <a:rPr lang="en-US" altLang="en-US" dirty="0"/>
              <a:t> Companies often market many different brands in a given product category. </a:t>
            </a:r>
            <a:r>
              <a:rPr lang="en-US" dirty="0"/>
              <a:t>For example, in the United States, PepsiCo markets at least eight brands of soft drinks (Pepsi, Sierra Mist, Mountain Dew, Manzanita Sol, </a:t>
            </a:r>
            <a:r>
              <a:rPr lang="en-US" dirty="0" err="1"/>
              <a:t>Mirinda</a:t>
            </a:r>
            <a:r>
              <a:rPr lang="en-US" dirty="0"/>
              <a:t>, IZZE, Tropicana Twister, and Mug root beer), three brands of sports and energy drinks (Gatorade, AMP Energy, and Starbucks Refreshers), four brands of bottled teas and coffees (Lipton, </a:t>
            </a:r>
            <a:r>
              <a:rPr lang="en-US" dirty="0" err="1"/>
              <a:t>SoBe</a:t>
            </a:r>
            <a:r>
              <a:rPr lang="en-US" dirty="0"/>
              <a:t>, Starbucks, and </a:t>
            </a:r>
            <a:r>
              <a:rPr lang="en-US" dirty="0" err="1"/>
              <a:t>Tazo</a:t>
            </a:r>
            <a:r>
              <a:rPr lang="en-US" dirty="0"/>
              <a:t>), three brands of bottled waters (Aquafina, H2OH!, and </a:t>
            </a:r>
            <a:r>
              <a:rPr lang="en-US" dirty="0" err="1"/>
              <a:t>SoBe</a:t>
            </a:r>
            <a:r>
              <a:rPr lang="en-US" dirty="0"/>
              <a:t>), and nine brands of fruit drinks (Tropicana, Dole, IZZE, Lipton, </a:t>
            </a:r>
            <a:r>
              <a:rPr lang="en-US" dirty="0" err="1"/>
              <a:t>Looza</a:t>
            </a:r>
            <a:r>
              <a:rPr lang="en-US" dirty="0"/>
              <a:t>, Ocean Spray, and others). Each brand includes a long list of sub-brands. </a:t>
            </a:r>
          </a:p>
          <a:p>
            <a:endParaRPr lang="en-US" altLang="en-US" dirty="0"/>
          </a:p>
          <a:p>
            <a:r>
              <a:rPr lang="en-US" altLang="en-US" b="1" dirty="0"/>
              <a:t>New brands:</a:t>
            </a:r>
            <a:r>
              <a:rPr lang="en-US" altLang="en-US" dirty="0"/>
              <a:t> A company might believe that the power of its existing brand name is waning, so a new brand name is needed. Or it may create a new brand name when it enters a new product category for which none of its current brand names are appropriate. For example, Toyota created the separate Lexus brand aimed at luxury car consumers and the Scion brand, targeted toward Millennial consumers.</a:t>
            </a:r>
          </a:p>
          <a:p>
            <a:endParaRPr lang="en-US" altLang="en-US" dirty="0"/>
          </a:p>
          <a:p>
            <a:r>
              <a:rPr lang="en-US" altLang="en-US" dirty="0"/>
              <a:t>As with </a:t>
            </a:r>
            <a:r>
              <a:rPr lang="en-US" altLang="en-US" dirty="0" err="1"/>
              <a:t>multibranding</a:t>
            </a:r>
            <a:r>
              <a:rPr lang="en-US" altLang="en-US" dirty="0"/>
              <a:t>, offering too many new brands can result in a company spreading its resources too thin. And in some industries, such as consumer packaged goods, consumers and retailers have become concerned that there are already too many brands, with too few differences between them. </a:t>
            </a:r>
          </a:p>
          <a:p>
            <a:endParaRPr lang="en-US" altLang="en-US" dirty="0"/>
          </a:p>
          <a:p>
            <a:r>
              <a:rPr lang="en-US" altLang="en-US" dirty="0"/>
              <a:t>Thus, P&amp;G, PepsiCo, Kraft, and other large consumer-product marketers are now pursuing </a:t>
            </a:r>
            <a:r>
              <a:rPr lang="en-US" altLang="en-US" i="1" dirty="0"/>
              <a:t>megabrand</a:t>
            </a:r>
            <a:r>
              <a:rPr lang="en-US" altLang="en-US" dirty="0"/>
              <a:t> strategies—weeding out weaker or slower-growing brands and focusing their marketing dollars on brands that can achieve the number-one or number-two market share positions with good growth prospects in their categories.</a:t>
            </a:r>
          </a:p>
          <a:p>
            <a:endParaRPr lang="en-US" dirty="0"/>
          </a:p>
          <a:p>
            <a:endParaRPr lang="en-US" dirty="0"/>
          </a:p>
          <a:p>
            <a:endParaRPr lang="en-US" dirty="0"/>
          </a:p>
        </p:txBody>
      </p:sp>
    </p:spTree>
    <p:extLst>
      <p:ext uri="{BB962C8B-B14F-4D97-AF65-F5344CB8AC3E}">
        <p14:creationId xmlns:p14="http://schemas.microsoft.com/office/powerpoint/2010/main" val="900004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1034939" y="93342"/>
            <a:ext cx="10122121" cy="775323"/>
          </a:xfrm>
        </p:spPr>
        <p:txBody>
          <a:bodyPr>
            <a:noAutofit/>
          </a:bodyPr>
          <a:lstStyle/>
          <a:p>
            <a:pPr algn="ctr"/>
            <a:r>
              <a:rPr lang="en-US" sz="3600" dirty="0">
                <a:solidFill>
                  <a:srgbClr val="007FA3"/>
                </a:solidFill>
              </a:rPr>
              <a:t>What Is a Product?</a:t>
            </a:r>
            <a:endParaRPr lang="en-US" sz="3600" b="1" dirty="0">
              <a:solidFill>
                <a:srgbClr val="007FA3"/>
              </a:solidFill>
            </a:endParaRPr>
          </a:p>
        </p:txBody>
      </p:sp>
      <p:pic>
        <p:nvPicPr>
          <p:cNvPr id="1026" name="Picture 2" descr="Figure 8.1  Three Levels of Product.&#10;The circular chart explains the three levels of a produc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210" y="868666"/>
            <a:ext cx="9818161" cy="3599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05F47112-03ED-4AAC-8862-9BC24A5104BB}"/>
              </a:ext>
            </a:extLst>
          </p:cNvPr>
          <p:cNvSpPr txBox="1"/>
          <p:nvPr/>
        </p:nvSpPr>
        <p:spPr>
          <a:xfrm>
            <a:off x="130628" y="2436686"/>
            <a:ext cx="5408023" cy="2031325"/>
          </a:xfrm>
          <a:prstGeom prst="rect">
            <a:avLst/>
          </a:prstGeom>
          <a:noFill/>
        </p:spPr>
        <p:txBody>
          <a:bodyPr wrap="square" rtlCol="0">
            <a:spAutoFit/>
          </a:bodyPr>
          <a:lstStyle/>
          <a:p>
            <a:pPr>
              <a:defRPr/>
            </a:pPr>
            <a:r>
              <a:rPr lang="en-US" sz="2100" dirty="0">
                <a:ea typeface="ＭＳ Ｐゴシック" charset="-128"/>
              </a:rPr>
              <a:t>Product planners need to think about products and services on three levels (see Figure 8.1). Each level adds more customer value. The most basic level is the </a:t>
            </a:r>
            <a:r>
              <a:rPr lang="en-US" sz="2100" i="1" dirty="0">
                <a:ea typeface="ＭＳ Ｐゴシック" charset="-128"/>
              </a:rPr>
              <a:t>core customer value</a:t>
            </a:r>
            <a:r>
              <a:rPr lang="en-US" sz="2100" dirty="0">
                <a:ea typeface="ＭＳ Ｐゴシック" charset="-128"/>
              </a:rPr>
              <a:t>, which addresses the question: </a:t>
            </a:r>
            <a:r>
              <a:rPr lang="en-US" sz="2100" i="1" dirty="0">
                <a:ea typeface="ＭＳ Ｐゴシック" charset="-128"/>
              </a:rPr>
              <a:t>What is the buyer really buying?</a:t>
            </a:r>
            <a:r>
              <a:rPr lang="en-US" sz="2100" dirty="0">
                <a:ea typeface="ＭＳ Ｐゴシック" charset="-128"/>
              </a:rPr>
              <a:t>  </a:t>
            </a:r>
          </a:p>
        </p:txBody>
      </p:sp>
      <p:sp>
        <p:nvSpPr>
          <p:cNvPr id="3" name="TextBox 2">
            <a:extLst>
              <a:ext uri="{FF2B5EF4-FFF2-40B4-BE49-F238E27FC236}">
                <a16:creationId xmlns:a16="http://schemas.microsoft.com/office/drawing/2014/main" id="{EFADC7DF-2AC4-4462-8319-49D991A78FC3}"/>
              </a:ext>
            </a:extLst>
          </p:cNvPr>
          <p:cNvSpPr txBox="1"/>
          <p:nvPr/>
        </p:nvSpPr>
        <p:spPr>
          <a:xfrm>
            <a:off x="130628" y="4733333"/>
            <a:ext cx="11887201" cy="2031325"/>
          </a:xfrm>
          <a:prstGeom prst="rect">
            <a:avLst/>
          </a:prstGeom>
          <a:solidFill>
            <a:schemeClr val="bg1"/>
          </a:solidFill>
        </p:spPr>
        <p:txBody>
          <a:bodyPr wrap="square" rtlCol="0">
            <a:spAutoFit/>
          </a:bodyPr>
          <a:lstStyle/>
          <a:p>
            <a:pPr>
              <a:defRPr/>
            </a:pPr>
            <a:r>
              <a:rPr lang="en-US" sz="2100" dirty="0">
                <a:ea typeface="ＭＳ Ｐゴシック" charset="-128"/>
              </a:rPr>
              <a:t>At the second level, product planners must turn the core benefit into an </a:t>
            </a:r>
            <a:r>
              <a:rPr lang="en-US" sz="2100" i="1" dirty="0">
                <a:ea typeface="ＭＳ Ｐゴシック" charset="-128"/>
              </a:rPr>
              <a:t>actual product</a:t>
            </a:r>
            <a:r>
              <a:rPr lang="en-US" sz="2100" dirty="0">
                <a:ea typeface="ＭＳ Ｐゴシック" charset="-128"/>
              </a:rPr>
              <a:t>. They need to develop product and service features, a design, a quality level, a brand name, and packaging. </a:t>
            </a:r>
          </a:p>
          <a:p>
            <a:pPr>
              <a:defRPr/>
            </a:pPr>
            <a:endParaRPr lang="en-US" sz="2100" dirty="0">
              <a:ea typeface="ＭＳ Ｐゴシック" charset="-128"/>
            </a:endParaRPr>
          </a:p>
          <a:p>
            <a:pPr>
              <a:defRPr/>
            </a:pPr>
            <a:r>
              <a:rPr lang="en-US" sz="2100" dirty="0">
                <a:ea typeface="ＭＳ Ｐゴシック" charset="-128"/>
              </a:rPr>
              <a:t>Finally, product planners must build an </a:t>
            </a:r>
            <a:r>
              <a:rPr lang="en-US" sz="2100" i="1" dirty="0">
                <a:ea typeface="ＭＳ Ｐゴシック" charset="-128"/>
              </a:rPr>
              <a:t>augmented product</a:t>
            </a:r>
            <a:r>
              <a:rPr lang="en-US" sz="2100" dirty="0">
                <a:ea typeface="ＭＳ Ｐゴシック" charset="-128"/>
              </a:rPr>
              <a:t> around the core benefit and actual product by offering additional consumer services and benefits. </a:t>
            </a:r>
          </a:p>
          <a:p>
            <a:pPr>
              <a:defRPr/>
            </a:pPr>
            <a:endParaRPr lang="en-US" sz="2100" b="1" dirty="0">
              <a:ea typeface="ＭＳ Ｐゴシック" charset="-128"/>
            </a:endParaRPr>
          </a:p>
        </p:txBody>
      </p:sp>
    </p:spTree>
    <p:extLst>
      <p:ext uri="{BB962C8B-B14F-4D97-AF65-F5344CB8AC3E}">
        <p14:creationId xmlns:p14="http://schemas.microsoft.com/office/powerpoint/2010/main" val="240964940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3868097" y="206474"/>
            <a:ext cx="4455805" cy="638610"/>
          </a:xfrm>
        </p:spPr>
        <p:txBody>
          <a:bodyPr>
            <a:noAutofit/>
          </a:bodyPr>
          <a:lstStyle/>
          <a:p>
            <a:r>
              <a:rPr lang="en-US" sz="3600" dirty="0">
                <a:solidFill>
                  <a:srgbClr val="007FA3"/>
                </a:solidFill>
              </a:rPr>
              <a:t>What Is a Product?</a:t>
            </a:r>
            <a:endParaRPr lang="en-US" sz="3600" b="1" dirty="0">
              <a:solidFill>
                <a:srgbClr val="007FA3"/>
              </a:solidFill>
            </a:endParaRPr>
          </a:p>
        </p:txBody>
      </p:sp>
      <p:sp>
        <p:nvSpPr>
          <p:cNvPr id="3" name="Content Placeholder 2"/>
          <p:cNvSpPr>
            <a:spLocks noGrp="1"/>
          </p:cNvSpPr>
          <p:nvPr>
            <p:ph idx="1"/>
          </p:nvPr>
        </p:nvSpPr>
        <p:spPr>
          <a:xfrm>
            <a:off x="2379132" y="839676"/>
            <a:ext cx="7433734" cy="575880"/>
          </a:xfrm>
        </p:spPr>
        <p:txBody>
          <a:bodyPr>
            <a:normAutofit/>
          </a:bodyPr>
          <a:lstStyle/>
          <a:p>
            <a:pPr marL="0" indent="0" algn="ctr">
              <a:buNone/>
            </a:pPr>
            <a:r>
              <a:rPr lang="en-US" sz="3200" b="1" dirty="0"/>
              <a:t>Product and Service Classifications</a:t>
            </a:r>
            <a:endParaRPr lang="en-US" sz="3200" dirty="0"/>
          </a:p>
          <a:p>
            <a:pPr marL="0" indent="0">
              <a:buNone/>
            </a:pPr>
            <a:endParaRPr lang="en-US" b="1" dirty="0"/>
          </a:p>
          <a:p>
            <a:pPr marL="0" indent="0">
              <a:buNone/>
            </a:pPr>
            <a:endParaRPr lang="en-US" dirty="0"/>
          </a:p>
        </p:txBody>
      </p:sp>
      <p:pic>
        <p:nvPicPr>
          <p:cNvPr id="2050" name="Picture 2" descr="Photo shows a woman happily viewing an iPad.&#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7761" y="2270827"/>
            <a:ext cx="5369291" cy="4283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721619B3-37EA-4915-92A9-C1CDB00F0944}"/>
              </a:ext>
            </a:extLst>
          </p:cNvPr>
          <p:cNvSpPr txBox="1"/>
          <p:nvPr/>
        </p:nvSpPr>
        <p:spPr>
          <a:xfrm>
            <a:off x="204948" y="2832530"/>
            <a:ext cx="6212812" cy="2462213"/>
          </a:xfrm>
          <a:prstGeom prst="rect">
            <a:avLst/>
          </a:prstGeom>
          <a:noFill/>
        </p:spPr>
        <p:txBody>
          <a:bodyPr wrap="square" rtlCol="0">
            <a:spAutoFit/>
          </a:bodyPr>
          <a:lstStyle/>
          <a:p>
            <a:r>
              <a:rPr lang="en-US" sz="2200" dirty="0"/>
              <a:t>Core, actual, and augmented product: People who buy an iPad are buying much more</a:t>
            </a:r>
          </a:p>
          <a:p>
            <a:r>
              <a:rPr lang="en-US" sz="2200" dirty="0"/>
              <a:t>than a tablet computer. They are buying entertainment, self-expression, productivity, and</a:t>
            </a:r>
          </a:p>
          <a:p>
            <a:r>
              <a:rPr lang="en-US" sz="2200" dirty="0"/>
              <a:t>connectivity—a mobile and personal window to the world.</a:t>
            </a:r>
            <a:endParaRPr lang="en-US" altLang="en-US" sz="2200" dirty="0"/>
          </a:p>
          <a:p>
            <a:endParaRPr lang="en-US" sz="2200" dirty="0"/>
          </a:p>
        </p:txBody>
      </p:sp>
    </p:spTree>
    <p:extLst>
      <p:ext uri="{BB962C8B-B14F-4D97-AF65-F5344CB8AC3E}">
        <p14:creationId xmlns:p14="http://schemas.microsoft.com/office/powerpoint/2010/main" val="294625287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3922809" y="665256"/>
            <a:ext cx="4987089" cy="757144"/>
          </a:xfrm>
        </p:spPr>
        <p:txBody>
          <a:bodyPr>
            <a:noAutofit/>
          </a:bodyPr>
          <a:lstStyle/>
          <a:p>
            <a:r>
              <a:rPr lang="en-US" sz="3600" dirty="0">
                <a:solidFill>
                  <a:srgbClr val="007FA3"/>
                </a:solidFill>
              </a:rPr>
              <a:t>What Is a Product?</a:t>
            </a:r>
            <a:endParaRPr lang="en-US" sz="3600" b="1" dirty="0">
              <a:solidFill>
                <a:srgbClr val="007FA3"/>
              </a:solidFill>
            </a:endParaRPr>
          </a:p>
        </p:txBody>
      </p:sp>
      <p:sp>
        <p:nvSpPr>
          <p:cNvPr id="3" name="Content Placeholder 2"/>
          <p:cNvSpPr>
            <a:spLocks noGrp="1"/>
          </p:cNvSpPr>
          <p:nvPr>
            <p:ph idx="1"/>
          </p:nvPr>
        </p:nvSpPr>
        <p:spPr>
          <a:xfrm>
            <a:off x="2523642" y="1779444"/>
            <a:ext cx="7345159" cy="632906"/>
          </a:xfrm>
        </p:spPr>
        <p:txBody>
          <a:bodyPr>
            <a:normAutofit/>
          </a:bodyPr>
          <a:lstStyle/>
          <a:p>
            <a:pPr marL="0" indent="0" algn="ctr">
              <a:buNone/>
            </a:pPr>
            <a:r>
              <a:rPr lang="en-US" sz="3200" b="1" dirty="0"/>
              <a:t>Product and Service Classifications</a:t>
            </a:r>
            <a:endParaRPr lang="en-US" sz="3200" dirty="0"/>
          </a:p>
          <a:p>
            <a:pPr marL="0" indent="0">
              <a:buNone/>
            </a:pPr>
            <a:endParaRPr lang="en-US" b="1" dirty="0"/>
          </a:p>
          <a:p>
            <a:pPr marL="0" indent="0">
              <a:buNone/>
            </a:pPr>
            <a:endParaRPr lang="en-US" dirty="0"/>
          </a:p>
        </p:txBody>
      </p:sp>
      <p:graphicFrame>
        <p:nvGraphicFramePr>
          <p:cNvPr id="5" name="Content Placeholder 7"/>
          <p:cNvGraphicFramePr>
            <a:graphicFrameLocks noGrp="1"/>
          </p:cNvGraphicFramePr>
          <p:nvPr>
            <p:ph idx="1"/>
            <p:extLst>
              <p:ext uri="{D42A27DB-BD31-4B8C-83A1-F6EECF244321}">
                <p14:modId xmlns:p14="http://schemas.microsoft.com/office/powerpoint/2010/main" val="2136818834"/>
              </p:ext>
            </p:extLst>
          </p:nvPr>
        </p:nvGraphicFramePr>
        <p:xfrm>
          <a:off x="7164252" y="2421134"/>
          <a:ext cx="4538134" cy="2687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606003" y="5368701"/>
            <a:ext cx="10455965" cy="738664"/>
          </a:xfrm>
          <a:prstGeom prst="rect">
            <a:avLst/>
          </a:prstGeom>
        </p:spPr>
        <p:txBody>
          <a:bodyPr wrap="square">
            <a:spAutoFit/>
          </a:bodyPr>
          <a:lstStyle/>
          <a:p>
            <a:r>
              <a:rPr lang="en-US" altLang="en-US" sz="2100" dirty="0">
                <a:solidFill>
                  <a:srgbClr val="00B050"/>
                </a:solidFill>
              </a:rPr>
              <a:t>Products also include other marketable entities such as experiences, organizations, persons, places, and ideas.</a:t>
            </a:r>
          </a:p>
        </p:txBody>
      </p:sp>
      <p:sp>
        <p:nvSpPr>
          <p:cNvPr id="4" name="TextBox 3">
            <a:extLst>
              <a:ext uri="{FF2B5EF4-FFF2-40B4-BE49-F238E27FC236}">
                <a16:creationId xmlns:a16="http://schemas.microsoft.com/office/drawing/2014/main" id="{BECF2359-F9D0-4B2D-8FD7-914B0CA1C587}"/>
              </a:ext>
            </a:extLst>
          </p:cNvPr>
          <p:cNvSpPr txBox="1"/>
          <p:nvPr/>
        </p:nvSpPr>
        <p:spPr>
          <a:xfrm>
            <a:off x="489614" y="2587482"/>
            <a:ext cx="6309360" cy="2354491"/>
          </a:xfrm>
          <a:prstGeom prst="rect">
            <a:avLst/>
          </a:prstGeom>
          <a:noFill/>
        </p:spPr>
        <p:txBody>
          <a:bodyPr wrap="square" rtlCol="0">
            <a:spAutoFit/>
          </a:bodyPr>
          <a:lstStyle/>
          <a:p>
            <a:r>
              <a:rPr lang="en-US" altLang="en-US" sz="2100" dirty="0"/>
              <a:t>Two broad classes of products are based on the types of consumers that use them.</a:t>
            </a:r>
          </a:p>
          <a:p>
            <a:endParaRPr lang="en-US" altLang="en-US" sz="2100" dirty="0"/>
          </a:p>
          <a:p>
            <a:r>
              <a:rPr lang="en-US" altLang="en-US" sz="2100" dirty="0"/>
              <a:t>Broadly defined, products also include other marketable entities such as experiences, organizations, persons, places, and ideas.</a:t>
            </a:r>
          </a:p>
          <a:p>
            <a:endParaRPr lang="en-US" sz="2100" dirty="0"/>
          </a:p>
        </p:txBody>
      </p:sp>
    </p:spTree>
    <p:extLst>
      <p:ext uri="{BB962C8B-B14F-4D97-AF65-F5344CB8AC3E}">
        <p14:creationId xmlns:p14="http://schemas.microsoft.com/office/powerpoint/2010/main" val="363556313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53615" y="463021"/>
            <a:ext cx="8001222" cy="646109"/>
          </a:xfrm>
        </p:spPr>
        <p:txBody>
          <a:bodyPr>
            <a:noAutofit/>
          </a:bodyPr>
          <a:lstStyle/>
          <a:p>
            <a:r>
              <a:rPr lang="en-US" sz="3600" dirty="0">
                <a:solidFill>
                  <a:srgbClr val="007FA3"/>
                </a:solidFill>
              </a:rPr>
              <a:t>What is a Product?</a:t>
            </a:r>
            <a:endParaRPr lang="en-US" sz="3600" b="1" dirty="0">
              <a:solidFill>
                <a:srgbClr val="007FA3"/>
              </a:solidFill>
            </a:endParaRPr>
          </a:p>
        </p:txBody>
      </p:sp>
      <p:sp>
        <p:nvSpPr>
          <p:cNvPr id="3" name="Content Placeholder 2"/>
          <p:cNvSpPr>
            <a:spLocks noGrp="1"/>
          </p:cNvSpPr>
          <p:nvPr>
            <p:ph idx="1"/>
          </p:nvPr>
        </p:nvSpPr>
        <p:spPr>
          <a:xfrm>
            <a:off x="853615" y="1350325"/>
            <a:ext cx="8617968" cy="605739"/>
          </a:xfrm>
        </p:spPr>
        <p:txBody>
          <a:bodyPr>
            <a:normAutofit/>
          </a:bodyPr>
          <a:lstStyle/>
          <a:p>
            <a:pPr marL="0" indent="0">
              <a:buNone/>
            </a:pPr>
            <a:r>
              <a:rPr lang="en-US" sz="3200" b="1" dirty="0"/>
              <a:t>Product and Service Classifications</a:t>
            </a:r>
            <a:endParaRPr lang="en-US" sz="3200" dirty="0"/>
          </a:p>
          <a:p>
            <a:pPr marL="0" indent="0" algn="ctr">
              <a:buNone/>
            </a:pPr>
            <a:endParaRPr lang="en-US" b="1" dirty="0"/>
          </a:p>
          <a:p>
            <a:pPr marL="0" indent="0" algn="ctr">
              <a:buNone/>
              <a:tabLst>
                <a:tab pos="0" algn="l"/>
              </a:tabLst>
            </a:pPr>
            <a:endParaRPr lang="en-US" dirty="0"/>
          </a:p>
        </p:txBody>
      </p:sp>
      <p:sp>
        <p:nvSpPr>
          <p:cNvPr id="2" name="Content Placeholder 1"/>
          <p:cNvSpPr>
            <a:spLocks noGrp="1"/>
          </p:cNvSpPr>
          <p:nvPr>
            <p:ph type="body" sz="quarter" idx="13"/>
          </p:nvPr>
        </p:nvSpPr>
        <p:spPr>
          <a:xfrm>
            <a:off x="404949" y="2050869"/>
            <a:ext cx="11205497" cy="4131270"/>
          </a:xfrm>
        </p:spPr>
        <p:txBody>
          <a:bodyPr>
            <a:normAutofit/>
          </a:bodyPr>
          <a:lstStyle/>
          <a:p>
            <a:pPr marL="0" indent="0" algn="l"/>
            <a:r>
              <a:rPr lang="en-US" altLang="en-US" sz="2400" b="1" i="0" dirty="0">
                <a:solidFill>
                  <a:schemeClr val="tx1"/>
                </a:solidFill>
              </a:rPr>
              <a:t>Consumer products </a:t>
            </a:r>
            <a:r>
              <a:rPr lang="en-US" sz="2400" i="0" dirty="0">
                <a:solidFill>
                  <a:schemeClr val="tx1"/>
                </a:solidFill>
              </a:rPr>
              <a:t>are products and services bought by final  consumers for personal consumption.</a:t>
            </a:r>
            <a:endParaRPr lang="en-US" altLang="en-US" sz="2400" i="0" dirty="0">
              <a:solidFill>
                <a:schemeClr val="tx1"/>
              </a:solidFill>
            </a:endParaRPr>
          </a:p>
          <a:p>
            <a:pPr marL="228600" lvl="2">
              <a:buClr>
                <a:srgbClr val="0079A4"/>
              </a:buClr>
              <a:tabLst>
                <a:tab pos="457200" algn="l"/>
              </a:tabLst>
            </a:pPr>
            <a:endParaRPr lang="en-US" altLang="en-US" sz="2400" dirty="0"/>
          </a:p>
          <a:p>
            <a:pPr marL="228600" lvl="2">
              <a:buClr>
                <a:srgbClr val="0079A4"/>
              </a:buClr>
              <a:tabLst>
                <a:tab pos="457200" algn="l"/>
              </a:tabLst>
            </a:pPr>
            <a:r>
              <a:rPr lang="en-US" altLang="en-US" sz="2400" dirty="0"/>
              <a:t>Convenience products</a:t>
            </a:r>
          </a:p>
          <a:p>
            <a:pPr marL="228600" lvl="2">
              <a:buClr>
                <a:srgbClr val="0079A4"/>
              </a:buClr>
              <a:tabLst>
                <a:tab pos="457200" algn="l"/>
              </a:tabLst>
            </a:pPr>
            <a:r>
              <a:rPr lang="en-US" altLang="en-US" sz="2400" dirty="0"/>
              <a:t>Shopping products</a:t>
            </a:r>
          </a:p>
          <a:p>
            <a:pPr marL="228600" lvl="2">
              <a:buClr>
                <a:srgbClr val="0079A4"/>
              </a:buClr>
              <a:tabLst>
                <a:tab pos="457200" algn="l"/>
              </a:tabLst>
            </a:pPr>
            <a:r>
              <a:rPr lang="en-US" altLang="en-US" sz="2400" dirty="0"/>
              <a:t>Specialty products</a:t>
            </a:r>
          </a:p>
          <a:p>
            <a:pPr marL="228600" lvl="2">
              <a:buClr>
                <a:srgbClr val="0079A4"/>
              </a:buClr>
              <a:tabLst>
                <a:tab pos="457200" algn="l"/>
              </a:tabLst>
            </a:pPr>
            <a:r>
              <a:rPr lang="en-US" altLang="en-US" sz="2400" dirty="0"/>
              <a:t>Unsought products</a:t>
            </a:r>
          </a:p>
          <a:p>
            <a:pPr marL="228600" lvl="2">
              <a:buClr>
                <a:srgbClr val="0079A4"/>
              </a:buClr>
              <a:tabLst>
                <a:tab pos="457200" algn="l"/>
              </a:tabLst>
            </a:pPr>
            <a:endParaRPr lang="en-US" altLang="en-US" sz="2400" dirty="0"/>
          </a:p>
          <a:p>
            <a:pPr marL="0" indent="0" algn="l"/>
            <a:r>
              <a:rPr lang="en-US" altLang="en-US" sz="2400" b="1" i="0" dirty="0">
                <a:solidFill>
                  <a:schemeClr val="tx1"/>
                </a:solidFill>
              </a:rPr>
              <a:t>Consumer products </a:t>
            </a:r>
            <a:r>
              <a:rPr lang="en-US" altLang="en-US" sz="2400" i="0" dirty="0">
                <a:solidFill>
                  <a:schemeClr val="tx1"/>
                </a:solidFill>
              </a:rPr>
              <a:t>differ in the ways consumers buy them and, therefore, in how they are marketed </a:t>
            </a:r>
            <a:r>
              <a:rPr lang="en-US" altLang="en-US" sz="2400" i="0" dirty="0">
                <a:solidFill>
                  <a:srgbClr val="FF0000"/>
                </a:solidFill>
              </a:rPr>
              <a:t>(see Table 8.1).</a:t>
            </a:r>
          </a:p>
          <a:p>
            <a:pPr marL="0" indent="0" algn="l"/>
            <a:endParaRPr lang="en-US" altLang="en-US" sz="2400" i="0" dirty="0">
              <a:solidFill>
                <a:schemeClr val="tx1"/>
              </a:solidFill>
            </a:endParaRPr>
          </a:p>
        </p:txBody>
      </p:sp>
    </p:spTree>
    <p:extLst>
      <p:ext uri="{BB962C8B-B14F-4D97-AF65-F5344CB8AC3E}">
        <p14:creationId xmlns:p14="http://schemas.microsoft.com/office/powerpoint/2010/main" val="324086344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5626</TotalTime>
  <Words>13397</Words>
  <Application>Microsoft Office PowerPoint</Application>
  <PresentationFormat>Widescreen</PresentationFormat>
  <Paragraphs>771</Paragraphs>
  <Slides>58</Slides>
  <Notes>55</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Principles of Marketing Seventeenth Edition</vt:lpstr>
      <vt:lpstr>Learning Objectives</vt:lpstr>
      <vt:lpstr>Learning Objective 1</vt:lpstr>
      <vt:lpstr>What is a Product?</vt:lpstr>
      <vt:lpstr>What Is a Product?</vt:lpstr>
      <vt:lpstr>What Is a Product?</vt:lpstr>
      <vt:lpstr>What Is a Product?</vt:lpstr>
      <vt:lpstr>What Is a Product?</vt:lpstr>
      <vt:lpstr>What is a Product?</vt:lpstr>
      <vt:lpstr>What is a Product?</vt:lpstr>
      <vt:lpstr>What Is a Product?</vt:lpstr>
      <vt:lpstr>What Is a Product?</vt:lpstr>
      <vt:lpstr>What Is a Product?</vt:lpstr>
      <vt:lpstr>What Is a Product?</vt:lpstr>
      <vt:lpstr> What Is a Product?</vt:lpstr>
      <vt:lpstr>What Is a Product?</vt:lpstr>
      <vt:lpstr>What Is a Product?</vt:lpstr>
      <vt:lpstr>What Is a Product?</vt:lpstr>
      <vt:lpstr>What Is a Product?</vt:lpstr>
      <vt:lpstr>What Is a Product?</vt:lpstr>
      <vt:lpstr>What Is a Product?</vt:lpstr>
      <vt:lpstr>Learning Objective 2</vt:lpstr>
      <vt:lpstr>Product and Service Decisions</vt:lpstr>
      <vt:lpstr>Product and Service Decisions</vt:lpstr>
      <vt:lpstr>Product and Service Decisions</vt:lpstr>
      <vt:lpstr>Individual Product and Service Decisions</vt:lpstr>
      <vt:lpstr>Product and Service Decisions</vt:lpstr>
      <vt:lpstr>Product and Service Decisions</vt:lpstr>
      <vt:lpstr>Product and Service Decisions</vt:lpstr>
      <vt:lpstr>Product and Service Decisions</vt:lpstr>
      <vt:lpstr>Product and Service Decisions</vt:lpstr>
      <vt:lpstr>Product and Service Decisions</vt:lpstr>
      <vt:lpstr>Product and Service Decisions</vt:lpstr>
      <vt:lpstr>Product Line Decisions</vt:lpstr>
      <vt:lpstr>Product and Service Decisions</vt:lpstr>
      <vt:lpstr>Learning Objective 3</vt:lpstr>
      <vt:lpstr>Services Marketing</vt:lpstr>
      <vt:lpstr>Services Marketing</vt:lpstr>
      <vt:lpstr>Services Marketing</vt:lpstr>
      <vt:lpstr>Services Marketing</vt:lpstr>
      <vt:lpstr>Marketing Strategies for Service Firms</vt:lpstr>
      <vt:lpstr>Services Marketing</vt:lpstr>
      <vt:lpstr>Services Marketing</vt:lpstr>
      <vt:lpstr>Services Marketing</vt:lpstr>
      <vt:lpstr>Services Marketing</vt:lpstr>
      <vt:lpstr>PowerPoint Presentation</vt:lpstr>
      <vt:lpstr>Services Marketing</vt:lpstr>
      <vt:lpstr>Learning Objective 4</vt:lpstr>
      <vt:lpstr>Brand Strategy: Building Strong Brands </vt:lpstr>
      <vt:lpstr>Brand Equity and Brand Value</vt:lpstr>
      <vt:lpstr>Brand Strategy: Building Strong Brands </vt:lpstr>
      <vt:lpstr>Brand Strategy: Building Strong Brands </vt:lpstr>
      <vt:lpstr>Building Strong Brands</vt:lpstr>
      <vt:lpstr>Brand Strategy: Building Strong Brands </vt:lpstr>
      <vt:lpstr>Brand Strategy: Building Strong Brands </vt:lpstr>
      <vt:lpstr>PowerPoint Presentation</vt:lpstr>
      <vt:lpstr>Brand Strategy: Building Strong Brands </vt:lpstr>
      <vt:lpstr>PowerPoint Presentation</vt:lpstr>
    </vt:vector>
  </TitlesOfParts>
  <Manager>Karin Williams</Manager>
  <Company>Integra Software Services Pvt.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Marketing, Seventeenth Edition</dc:title>
  <dc:subject>Business</dc:subject>
  <dc:creator>Kotler</dc:creator>
  <cp:keywords>Marketing</cp:keywords>
  <cp:lastModifiedBy>نوره المقرن ID 439201545</cp:lastModifiedBy>
  <cp:revision>1079</cp:revision>
  <dcterms:created xsi:type="dcterms:W3CDTF">2014-08-17T17:56:33Z</dcterms:created>
  <dcterms:modified xsi:type="dcterms:W3CDTF">2019-11-17T14:32:52Z</dcterms:modified>
</cp:coreProperties>
</file>