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xmlns="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xmlns="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xmlns="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64" autoAdjust="0"/>
  </p:normalViewPr>
  <p:slideViewPr>
    <p:cSldViewPr snapToGrid="0" snapToObjects="1" showGuides="1">
      <p:cViewPr>
        <p:scale>
          <a:sx n="66" d="100"/>
          <a:sy n="66" d="100"/>
        </p:scale>
        <p:origin x="-40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5685971" cy="1007081"/>
          </a:xfrm>
        </p:spPr>
        <p:txBody>
          <a:bodyPr anchor="ctr">
            <a:normAutofit fontScale="90000"/>
          </a:bodyPr>
          <a:lstStyle/>
          <a:p>
            <a:r>
              <a:rPr lang="en-US" b="1" i="1" dirty="0" smtClean="0">
                <a:solidFill>
                  <a:srgbClr val="0E659B"/>
                </a:solidFill>
              </a:rPr>
              <a:t>The Stack overflow developer survey</a:t>
            </a:r>
            <a:endParaRPr lang="en-US" b="1" i="1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Reema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Gangwani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26</a:t>
            </a:r>
            <a:r>
              <a:rPr lang="en-US" baseline="30000" dirty="0" smtClean="0">
                <a:latin typeface="+mj-lt"/>
              </a:rPr>
              <a:t>th</a:t>
            </a:r>
            <a:r>
              <a:rPr lang="en-US" dirty="0" smtClean="0">
                <a:latin typeface="+mj-lt"/>
              </a:rPr>
              <a:t> June 2024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DATABASE TRENDS - FINDINGS &amp; </a:t>
            </a:r>
            <a:r>
              <a:rPr lang="en-US" b="1" dirty="0" smtClean="0"/>
              <a:t>IMPLICATIONS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MYSQL is the most popular database followed by Microsoft SQL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Mongo DB and </a:t>
            </a:r>
            <a:r>
              <a:rPr lang="en-US" dirty="0" err="1" smtClean="0">
                <a:latin typeface="+mj-lt"/>
              </a:rPr>
              <a:t>Redis</a:t>
            </a:r>
            <a:r>
              <a:rPr lang="en-US" dirty="0" smtClean="0">
                <a:latin typeface="+mj-lt"/>
              </a:rPr>
              <a:t> are upcoming favorites</a:t>
            </a:r>
            <a:endParaRPr lang="en-US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Elastisearch</a:t>
            </a:r>
            <a:r>
              <a:rPr lang="en-US" dirty="0" smtClean="0">
                <a:latin typeface="+mj-lt"/>
              </a:rPr>
              <a:t> seems to be getting highlighted in the future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Implications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Opensource</a:t>
            </a:r>
            <a:r>
              <a:rPr lang="en-US" dirty="0" smtClean="0">
                <a:latin typeface="+mj-lt"/>
              </a:rPr>
              <a:t> databases are still preferred by firms</a:t>
            </a:r>
          </a:p>
          <a:p>
            <a:r>
              <a:rPr lang="en-US" dirty="0" err="1" smtClean="0">
                <a:latin typeface="+mj-lt"/>
              </a:rPr>
              <a:t>NoSQL</a:t>
            </a:r>
            <a:r>
              <a:rPr lang="en-US" dirty="0" smtClean="0">
                <a:latin typeface="+mj-lt"/>
              </a:rPr>
              <a:t> databases will make an impact  for storing non relational data</a:t>
            </a:r>
          </a:p>
          <a:p>
            <a:r>
              <a:rPr lang="en-US" dirty="0" err="1" smtClean="0">
                <a:latin typeface="+mj-lt"/>
              </a:rPr>
              <a:t>Redis</a:t>
            </a:r>
            <a:r>
              <a:rPr lang="en-US" dirty="0" smtClean="0">
                <a:latin typeface="+mj-lt"/>
              </a:rPr>
              <a:t> support abstract data types hence getting popular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https://github.com/Reemasadhwani/Final-Assignments/blob/main/Last%20assignment%20-%20IBM%20COGNOS.pdf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9" y="1574801"/>
            <a:ext cx="10207171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1" y="1219200"/>
            <a:ext cx="10537370" cy="514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52" y="1422401"/>
            <a:ext cx="8865734" cy="466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Technology trends then </a:t>
            </a:r>
            <a:r>
              <a:rPr lang="en-US" dirty="0" err="1" smtClean="0">
                <a:latin typeface="+mj-lt"/>
              </a:rPr>
              <a:t>vs</a:t>
            </a:r>
            <a:r>
              <a:rPr lang="en-US" dirty="0" smtClean="0">
                <a:latin typeface="+mj-lt"/>
              </a:rPr>
              <a:t> now</a:t>
            </a:r>
          </a:p>
          <a:p>
            <a:r>
              <a:rPr lang="en-US" dirty="0" smtClean="0">
                <a:latin typeface="+mj-lt"/>
              </a:rPr>
              <a:t>Women and other Gender inclusion and interest in technology field</a:t>
            </a:r>
          </a:p>
          <a:p>
            <a:r>
              <a:rPr lang="en-US" dirty="0" smtClean="0">
                <a:latin typeface="+mj-lt"/>
              </a:rPr>
              <a:t>Elimination of gaps in technology and ways to introduce in various sectors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technology is </a:t>
            </a:r>
            <a:r>
              <a:rPr lang="en-US" dirty="0" err="1" smtClean="0">
                <a:latin typeface="+mj-lt"/>
              </a:rPr>
              <a:t>chnaged</a:t>
            </a:r>
            <a:r>
              <a:rPr lang="en-US" dirty="0" smtClean="0">
                <a:latin typeface="+mj-lt"/>
              </a:rPr>
              <a:t> at a very fast pace</a:t>
            </a:r>
          </a:p>
          <a:p>
            <a:r>
              <a:rPr lang="en-US" dirty="0" smtClean="0">
                <a:latin typeface="+mj-lt"/>
              </a:rPr>
              <a:t>There is a massive concentration in </a:t>
            </a:r>
            <a:r>
              <a:rPr lang="en-US" dirty="0" err="1" smtClean="0">
                <a:latin typeface="+mj-lt"/>
              </a:rPr>
              <a:t>coutries</a:t>
            </a:r>
            <a:r>
              <a:rPr lang="en-US" dirty="0" smtClean="0">
                <a:latin typeface="+mj-lt"/>
              </a:rPr>
              <a:t> like India and USA</a:t>
            </a:r>
          </a:p>
          <a:p>
            <a:r>
              <a:rPr lang="en-US" dirty="0" smtClean="0">
                <a:latin typeface="+mj-lt"/>
              </a:rPr>
              <a:t>Major gaps in Gender based jobs requirements</a:t>
            </a:r>
          </a:p>
          <a:p>
            <a:r>
              <a:rPr lang="en-US" dirty="0" smtClean="0">
                <a:latin typeface="+mj-lt"/>
              </a:rPr>
              <a:t>Platforms like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Implications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High need for companies to be flexible and adaptive</a:t>
            </a:r>
          </a:p>
          <a:p>
            <a:r>
              <a:rPr lang="en-US" dirty="0" smtClean="0">
                <a:latin typeface="+mj-lt"/>
              </a:rPr>
              <a:t>Need introduce </a:t>
            </a:r>
            <a:r>
              <a:rPr lang="en-US" dirty="0" err="1" smtClean="0">
                <a:latin typeface="+mj-lt"/>
              </a:rPr>
              <a:t>techologies</a:t>
            </a:r>
            <a:r>
              <a:rPr lang="en-US" dirty="0" smtClean="0">
                <a:latin typeface="+mj-lt"/>
              </a:rPr>
              <a:t> in developing countries</a:t>
            </a:r>
          </a:p>
          <a:p>
            <a:r>
              <a:rPr lang="en-US" dirty="0" smtClean="0">
                <a:latin typeface="+mj-lt"/>
              </a:rPr>
              <a:t>Impact in Job Demands</a:t>
            </a:r>
          </a:p>
          <a:p>
            <a:r>
              <a:rPr lang="en-US" dirty="0" smtClean="0">
                <a:latin typeface="+mj-lt"/>
              </a:rPr>
              <a:t>Shift to better and faster technologies for better and faster deployments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Technology is rapidly being accepted and changing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Demographics have to be worked up including gender, countries and age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Various actions can be taken to cope with the changing needs and also the demands for technological education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Machine </a:t>
            </a:r>
            <a:r>
              <a:rPr lang="en-US" dirty="0" err="1" smtClean="0">
                <a:latin typeface="+mj-lt"/>
              </a:rPr>
              <a:t>learnings</a:t>
            </a:r>
            <a:r>
              <a:rPr lang="en-US" dirty="0" smtClean="0">
                <a:latin typeface="+mj-lt"/>
              </a:rPr>
              <a:t>  can be incorporated in the future to predict trends and salaries</a:t>
            </a:r>
            <a:endParaRPr lang="en-US" dirty="0"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01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96" y="1574572"/>
            <a:ext cx="7824061" cy="460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JOB POSTINGS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71" y="1524000"/>
            <a:ext cx="10290629" cy="442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Executive Summary</a:t>
            </a:r>
          </a:p>
          <a:p>
            <a:r>
              <a:rPr lang="en-US" sz="2200" dirty="0">
                <a:latin typeface="+mj-lt"/>
              </a:rPr>
              <a:t>Introduction</a:t>
            </a:r>
          </a:p>
          <a:p>
            <a:r>
              <a:rPr lang="en-US" sz="2200" dirty="0">
                <a:latin typeface="+mj-lt"/>
              </a:rPr>
              <a:t>Methodology</a:t>
            </a:r>
          </a:p>
          <a:p>
            <a:r>
              <a:rPr lang="en-US" sz="2200" dirty="0">
                <a:latin typeface="+mj-lt"/>
              </a:rPr>
              <a:t>Results</a:t>
            </a:r>
          </a:p>
          <a:p>
            <a:pPr lvl="1"/>
            <a:r>
              <a:rPr lang="en-US" sz="1800" dirty="0">
                <a:latin typeface="+mj-lt"/>
              </a:rPr>
              <a:t>Visualization – Charts</a:t>
            </a:r>
          </a:p>
          <a:p>
            <a:pPr lvl="1"/>
            <a:r>
              <a:rPr lang="en-US" sz="1800" dirty="0">
                <a:latin typeface="+mj-lt"/>
              </a:rPr>
              <a:t>Dashboard</a:t>
            </a:r>
          </a:p>
          <a:p>
            <a:r>
              <a:rPr lang="en-US" sz="2200" dirty="0">
                <a:latin typeface="+mj-lt"/>
              </a:rPr>
              <a:t>Discussion</a:t>
            </a:r>
          </a:p>
          <a:p>
            <a:pPr lvl="1"/>
            <a:r>
              <a:rPr lang="en-US" sz="1800" dirty="0">
                <a:latin typeface="+mj-lt"/>
              </a:rPr>
              <a:t>Findings &amp; Implications</a:t>
            </a:r>
          </a:p>
          <a:p>
            <a:r>
              <a:rPr lang="en-US" sz="2200" dirty="0">
                <a:latin typeface="+mj-lt"/>
              </a:rPr>
              <a:t>Conclusion</a:t>
            </a:r>
          </a:p>
          <a:p>
            <a:r>
              <a:rPr lang="en-US" sz="2200" dirty="0">
                <a:latin typeface="+mj-lt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POPULAR LANGUAGES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71" y="1436914"/>
            <a:ext cx="10372285" cy="435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+mj-lt"/>
              </a:rPr>
              <a:t>This report highlights various aspects of the developer survey basis the demographics and data technologies.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The trends and </a:t>
            </a:r>
            <a:r>
              <a:rPr lang="en-US" sz="2200" dirty="0" err="1" smtClean="0">
                <a:latin typeface="+mj-lt"/>
              </a:rPr>
              <a:t>indepth</a:t>
            </a:r>
            <a:r>
              <a:rPr lang="en-US" sz="2200" dirty="0" smtClean="0">
                <a:latin typeface="+mj-lt"/>
              </a:rPr>
              <a:t> analysis of the following factors were carried out -</a:t>
            </a:r>
            <a:endParaRPr lang="en-US" sz="2200" dirty="0">
              <a:latin typeface="+mj-lt"/>
            </a:endParaRPr>
          </a:p>
          <a:p>
            <a:pPr lvl="1"/>
            <a:r>
              <a:rPr lang="en-US" sz="1800" dirty="0" smtClean="0">
                <a:latin typeface="+mj-lt"/>
              </a:rPr>
              <a:t>Current technology usage,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 smtClean="0">
                <a:latin typeface="+mj-lt"/>
              </a:rPr>
              <a:t>Future Technology Trends,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 smtClean="0">
                <a:latin typeface="+mj-lt"/>
              </a:rPr>
              <a:t>Demographics</a:t>
            </a:r>
          </a:p>
          <a:p>
            <a:pPr marL="457200" lvl="1" indent="0">
              <a:buNone/>
            </a:pPr>
            <a:endParaRPr lang="en-US" sz="2200" dirty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Technological gaps in various countries were also studied</a:t>
            </a:r>
            <a:endParaRPr lang="en-US" sz="2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/>
              <a:t>This project highlights the trends in software development</a:t>
            </a:r>
          </a:p>
          <a:p>
            <a:pPr marL="0" indent="0">
              <a:buNone/>
            </a:pPr>
            <a:endParaRPr lang="en-US" sz="2200" b="1" dirty="0" smtClean="0"/>
          </a:p>
          <a:p>
            <a:r>
              <a:rPr lang="en-US" sz="2200" dirty="0" smtClean="0"/>
              <a:t>This will help the HR and IT department to –</a:t>
            </a:r>
            <a:endParaRPr lang="en-US" sz="2200" dirty="0"/>
          </a:p>
          <a:p>
            <a:pPr lvl="1"/>
            <a:r>
              <a:rPr lang="en-US" sz="1800" dirty="0" smtClean="0"/>
              <a:t>Identify skill requirement in the future,</a:t>
            </a:r>
          </a:p>
          <a:p>
            <a:pPr lvl="1"/>
            <a:r>
              <a:rPr lang="en-US" sz="1800" dirty="0" smtClean="0"/>
              <a:t>Understand the top programming languages in demand,</a:t>
            </a:r>
          </a:p>
          <a:p>
            <a:pPr lvl="1"/>
            <a:r>
              <a:rPr lang="en-US" sz="1800" dirty="0" smtClean="0"/>
              <a:t>The Popular IDE’s in the market,</a:t>
            </a:r>
          </a:p>
          <a:p>
            <a:pPr lvl="1"/>
            <a:r>
              <a:rPr lang="en-US" sz="1800" dirty="0" smtClean="0"/>
              <a:t>Understand the top skills preferred by skilled professionals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2750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+mj-lt"/>
              </a:rPr>
              <a:t>Data Exploration</a:t>
            </a:r>
          </a:p>
          <a:p>
            <a:r>
              <a:rPr lang="en-US" sz="2200" dirty="0" smtClean="0">
                <a:latin typeface="+mj-lt"/>
              </a:rPr>
              <a:t>Data Cleaning</a:t>
            </a:r>
          </a:p>
          <a:p>
            <a:r>
              <a:rPr lang="en-US" sz="2200" dirty="0" smtClean="0">
                <a:latin typeface="+mj-lt"/>
              </a:rPr>
              <a:t>Data Visualizations using various software</a:t>
            </a:r>
          </a:p>
          <a:p>
            <a:r>
              <a:rPr lang="en-US" sz="2200" dirty="0" err="1" smtClean="0">
                <a:latin typeface="+mj-lt"/>
              </a:rPr>
              <a:t>Dashboarding</a:t>
            </a:r>
            <a:r>
              <a:rPr lang="en-US" sz="2200" dirty="0" smtClean="0">
                <a:latin typeface="+mj-lt"/>
              </a:rPr>
              <a:t> for better communication and understanding of data</a:t>
            </a:r>
          </a:p>
          <a:p>
            <a:r>
              <a:rPr lang="en-US" sz="2200" dirty="0" smtClean="0">
                <a:latin typeface="+mj-lt"/>
              </a:rPr>
              <a:t>Presentation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38514"/>
            <a:ext cx="97717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JavaScript </a:t>
            </a:r>
            <a:r>
              <a:rPr lang="en-US" dirty="0"/>
              <a:t> is the most commonly used programming language, but </a:t>
            </a:r>
            <a:r>
              <a:rPr lang="en-US" dirty="0" smtClean="0"/>
              <a:t>Python</a:t>
            </a:r>
            <a:r>
              <a:rPr lang="en-US" dirty="0"/>
              <a:t> has risen in the </a:t>
            </a:r>
            <a:r>
              <a:rPr lang="en-US" dirty="0" smtClean="0"/>
              <a:t>ranks,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About </a:t>
            </a:r>
            <a:r>
              <a:rPr lang="en-US" dirty="0"/>
              <a:t>one-quarter of respondents are enrolled in a formal college or university program full-time or </a:t>
            </a:r>
            <a:r>
              <a:rPr lang="en-US" dirty="0" smtClean="0"/>
              <a:t>part-time,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 </a:t>
            </a:r>
            <a:r>
              <a:rPr lang="en-US" dirty="0" err="1"/>
              <a:t>jQuery</a:t>
            </a:r>
            <a:r>
              <a:rPr lang="en-US" dirty="0"/>
              <a:t> is the most broadly used of these web </a:t>
            </a:r>
            <a:r>
              <a:rPr lang="en-US" dirty="0" smtClean="0"/>
              <a:t>frameworks,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Men have more preferences towards coding </a:t>
            </a:r>
            <a:r>
              <a:rPr lang="en-US" dirty="0" err="1" smtClean="0"/>
              <a:t>vs</a:t>
            </a:r>
            <a:r>
              <a:rPr lang="en-US" dirty="0" smtClean="0"/>
              <a:t> any other gender,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project also gives a very good understanding of the programs , </a:t>
            </a:r>
            <a:r>
              <a:rPr lang="en-US" dirty="0" err="1" smtClean="0"/>
              <a:t>webframes</a:t>
            </a:r>
            <a:r>
              <a:rPr lang="en-US" dirty="0" smtClean="0"/>
              <a:t> and languages desired in the future.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4443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39" y="2327563"/>
            <a:ext cx="5122801" cy="365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359" y="2327564"/>
            <a:ext cx="5940289" cy="323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Java script , SQL, HTML/CSS are top 3 this year</a:t>
            </a:r>
          </a:p>
          <a:p>
            <a:r>
              <a:rPr lang="en-US" dirty="0" smtClean="0">
                <a:latin typeface="+mj-lt"/>
              </a:rPr>
              <a:t>Python and typescript becoming popular for next year</a:t>
            </a:r>
          </a:p>
          <a:p>
            <a:r>
              <a:rPr lang="en-US" dirty="0" smtClean="0">
                <a:latin typeface="+mj-lt"/>
              </a:rPr>
              <a:t>PowerShell  edged out in the upcoming year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Implications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Web development are still in high demand</a:t>
            </a:r>
          </a:p>
          <a:p>
            <a:r>
              <a:rPr lang="en-US" dirty="0" smtClean="0">
                <a:latin typeface="+mj-lt"/>
              </a:rPr>
              <a:t>Big data technology in companies still need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With AI and ML in rising demand, python is the bes</a:t>
            </a:r>
            <a:r>
              <a:rPr lang="en-US" dirty="0" smtClean="0">
                <a:latin typeface="+mj-lt"/>
              </a:rPr>
              <a:t>t choice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b="1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Next Year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70" y="2393614"/>
            <a:ext cx="5105400" cy="380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56" y="2975941"/>
            <a:ext cx="5845659" cy="322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microsoft.com/office/infopath/2007/PartnerControls"/>
    <ds:schemaRef ds:uri="155be751-a274-42e8-93fb-f39d3b9bccc8"/>
    <ds:schemaRef ds:uri="http://purl.org/dc/elements/1.1/"/>
    <ds:schemaRef ds:uri="http://schemas.microsoft.com/office/2006/metadata/properties"/>
    <ds:schemaRef ds:uri="http://purl.org/dc/terms/"/>
    <ds:schemaRef ds:uri="f80a141d-92ca-4d3d-9308-f7e7b1d44ce8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449</Words>
  <Application>Microsoft Office PowerPoint</Application>
  <PresentationFormat>Custom</PresentationFormat>
  <Paragraphs>112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SLIDE_TEMPLATE_skill_network</vt:lpstr>
      <vt:lpstr>The Stack overflow developer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 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INDIA</cp:lastModifiedBy>
  <cp:revision>33</cp:revision>
  <dcterms:created xsi:type="dcterms:W3CDTF">2020-10-28T18:29:43Z</dcterms:created>
  <dcterms:modified xsi:type="dcterms:W3CDTF">2024-06-26T16:27:10Z</dcterms:modified>
</cp:coreProperties>
</file>