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snapToGrid="0">
      <p:cViewPr varScale="1">
        <p:scale>
          <a:sx n="64" d="100"/>
          <a:sy n="64" d="100"/>
        </p:scale>
        <p:origin x="1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4/5/2024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89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082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683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788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153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647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250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8056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40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092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63EFA5E-FA76-400D-B3DC-F0BA90E6D107}" type="datetimeFigureOut">
              <a:rPr lang="en-US" smtClean="0"/>
              <a:t>4/5/2024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579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D6E9DEC-419B-4CC5-A080-3B06BD5A8291}" type="datetimeFigureOut">
              <a:rPr lang="en-US" smtClean="0"/>
              <a:t>4/5/2024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733749"/>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2DA7-8CCE-A33F-CE89-33F94B05D829}"/>
              </a:ext>
            </a:extLst>
          </p:cNvPr>
          <p:cNvSpPr>
            <a:spLocks noGrp="1"/>
          </p:cNvSpPr>
          <p:nvPr>
            <p:ph type="ctrTitle"/>
          </p:nvPr>
        </p:nvSpPr>
        <p:spPr>
          <a:xfrm>
            <a:off x="2276168" y="1933098"/>
            <a:ext cx="7639664" cy="1373070"/>
          </a:xfrm>
        </p:spPr>
        <p:txBody>
          <a:bodyPr/>
          <a:lstStyle/>
          <a:p>
            <a:r>
              <a:rPr lang="en-US" dirty="0" err="1"/>
              <a:t>Pytorch</a:t>
            </a:r>
            <a:r>
              <a:rPr lang="en-US" dirty="0"/>
              <a:t> yolov3</a:t>
            </a:r>
            <a:endParaRPr lang="en-IN" dirty="0"/>
          </a:p>
        </p:txBody>
      </p:sp>
      <p:sp>
        <p:nvSpPr>
          <p:cNvPr id="3" name="Subtitle 2">
            <a:extLst>
              <a:ext uri="{FF2B5EF4-FFF2-40B4-BE49-F238E27FC236}">
                <a16:creationId xmlns:a16="http://schemas.microsoft.com/office/drawing/2014/main" id="{8398573A-AD66-CE3F-B9BB-9DA9CD561130}"/>
              </a:ext>
            </a:extLst>
          </p:cNvPr>
          <p:cNvSpPr>
            <a:spLocks noGrp="1"/>
          </p:cNvSpPr>
          <p:nvPr>
            <p:ph type="subTitle" idx="1"/>
          </p:nvPr>
        </p:nvSpPr>
        <p:spPr>
          <a:xfrm>
            <a:off x="5432024" y="3576590"/>
            <a:ext cx="8637072" cy="977621"/>
          </a:xfrm>
        </p:spPr>
        <p:txBody>
          <a:bodyPr/>
          <a:lstStyle/>
          <a:p>
            <a:r>
              <a:rPr lang="en-IN" dirty="0">
                <a:solidFill>
                  <a:schemeClr val="accent4"/>
                </a:solidFill>
              </a:rPr>
              <a:t>M . </a:t>
            </a:r>
            <a:r>
              <a:rPr lang="en-IN" dirty="0" err="1">
                <a:solidFill>
                  <a:schemeClr val="accent4"/>
                </a:solidFill>
              </a:rPr>
              <a:t>Reemasri</a:t>
            </a:r>
            <a:endParaRPr lang="en-IN" dirty="0">
              <a:solidFill>
                <a:schemeClr val="accent4"/>
              </a:solidFill>
            </a:endParaRPr>
          </a:p>
          <a:p>
            <a:r>
              <a:rPr lang="en-IN" dirty="0" err="1">
                <a:solidFill>
                  <a:schemeClr val="accent4"/>
                </a:solidFill>
              </a:rPr>
              <a:t>B.Tech</a:t>
            </a:r>
            <a:r>
              <a:rPr lang="en-IN" dirty="0">
                <a:solidFill>
                  <a:schemeClr val="accent4"/>
                </a:solidFill>
              </a:rPr>
              <a:t>(AI&amp;DS)</a:t>
            </a:r>
          </a:p>
        </p:txBody>
      </p:sp>
      <p:sp>
        <p:nvSpPr>
          <p:cNvPr id="4" name="Oval 3">
            <a:extLst>
              <a:ext uri="{FF2B5EF4-FFF2-40B4-BE49-F238E27FC236}">
                <a16:creationId xmlns:a16="http://schemas.microsoft.com/office/drawing/2014/main" id="{2A5FE8AC-7BEB-ABB2-7C05-A5365A73F3A3}"/>
              </a:ext>
            </a:extLst>
          </p:cNvPr>
          <p:cNvSpPr/>
          <p:nvPr/>
        </p:nvSpPr>
        <p:spPr>
          <a:xfrm>
            <a:off x="324464" y="708264"/>
            <a:ext cx="11238271"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772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5377-086C-C88D-99CE-2A3879588718}"/>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D5BA6DD2-0F4F-B97D-F6DF-D8ADECF2F3B0}"/>
              </a:ext>
            </a:extLst>
          </p:cNvPr>
          <p:cNvSpPr>
            <a:spLocks noGrp="1"/>
          </p:cNvSpPr>
          <p:nvPr>
            <p:ph idx="1"/>
          </p:nvPr>
        </p:nvSpPr>
        <p:spPr/>
        <p:txBody>
          <a:bodyPr>
            <a:normAutofit fontScale="92500" lnSpcReduction="20000"/>
          </a:bodyPr>
          <a:lstStyle/>
          <a:p>
            <a:pPr algn="l"/>
            <a:r>
              <a:rPr lang="en-IN" b="1" i="0" dirty="0">
                <a:solidFill>
                  <a:schemeClr val="accent4"/>
                </a:solidFill>
                <a:effectLst/>
                <a:latin typeface="Söhne"/>
              </a:rPr>
              <a:t>Introduction</a:t>
            </a:r>
            <a:endParaRPr lang="en-IN" b="1" dirty="0">
              <a:solidFill>
                <a:schemeClr val="accent4"/>
              </a:solidFill>
              <a:latin typeface="Söhne"/>
            </a:endParaRPr>
          </a:p>
          <a:p>
            <a:pPr algn="l"/>
            <a:r>
              <a:rPr lang="en-IN" b="1" i="0" dirty="0" err="1">
                <a:solidFill>
                  <a:schemeClr val="accent4"/>
                </a:solidFill>
                <a:effectLst/>
                <a:latin typeface="Söhne"/>
              </a:rPr>
              <a:t>PyTorch</a:t>
            </a:r>
            <a:endParaRPr lang="en-IN" b="1" i="0" dirty="0">
              <a:solidFill>
                <a:schemeClr val="accent4"/>
              </a:solidFill>
              <a:effectLst/>
              <a:latin typeface="Söhne"/>
            </a:endParaRPr>
          </a:p>
          <a:p>
            <a:pPr algn="l"/>
            <a:r>
              <a:rPr lang="en-IN" b="1" i="0" dirty="0">
                <a:solidFill>
                  <a:schemeClr val="accent4"/>
                </a:solidFill>
                <a:effectLst/>
                <a:latin typeface="Söhne"/>
              </a:rPr>
              <a:t>Implementing YOLOv3 in </a:t>
            </a:r>
            <a:r>
              <a:rPr lang="en-IN" b="1" i="0" dirty="0" err="1">
                <a:solidFill>
                  <a:schemeClr val="accent4"/>
                </a:solidFill>
                <a:effectLst/>
                <a:latin typeface="Söhne"/>
              </a:rPr>
              <a:t>PyTorch</a:t>
            </a:r>
            <a:endParaRPr lang="en-IN" b="1" dirty="0">
              <a:solidFill>
                <a:schemeClr val="accent4"/>
              </a:solidFill>
              <a:latin typeface="Söhne"/>
            </a:endParaRPr>
          </a:p>
          <a:p>
            <a:pPr algn="l"/>
            <a:r>
              <a:rPr lang="en-IN" b="1" i="0" dirty="0">
                <a:solidFill>
                  <a:schemeClr val="accent4"/>
                </a:solidFill>
                <a:effectLst/>
                <a:latin typeface="Söhne"/>
              </a:rPr>
              <a:t>Evaluation and Metrics</a:t>
            </a:r>
          </a:p>
          <a:p>
            <a:pPr algn="l"/>
            <a:r>
              <a:rPr lang="en-IN" b="1" i="0" dirty="0">
                <a:solidFill>
                  <a:schemeClr val="accent4"/>
                </a:solidFill>
                <a:effectLst/>
                <a:latin typeface="Söhne"/>
              </a:rPr>
              <a:t>Deployment and Real-world Applications</a:t>
            </a:r>
            <a:endParaRPr lang="en-IN" b="1" dirty="0">
              <a:solidFill>
                <a:schemeClr val="accent4"/>
              </a:solidFill>
              <a:latin typeface="Söhne"/>
            </a:endParaRPr>
          </a:p>
          <a:p>
            <a:pPr algn="l"/>
            <a:r>
              <a:rPr lang="en-IN" b="1" i="0" dirty="0">
                <a:solidFill>
                  <a:schemeClr val="accent4"/>
                </a:solidFill>
                <a:effectLst/>
                <a:latin typeface="Söhne"/>
              </a:rPr>
              <a:t>Case Studies and Demonstrations</a:t>
            </a:r>
          </a:p>
          <a:p>
            <a:pPr algn="l"/>
            <a:r>
              <a:rPr lang="en-IN" b="1" i="0" dirty="0">
                <a:solidFill>
                  <a:schemeClr val="accent4"/>
                </a:solidFill>
                <a:effectLst/>
                <a:latin typeface="Söhne"/>
              </a:rPr>
              <a:t>Challenges and Future Directions</a:t>
            </a:r>
            <a:endParaRPr lang="en-IN" b="1" dirty="0">
              <a:solidFill>
                <a:schemeClr val="accent4"/>
              </a:solidFill>
              <a:latin typeface="Söhne"/>
            </a:endParaRPr>
          </a:p>
          <a:p>
            <a:pPr algn="l"/>
            <a:r>
              <a:rPr lang="en-IN" b="1" i="0" dirty="0">
                <a:solidFill>
                  <a:schemeClr val="accent4"/>
                </a:solidFill>
                <a:effectLst/>
                <a:latin typeface="Söhne"/>
              </a:rPr>
              <a:t>Conclusion</a:t>
            </a:r>
            <a:endParaRPr lang="en-IN" b="0" i="0" dirty="0">
              <a:solidFill>
                <a:schemeClr val="accent4"/>
              </a:solidFill>
              <a:effectLst/>
              <a:latin typeface="Söhne"/>
            </a:endParaRPr>
          </a:p>
          <a:p>
            <a:endParaRPr lang="en-IN" dirty="0"/>
          </a:p>
        </p:txBody>
      </p:sp>
    </p:spTree>
    <p:extLst>
      <p:ext uri="{BB962C8B-B14F-4D97-AF65-F5344CB8AC3E}">
        <p14:creationId xmlns:p14="http://schemas.microsoft.com/office/powerpoint/2010/main" val="20124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5F2B-6D9A-CB74-BBC1-444B2329717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6925AC0-0CE1-F65A-B0B0-DFAE1DC9CE79}"/>
              </a:ext>
            </a:extLst>
          </p:cNvPr>
          <p:cNvSpPr>
            <a:spLocks noGrp="1"/>
          </p:cNvSpPr>
          <p:nvPr>
            <p:ph idx="1"/>
          </p:nvPr>
        </p:nvSpPr>
        <p:spPr/>
        <p:txBody>
          <a:bodyPr>
            <a:normAutofit fontScale="92500" lnSpcReduction="20000"/>
          </a:bodyPr>
          <a:lstStyle/>
          <a:p>
            <a:r>
              <a:rPr lang="en-US" sz="2000" b="0" i="0" dirty="0">
                <a:solidFill>
                  <a:schemeClr val="accent4"/>
                </a:solidFill>
                <a:effectLst/>
                <a:latin typeface="Söhne"/>
              </a:rPr>
              <a:t>Object detection is a crucial task in computer vision, with applications ranging from surveillance to autonomous vehicles. However, traditional methods often struggle with accuracy and efficiency, especially when dealing with complex scenes or varying lighting conditions. In this context, deep learning has emerged as a powerful tool, particularly with the advent of frameworks like </a:t>
            </a:r>
            <a:r>
              <a:rPr lang="en-US" sz="2000" b="0" i="0" dirty="0" err="1">
                <a:solidFill>
                  <a:schemeClr val="accent4"/>
                </a:solidFill>
                <a:effectLst/>
                <a:latin typeface="Söhne"/>
              </a:rPr>
              <a:t>PyTorch</a:t>
            </a:r>
            <a:r>
              <a:rPr lang="en-US" sz="2000" b="0" i="0" dirty="0">
                <a:solidFill>
                  <a:schemeClr val="accent4"/>
                </a:solidFill>
                <a:effectLst/>
                <a:latin typeface="Söhne"/>
              </a:rPr>
              <a:t> and models like YOLOv3.</a:t>
            </a:r>
          </a:p>
          <a:p>
            <a:r>
              <a:rPr lang="en-US" sz="2000" b="0" i="0" dirty="0">
                <a:solidFill>
                  <a:schemeClr val="accent4"/>
                </a:solidFill>
                <a:effectLst/>
                <a:latin typeface="Söhne"/>
              </a:rPr>
              <a:t>While YOLOv3 demonstrates impressive performance in object detection tasks, there's room for improvement, especially in scenarios with occlusions, unusual perspectives, or low-resolution images. Additionally, generating synthetic data can augment training datasets, potentially improving model robustness and generalization. However, leveraging generative AI techniques alongside YOLOv3 for object detection remains relatively unexplored</a:t>
            </a:r>
            <a:r>
              <a:rPr lang="en-US" sz="2000" dirty="0">
                <a:solidFill>
                  <a:schemeClr val="accent4"/>
                </a:solidFill>
                <a:latin typeface="Söhne"/>
              </a:rPr>
              <a:t>.</a:t>
            </a:r>
            <a:endParaRPr lang="en-IN" sz="2000" dirty="0">
              <a:solidFill>
                <a:schemeClr val="accent4"/>
              </a:solidFill>
            </a:endParaRPr>
          </a:p>
          <a:p>
            <a:endParaRPr lang="en-IN" dirty="0"/>
          </a:p>
        </p:txBody>
      </p:sp>
    </p:spTree>
    <p:extLst>
      <p:ext uri="{BB962C8B-B14F-4D97-AF65-F5344CB8AC3E}">
        <p14:creationId xmlns:p14="http://schemas.microsoft.com/office/powerpoint/2010/main" val="34186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3657-75B4-0055-EEFC-F67F9D42FD37}"/>
              </a:ext>
            </a:extLst>
          </p:cNvPr>
          <p:cNvSpPr>
            <a:spLocks noGrp="1"/>
          </p:cNvSpPr>
          <p:nvPr>
            <p:ph type="title"/>
          </p:nvPr>
        </p:nvSpPr>
        <p:spPr/>
        <p:txBody>
          <a:bodyPr/>
          <a:lstStyle/>
          <a:p>
            <a:r>
              <a:rPr lang="en-IN" dirty="0" err="1"/>
              <a:t>pytoch</a:t>
            </a:r>
            <a:endParaRPr lang="en-IN" dirty="0"/>
          </a:p>
        </p:txBody>
      </p:sp>
      <p:sp>
        <p:nvSpPr>
          <p:cNvPr id="3" name="Content Placeholder 2">
            <a:extLst>
              <a:ext uri="{FF2B5EF4-FFF2-40B4-BE49-F238E27FC236}">
                <a16:creationId xmlns:a16="http://schemas.microsoft.com/office/drawing/2014/main" id="{ECECDAE0-1229-7AC8-329F-54ADD76AC7CB}"/>
              </a:ext>
            </a:extLst>
          </p:cNvPr>
          <p:cNvSpPr>
            <a:spLocks noGrp="1"/>
          </p:cNvSpPr>
          <p:nvPr>
            <p:ph idx="1"/>
          </p:nvPr>
        </p:nvSpPr>
        <p:spPr/>
        <p:txBody>
          <a:bodyPr/>
          <a:lstStyle/>
          <a:p>
            <a:pPr algn="l">
              <a:buFont typeface="Arial" panose="020B0604020202020204" pitchFamily="34" charset="0"/>
              <a:buChar char="•"/>
            </a:pPr>
            <a:r>
              <a:rPr lang="en-US" b="0" i="0" dirty="0">
                <a:solidFill>
                  <a:schemeClr val="accent4"/>
                </a:solidFill>
                <a:effectLst/>
                <a:latin typeface="Söhne"/>
              </a:rPr>
              <a:t>Introduction to </a:t>
            </a:r>
            <a:r>
              <a:rPr lang="en-US" b="0" i="0" dirty="0" err="1">
                <a:solidFill>
                  <a:schemeClr val="accent4"/>
                </a:solidFill>
                <a:effectLst/>
                <a:latin typeface="Söhne"/>
              </a:rPr>
              <a:t>PyTorch</a:t>
            </a:r>
            <a:r>
              <a:rPr lang="en-US" b="0" i="0" dirty="0">
                <a:solidFill>
                  <a:schemeClr val="accent4"/>
                </a:solidFill>
                <a:effectLst/>
                <a:latin typeface="Söhne"/>
              </a:rPr>
              <a:t> and its advantages for deep learning tasks.</a:t>
            </a:r>
          </a:p>
          <a:p>
            <a:pPr algn="l">
              <a:buFont typeface="Arial" panose="020B0604020202020204" pitchFamily="34" charset="0"/>
              <a:buChar char="•"/>
            </a:pPr>
            <a:r>
              <a:rPr lang="en-US" b="0" i="0" dirty="0">
                <a:solidFill>
                  <a:schemeClr val="accent4"/>
                </a:solidFill>
                <a:effectLst/>
                <a:latin typeface="Söhne"/>
              </a:rPr>
              <a:t>Brief overview of </a:t>
            </a:r>
            <a:r>
              <a:rPr lang="en-US" b="0" i="0" dirty="0" err="1">
                <a:solidFill>
                  <a:schemeClr val="accent4"/>
                </a:solidFill>
                <a:effectLst/>
                <a:latin typeface="Söhne"/>
              </a:rPr>
              <a:t>PyTorch's</a:t>
            </a:r>
            <a:r>
              <a:rPr lang="en-US" b="0" i="0" dirty="0">
                <a:solidFill>
                  <a:schemeClr val="accent4"/>
                </a:solidFill>
                <a:effectLst/>
                <a:latin typeface="Söhne"/>
              </a:rPr>
              <a:t> key features such as dynamic computation graph and ease of use.</a:t>
            </a:r>
          </a:p>
          <a:p>
            <a:pPr algn="l">
              <a:buFont typeface="Arial" panose="020B0604020202020204" pitchFamily="34" charset="0"/>
              <a:buChar char="•"/>
            </a:pPr>
            <a:r>
              <a:rPr lang="en-US" b="0" i="0" dirty="0">
                <a:solidFill>
                  <a:schemeClr val="accent4"/>
                </a:solidFill>
                <a:effectLst/>
                <a:latin typeface="Söhne"/>
              </a:rPr>
              <a:t>Discussion on how </a:t>
            </a:r>
            <a:r>
              <a:rPr lang="en-US" b="0" i="0" dirty="0" err="1">
                <a:solidFill>
                  <a:schemeClr val="accent4"/>
                </a:solidFill>
                <a:effectLst/>
                <a:latin typeface="Söhne"/>
              </a:rPr>
              <a:t>PyTorch</a:t>
            </a:r>
            <a:r>
              <a:rPr lang="en-US" b="0" i="0" dirty="0">
                <a:solidFill>
                  <a:schemeClr val="accent4"/>
                </a:solidFill>
                <a:effectLst/>
                <a:latin typeface="Söhne"/>
              </a:rPr>
              <a:t> facilitates building and training YOLOv3 models.</a:t>
            </a:r>
          </a:p>
          <a:p>
            <a:endParaRPr lang="en-IN" dirty="0"/>
          </a:p>
        </p:txBody>
      </p:sp>
    </p:spTree>
    <p:extLst>
      <p:ext uri="{BB962C8B-B14F-4D97-AF65-F5344CB8AC3E}">
        <p14:creationId xmlns:p14="http://schemas.microsoft.com/office/powerpoint/2010/main" val="41918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875D-AE2C-6CED-AA16-BEDDAE7A9F94}"/>
              </a:ext>
            </a:extLst>
          </p:cNvPr>
          <p:cNvSpPr>
            <a:spLocks noGrp="1"/>
          </p:cNvSpPr>
          <p:nvPr>
            <p:ph type="title"/>
          </p:nvPr>
        </p:nvSpPr>
        <p:spPr/>
        <p:txBody>
          <a:bodyPr/>
          <a:lstStyle/>
          <a:p>
            <a:r>
              <a:rPr lang="en-IN" dirty="0"/>
              <a:t>Implementing yolov3 </a:t>
            </a:r>
            <a:r>
              <a:rPr lang="en-IN" dirty="0" err="1"/>
              <a:t>pytorch</a:t>
            </a:r>
            <a:r>
              <a:rPr lang="en-IN" dirty="0"/>
              <a:t> </a:t>
            </a:r>
          </a:p>
        </p:txBody>
      </p:sp>
      <p:sp>
        <p:nvSpPr>
          <p:cNvPr id="3" name="Content Placeholder 2">
            <a:extLst>
              <a:ext uri="{FF2B5EF4-FFF2-40B4-BE49-F238E27FC236}">
                <a16:creationId xmlns:a16="http://schemas.microsoft.com/office/drawing/2014/main" id="{39838198-5E0D-1421-6710-F019EFCA8478}"/>
              </a:ext>
            </a:extLst>
          </p:cNvPr>
          <p:cNvSpPr>
            <a:spLocks noGrp="1"/>
          </p:cNvSpPr>
          <p:nvPr>
            <p:ph idx="1"/>
          </p:nvPr>
        </p:nvSpPr>
        <p:spPr/>
        <p:txBody>
          <a:bodyPr/>
          <a:lstStyle/>
          <a:p>
            <a:pPr algn="l">
              <a:buFont typeface="Arial" panose="020B0604020202020204" pitchFamily="34" charset="0"/>
              <a:buChar char="•"/>
            </a:pPr>
            <a:r>
              <a:rPr lang="en-US" b="0" i="0" dirty="0">
                <a:solidFill>
                  <a:schemeClr val="accent4"/>
                </a:solidFill>
                <a:effectLst/>
                <a:latin typeface="Söhne"/>
              </a:rPr>
              <a:t>Setting up the environment and installing necessary libraries.</a:t>
            </a:r>
          </a:p>
          <a:p>
            <a:pPr algn="l">
              <a:buFont typeface="Arial" panose="020B0604020202020204" pitchFamily="34" charset="0"/>
              <a:buChar char="•"/>
            </a:pPr>
            <a:r>
              <a:rPr lang="en-US" b="0" i="0" dirty="0">
                <a:solidFill>
                  <a:schemeClr val="accent4"/>
                </a:solidFill>
                <a:effectLst/>
                <a:latin typeface="Söhne"/>
              </a:rPr>
              <a:t>Data preprocessing: preparing datasets for training and testing.</a:t>
            </a:r>
          </a:p>
          <a:p>
            <a:pPr algn="l">
              <a:buFont typeface="Arial" panose="020B0604020202020204" pitchFamily="34" charset="0"/>
              <a:buChar char="•"/>
            </a:pPr>
            <a:r>
              <a:rPr lang="en-US" b="0" i="0" dirty="0">
                <a:solidFill>
                  <a:schemeClr val="accent4"/>
                </a:solidFill>
                <a:effectLst/>
                <a:latin typeface="Söhne"/>
              </a:rPr>
              <a:t>Building the YOLOv3 model architecture using </a:t>
            </a:r>
            <a:r>
              <a:rPr lang="en-US" b="0" i="0" dirty="0" err="1">
                <a:solidFill>
                  <a:schemeClr val="accent4"/>
                </a:solidFill>
                <a:effectLst/>
                <a:latin typeface="Söhne"/>
              </a:rPr>
              <a:t>PyTorch</a:t>
            </a:r>
            <a:r>
              <a:rPr lang="en-US" b="0" i="0" dirty="0">
                <a:solidFill>
                  <a:schemeClr val="accent4"/>
                </a:solidFill>
                <a:effectLst/>
                <a:latin typeface="Söhne"/>
              </a:rPr>
              <a:t>.</a:t>
            </a:r>
          </a:p>
          <a:p>
            <a:pPr algn="l">
              <a:buFont typeface="Arial" panose="020B0604020202020204" pitchFamily="34" charset="0"/>
              <a:buChar char="•"/>
            </a:pPr>
            <a:r>
              <a:rPr lang="en-US" b="0" i="0" dirty="0">
                <a:solidFill>
                  <a:schemeClr val="accent4"/>
                </a:solidFill>
                <a:effectLst/>
                <a:latin typeface="Söhne"/>
              </a:rPr>
              <a:t>Training the model with custom datasets or pre-trained weights.</a:t>
            </a:r>
          </a:p>
          <a:p>
            <a:pPr algn="l">
              <a:buFont typeface="Arial" panose="020B0604020202020204" pitchFamily="34" charset="0"/>
              <a:buChar char="•"/>
            </a:pPr>
            <a:r>
              <a:rPr lang="en-US" b="0" i="0" dirty="0">
                <a:solidFill>
                  <a:schemeClr val="accent4"/>
                </a:solidFill>
                <a:effectLst/>
                <a:latin typeface="Söhne"/>
              </a:rPr>
              <a:t>Fine-tuning and optimizing the model for better performance.</a:t>
            </a:r>
          </a:p>
          <a:p>
            <a:endParaRPr lang="en-IN" dirty="0"/>
          </a:p>
        </p:txBody>
      </p:sp>
    </p:spTree>
    <p:extLst>
      <p:ext uri="{BB962C8B-B14F-4D97-AF65-F5344CB8AC3E}">
        <p14:creationId xmlns:p14="http://schemas.microsoft.com/office/powerpoint/2010/main" val="324364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B5BF-5F0B-3969-87E4-C5CFD73BA42C}"/>
              </a:ext>
            </a:extLst>
          </p:cNvPr>
          <p:cNvSpPr>
            <a:spLocks noGrp="1"/>
          </p:cNvSpPr>
          <p:nvPr>
            <p:ph type="title"/>
          </p:nvPr>
        </p:nvSpPr>
        <p:spPr/>
        <p:txBody>
          <a:bodyPr/>
          <a:lstStyle/>
          <a:p>
            <a:r>
              <a:rPr lang="en-IN" dirty="0"/>
              <a:t>Deployment and real-time application</a:t>
            </a:r>
          </a:p>
        </p:txBody>
      </p:sp>
      <p:sp>
        <p:nvSpPr>
          <p:cNvPr id="3" name="Content Placeholder 2">
            <a:extLst>
              <a:ext uri="{FF2B5EF4-FFF2-40B4-BE49-F238E27FC236}">
                <a16:creationId xmlns:a16="http://schemas.microsoft.com/office/drawing/2014/main" id="{21F7D22A-8806-A19D-F477-C4DBB64FB8B0}"/>
              </a:ext>
            </a:extLst>
          </p:cNvPr>
          <p:cNvSpPr>
            <a:spLocks noGrp="1"/>
          </p:cNvSpPr>
          <p:nvPr>
            <p:ph idx="1"/>
          </p:nvPr>
        </p:nvSpPr>
        <p:spPr/>
        <p:txBody>
          <a:bodyPr/>
          <a:lstStyle/>
          <a:p>
            <a:pPr algn="l">
              <a:buFont typeface="Arial" panose="020B0604020202020204" pitchFamily="34" charset="0"/>
              <a:buChar char="•"/>
            </a:pPr>
            <a:r>
              <a:rPr lang="en-US" b="0" i="0" dirty="0">
                <a:solidFill>
                  <a:schemeClr val="accent4"/>
                </a:solidFill>
                <a:effectLst/>
                <a:latin typeface="Söhne"/>
              </a:rPr>
              <a:t>Techniques for deploying YOLOv3 models in real-world scenarios.</a:t>
            </a:r>
          </a:p>
          <a:p>
            <a:pPr algn="l">
              <a:buFont typeface="Arial" panose="020B0604020202020204" pitchFamily="34" charset="0"/>
              <a:buChar char="•"/>
            </a:pPr>
            <a:r>
              <a:rPr lang="en-US" b="0" i="0" dirty="0">
                <a:solidFill>
                  <a:schemeClr val="accent4"/>
                </a:solidFill>
                <a:effectLst/>
                <a:latin typeface="Söhne"/>
              </a:rPr>
              <a:t>Discussing deployment options including cloud-based solutions and edge devices.</a:t>
            </a:r>
          </a:p>
          <a:p>
            <a:pPr algn="l">
              <a:buFont typeface="Arial" panose="020B0604020202020204" pitchFamily="34" charset="0"/>
              <a:buChar char="•"/>
            </a:pPr>
            <a:r>
              <a:rPr lang="en-US" b="0" i="0" dirty="0">
                <a:solidFill>
                  <a:schemeClr val="accent4"/>
                </a:solidFill>
                <a:effectLst/>
                <a:latin typeface="Söhne"/>
              </a:rPr>
              <a:t>Examples of real-world applications of YOLOv3 for object detection such as autonomous driving, surveillance, and medical imaging.</a:t>
            </a:r>
          </a:p>
          <a:p>
            <a:endParaRPr lang="en-IN" dirty="0"/>
          </a:p>
        </p:txBody>
      </p:sp>
    </p:spTree>
    <p:extLst>
      <p:ext uri="{BB962C8B-B14F-4D97-AF65-F5344CB8AC3E}">
        <p14:creationId xmlns:p14="http://schemas.microsoft.com/office/powerpoint/2010/main" val="18215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0BCC-D358-FB68-CEB4-269FAE9BCB8D}"/>
              </a:ext>
            </a:extLst>
          </p:cNvPr>
          <p:cNvSpPr>
            <a:spLocks noGrp="1"/>
          </p:cNvSpPr>
          <p:nvPr>
            <p:ph type="title"/>
          </p:nvPr>
        </p:nvSpPr>
        <p:spPr/>
        <p:txBody>
          <a:bodyPr/>
          <a:lstStyle/>
          <a:p>
            <a:r>
              <a:rPr lang="en-IN" dirty="0"/>
              <a:t>Case studies and </a:t>
            </a:r>
            <a:r>
              <a:rPr lang="en-IN" dirty="0" err="1"/>
              <a:t>demontrations</a:t>
            </a:r>
            <a:r>
              <a:rPr lang="en-IN" dirty="0"/>
              <a:t> </a:t>
            </a:r>
          </a:p>
        </p:txBody>
      </p:sp>
      <p:sp>
        <p:nvSpPr>
          <p:cNvPr id="3" name="Content Placeholder 2">
            <a:extLst>
              <a:ext uri="{FF2B5EF4-FFF2-40B4-BE49-F238E27FC236}">
                <a16:creationId xmlns:a16="http://schemas.microsoft.com/office/drawing/2014/main" id="{8298FCCA-13A8-73AE-AAFC-9A225722F19E}"/>
              </a:ext>
            </a:extLst>
          </p:cNvPr>
          <p:cNvSpPr>
            <a:spLocks noGrp="1"/>
          </p:cNvSpPr>
          <p:nvPr>
            <p:ph idx="1"/>
          </p:nvPr>
        </p:nvSpPr>
        <p:spPr/>
        <p:txBody>
          <a:bodyPr/>
          <a:lstStyle/>
          <a:p>
            <a:pPr algn="l">
              <a:buFont typeface="Arial" panose="020B0604020202020204" pitchFamily="34" charset="0"/>
              <a:buChar char="•"/>
            </a:pPr>
            <a:r>
              <a:rPr lang="en-US" b="0" i="0" dirty="0">
                <a:solidFill>
                  <a:schemeClr val="accent4"/>
                </a:solidFill>
                <a:effectLst/>
                <a:latin typeface="Söhne"/>
              </a:rPr>
              <a:t>Showcase of successful applications or projects using </a:t>
            </a:r>
            <a:r>
              <a:rPr lang="en-US" b="0" i="0" dirty="0" err="1">
                <a:solidFill>
                  <a:schemeClr val="accent4"/>
                </a:solidFill>
                <a:effectLst/>
                <a:latin typeface="Söhne"/>
              </a:rPr>
              <a:t>PyTorch</a:t>
            </a:r>
            <a:r>
              <a:rPr lang="en-US" b="0" i="0" dirty="0">
                <a:solidFill>
                  <a:schemeClr val="accent4"/>
                </a:solidFill>
                <a:effectLst/>
                <a:latin typeface="Söhne"/>
              </a:rPr>
              <a:t> YOLOv3.</a:t>
            </a:r>
          </a:p>
          <a:p>
            <a:pPr algn="l">
              <a:buFont typeface="Arial" panose="020B0604020202020204" pitchFamily="34" charset="0"/>
              <a:buChar char="•"/>
            </a:pPr>
            <a:r>
              <a:rPr lang="en-US" b="0" i="0" dirty="0">
                <a:solidFill>
                  <a:schemeClr val="accent4"/>
                </a:solidFill>
                <a:effectLst/>
                <a:latin typeface="Söhne"/>
              </a:rPr>
              <a:t>Live demonstrations or video presentations of object detection using YOLOv3 in </a:t>
            </a:r>
            <a:r>
              <a:rPr lang="en-US" b="0" i="0" dirty="0" err="1">
                <a:solidFill>
                  <a:schemeClr val="accent4"/>
                </a:solidFill>
                <a:effectLst/>
                <a:latin typeface="Söhne"/>
              </a:rPr>
              <a:t>PyTorch</a:t>
            </a:r>
            <a:r>
              <a:rPr lang="en-US" b="0" i="0" dirty="0">
                <a:solidFill>
                  <a:schemeClr val="accent4"/>
                </a:solidFill>
                <a:effectLst/>
                <a:latin typeface="Söhne"/>
              </a:rPr>
              <a:t>.</a:t>
            </a:r>
          </a:p>
          <a:p>
            <a:pPr algn="l">
              <a:buFont typeface="Arial" panose="020B0604020202020204" pitchFamily="34" charset="0"/>
              <a:buChar char="•"/>
            </a:pPr>
            <a:r>
              <a:rPr lang="en-US" b="0" i="0" dirty="0">
                <a:solidFill>
                  <a:schemeClr val="accent4"/>
                </a:solidFill>
                <a:effectLst/>
                <a:latin typeface="Söhne"/>
              </a:rPr>
              <a:t>Highlighting the versatility and accuracy of the model in various scenarios.</a:t>
            </a:r>
          </a:p>
          <a:p>
            <a:endParaRPr lang="en-IN" dirty="0"/>
          </a:p>
        </p:txBody>
      </p:sp>
    </p:spTree>
    <p:extLst>
      <p:ext uri="{BB962C8B-B14F-4D97-AF65-F5344CB8AC3E}">
        <p14:creationId xmlns:p14="http://schemas.microsoft.com/office/powerpoint/2010/main" val="37416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17DA-2E9C-6768-7B84-0D2FDEA41A6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F45AACC-C043-94E5-CBAC-CE29ACFF1B9A}"/>
              </a:ext>
            </a:extLst>
          </p:cNvPr>
          <p:cNvSpPr>
            <a:spLocks noGrp="1"/>
          </p:cNvSpPr>
          <p:nvPr>
            <p:ph idx="1"/>
          </p:nvPr>
        </p:nvSpPr>
        <p:spPr/>
        <p:txBody>
          <a:bodyPr/>
          <a:lstStyle/>
          <a:p>
            <a:pPr algn="l">
              <a:buFont typeface="Arial" panose="020B0604020202020204" pitchFamily="34" charset="0"/>
              <a:buChar char="•"/>
            </a:pPr>
            <a:r>
              <a:rPr lang="en-US" b="0" i="0" dirty="0">
                <a:solidFill>
                  <a:schemeClr val="accent4"/>
                </a:solidFill>
                <a:effectLst/>
                <a:latin typeface="Söhne"/>
              </a:rPr>
              <a:t>Showcase of successful applications or projects using </a:t>
            </a:r>
            <a:r>
              <a:rPr lang="en-US" b="0" i="0" dirty="0" err="1">
                <a:solidFill>
                  <a:schemeClr val="accent4"/>
                </a:solidFill>
                <a:effectLst/>
                <a:latin typeface="Söhne"/>
              </a:rPr>
              <a:t>PyTorch</a:t>
            </a:r>
            <a:r>
              <a:rPr lang="en-US" b="0" i="0" dirty="0">
                <a:solidFill>
                  <a:schemeClr val="accent4"/>
                </a:solidFill>
                <a:effectLst/>
                <a:latin typeface="Söhne"/>
              </a:rPr>
              <a:t> YOLOv3.</a:t>
            </a:r>
          </a:p>
          <a:p>
            <a:pPr algn="l">
              <a:buFont typeface="Arial" panose="020B0604020202020204" pitchFamily="34" charset="0"/>
              <a:buChar char="•"/>
            </a:pPr>
            <a:r>
              <a:rPr lang="en-US" b="0" i="0" dirty="0">
                <a:solidFill>
                  <a:schemeClr val="accent4"/>
                </a:solidFill>
                <a:effectLst/>
                <a:latin typeface="Söhne"/>
              </a:rPr>
              <a:t>Live demonstrations or video presentations of object detection using YOLOv3 in </a:t>
            </a:r>
            <a:r>
              <a:rPr lang="en-US" b="0" i="0" dirty="0" err="1">
                <a:solidFill>
                  <a:schemeClr val="accent4"/>
                </a:solidFill>
                <a:effectLst/>
                <a:latin typeface="Söhne"/>
              </a:rPr>
              <a:t>PyTorch</a:t>
            </a:r>
            <a:r>
              <a:rPr lang="en-US" b="0" i="0" dirty="0">
                <a:solidFill>
                  <a:schemeClr val="accent4"/>
                </a:solidFill>
                <a:effectLst/>
                <a:latin typeface="Söhne"/>
              </a:rPr>
              <a:t>.</a:t>
            </a:r>
          </a:p>
          <a:p>
            <a:pPr algn="l">
              <a:buFont typeface="Arial" panose="020B0604020202020204" pitchFamily="34" charset="0"/>
              <a:buChar char="•"/>
            </a:pPr>
            <a:r>
              <a:rPr lang="en-US" b="0" i="0" dirty="0">
                <a:solidFill>
                  <a:schemeClr val="accent4"/>
                </a:solidFill>
                <a:effectLst/>
                <a:latin typeface="Söhne"/>
              </a:rPr>
              <a:t>Highlighting the versatility and accuracy of the model in various scenarios.</a:t>
            </a:r>
          </a:p>
          <a:p>
            <a:endParaRPr lang="en-IN" dirty="0"/>
          </a:p>
        </p:txBody>
      </p:sp>
    </p:spTree>
    <p:extLst>
      <p:ext uri="{BB962C8B-B14F-4D97-AF65-F5344CB8AC3E}">
        <p14:creationId xmlns:p14="http://schemas.microsoft.com/office/powerpoint/2010/main" val="1044297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436</TotalTime>
  <Words>371</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Rockwell</vt:lpstr>
      <vt:lpstr>Söhne</vt:lpstr>
      <vt:lpstr>Gallery</vt:lpstr>
      <vt:lpstr>Pytorch yolov3</vt:lpstr>
      <vt:lpstr>Agenda</vt:lpstr>
      <vt:lpstr>Problem statement</vt:lpstr>
      <vt:lpstr>pytoch</vt:lpstr>
      <vt:lpstr>Implementing yolov3 pytorch </vt:lpstr>
      <vt:lpstr>Deployment and real-time application</vt:lpstr>
      <vt:lpstr>Case studies and demontrations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 yolov3</dc:title>
  <dc:creator>Dharshini V</dc:creator>
  <cp:lastModifiedBy>niva then</cp:lastModifiedBy>
  <cp:revision>3</cp:revision>
  <dcterms:created xsi:type="dcterms:W3CDTF">2024-04-03T07:03:14Z</dcterms:created>
  <dcterms:modified xsi:type="dcterms:W3CDTF">2024-04-05T05:08:45Z</dcterms:modified>
</cp:coreProperties>
</file>