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E2B3D6-CFE1-49CE-993A-24B61C8FC55C}" v="5" dt="2019-05-09T15:21:26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9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em R" userId="a496254e7e662103" providerId="LiveId" clId="{BBE2B3D6-CFE1-49CE-993A-24B61C8FC55C}"/>
    <pc:docChg chg="modSld">
      <pc:chgData name="Reem R" userId="a496254e7e662103" providerId="LiveId" clId="{BBE2B3D6-CFE1-49CE-993A-24B61C8FC55C}" dt="2019-05-09T15:21:26.338" v="4"/>
      <pc:docMkLst>
        <pc:docMk/>
      </pc:docMkLst>
      <pc:sldChg chg="modAnim">
        <pc:chgData name="Reem R" userId="a496254e7e662103" providerId="LiveId" clId="{BBE2B3D6-CFE1-49CE-993A-24B61C8FC55C}" dt="2019-05-09T15:21:26.338" v="4"/>
        <pc:sldMkLst>
          <pc:docMk/>
          <pc:sldMk cId="0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7439ff20f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7439ff20f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7439ff2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7439ff2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85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EAEAEA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85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EAEAEA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60"/>
              <a:buFont typeface="Trebuchet MS"/>
              <a:buNone/>
            </a:pPr>
            <a:r>
              <a:rPr lang="en-US" sz="4860">
                <a:solidFill>
                  <a:srgbClr val="000000"/>
                </a:solidFill>
              </a:rPr>
              <a:t>Knee MRI Bone Segmentation Using Machine Learning Model</a:t>
            </a:r>
            <a:br>
              <a:rPr lang="en-US" sz="4860">
                <a:solidFill>
                  <a:srgbClr val="000000"/>
                </a:solidFill>
              </a:rPr>
            </a:br>
            <a:endParaRPr sz="4860">
              <a:solidFill>
                <a:srgbClr val="000000"/>
              </a:solidFill>
            </a:endParaRPr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1"/>
          </p:nvPr>
        </p:nvSpPr>
        <p:spPr>
          <a:xfrm>
            <a:off x="2741551" y="4158606"/>
            <a:ext cx="4272760" cy="1831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00000"/>
                </a:solidFill>
              </a:rPr>
              <a:t>By Reem AlRowaili, Mingming Qiu</a:t>
            </a:r>
            <a:endParaRPr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00000"/>
                </a:solidFill>
              </a:rPr>
              <a:t>CS 631T Computer Vision Final Project 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00000"/>
                </a:solidFill>
              </a:rPr>
              <a:t>Seidenberg School of CSIS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00000"/>
                </a:solidFill>
              </a:rPr>
              <a:t>Pace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>
            <a:spLocks noGrp="1"/>
          </p:cNvSpPr>
          <p:nvPr>
            <p:ph type="title"/>
          </p:nvPr>
        </p:nvSpPr>
        <p:spPr>
          <a:xfrm>
            <a:off x="158730" y="87081"/>
            <a:ext cx="7264896" cy="962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</a:pPr>
            <a:r>
              <a:rPr lang="en-US" sz="4800">
                <a:solidFill>
                  <a:schemeClr val="lt1"/>
                </a:solidFill>
              </a:rPr>
              <a:t>Results – First Experiment</a:t>
            </a:r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 rotWithShape="1">
          <a:blip r:embed="rId3">
            <a:alphaModFix/>
          </a:blip>
          <a:srcRect t="48065" r="42574"/>
          <a:stretch/>
        </p:blipFill>
        <p:spPr>
          <a:xfrm>
            <a:off x="7764428" y="3145809"/>
            <a:ext cx="3399442" cy="96254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0" name="Google Shape;230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4110" y="1251263"/>
            <a:ext cx="7109516" cy="25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4109" y="4013624"/>
            <a:ext cx="7109517" cy="256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64426" y="1608600"/>
            <a:ext cx="187642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>
          <a:xfrm>
            <a:off x="60419" y="91909"/>
            <a:ext cx="8182181" cy="91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</a:pPr>
            <a:r>
              <a:rPr lang="en-US" sz="4800">
                <a:solidFill>
                  <a:schemeClr val="lt1"/>
                </a:solidFill>
              </a:rPr>
              <a:t>Results – Second Experiment</a:t>
            </a:r>
            <a:endParaRPr/>
          </a:p>
        </p:txBody>
      </p:sp>
      <p:pic>
        <p:nvPicPr>
          <p:cNvPr id="238" name="Google Shape;23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718" y="1251803"/>
            <a:ext cx="9039298" cy="4354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6291" y="5349000"/>
            <a:ext cx="218122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>
            <a:spLocks noGrp="1"/>
          </p:cNvSpPr>
          <p:nvPr>
            <p:ph type="title"/>
          </p:nvPr>
        </p:nvSpPr>
        <p:spPr>
          <a:xfrm>
            <a:off x="95532" y="102360"/>
            <a:ext cx="8127591" cy="968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</a:pPr>
            <a:r>
              <a:rPr lang="en-US" sz="4800">
                <a:solidFill>
                  <a:schemeClr val="lt1"/>
                </a:solidFill>
              </a:rPr>
              <a:t>Results – Second Experiment</a:t>
            </a:r>
            <a:endParaRPr/>
          </a:p>
        </p:txBody>
      </p:sp>
      <p:pic>
        <p:nvPicPr>
          <p:cNvPr id="245" name="Google Shape;245;p29"/>
          <p:cNvPicPr preferRelativeResize="0"/>
          <p:nvPr/>
        </p:nvPicPr>
        <p:blipFill rotWithShape="1">
          <a:blip r:embed="rId3">
            <a:alphaModFix/>
          </a:blip>
          <a:srcRect t="48227" r="40376"/>
          <a:stretch/>
        </p:blipFill>
        <p:spPr>
          <a:xfrm>
            <a:off x="7867933" y="3046864"/>
            <a:ext cx="3336878" cy="96899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6" name="Google Shape;246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1744" y="1071351"/>
            <a:ext cx="7218171" cy="268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1744" y="3915071"/>
            <a:ext cx="7218171" cy="2697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7915" y="1497144"/>
            <a:ext cx="187642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>
            <a:spLocks noGrp="1"/>
          </p:cNvSpPr>
          <p:nvPr>
            <p:ph type="title"/>
          </p:nvPr>
        </p:nvSpPr>
        <p:spPr>
          <a:xfrm>
            <a:off x="70324" y="99785"/>
            <a:ext cx="6105074" cy="98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</a:pPr>
            <a:r>
              <a:rPr lang="en-US" sz="4800">
                <a:solidFill>
                  <a:schemeClr val="lt1"/>
                </a:solidFill>
              </a:rPr>
              <a:t>Results – Comparison</a:t>
            </a:r>
            <a:endParaRPr/>
          </a:p>
        </p:txBody>
      </p:sp>
      <p:pic>
        <p:nvPicPr>
          <p:cNvPr id="254" name="Google Shape;25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659" y="1277436"/>
            <a:ext cx="7109519" cy="256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660" y="3942412"/>
            <a:ext cx="7109518" cy="2697582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0"/>
          <p:cNvSpPr/>
          <p:nvPr/>
        </p:nvSpPr>
        <p:spPr>
          <a:xfrm>
            <a:off x="7851716" y="2194990"/>
            <a:ext cx="1929000" cy="733800"/>
          </a:xfrm>
          <a:prstGeom prst="lef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E5E5E5"/>
              </a:gs>
              <a:gs pos="88000">
                <a:srgbClr val="BBBBBB"/>
              </a:gs>
              <a:gs pos="100000">
                <a:srgbClr val="BBBBBB"/>
              </a:gs>
            </a:gsLst>
            <a:lin ang="5400000" scaled="0"/>
          </a:gradFill>
          <a:ln w="127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10 cases</a:t>
            </a:r>
            <a:endParaRPr/>
          </a:p>
        </p:txBody>
      </p:sp>
      <p:sp>
        <p:nvSpPr>
          <p:cNvPr id="257" name="Google Shape;257;p30"/>
          <p:cNvSpPr/>
          <p:nvPr/>
        </p:nvSpPr>
        <p:spPr>
          <a:xfrm>
            <a:off x="7851777" y="4924367"/>
            <a:ext cx="1929000" cy="733800"/>
          </a:xfrm>
          <a:prstGeom prst="lef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E5E5E5"/>
              </a:gs>
              <a:gs pos="88000">
                <a:srgbClr val="BBBBBB"/>
              </a:gs>
              <a:gs pos="100000">
                <a:srgbClr val="BBBBBB"/>
              </a:gs>
            </a:gsLst>
            <a:lin ang="5400000" scaled="0"/>
          </a:gradFill>
          <a:ln w="127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40 cases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3526176" cy="93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</a:pPr>
            <a:r>
              <a:rPr lang="en-US" sz="4800">
                <a:solidFill>
                  <a:schemeClr val="lt1"/>
                </a:solidFill>
              </a:rPr>
              <a:t>Conclusion</a:t>
            </a:r>
            <a:endParaRPr/>
          </a:p>
        </p:txBody>
      </p:sp>
      <p:sp>
        <p:nvSpPr>
          <p:cNvPr id="263" name="Google Shape;263;p31"/>
          <p:cNvSpPr txBox="1">
            <a:spLocks noGrp="1"/>
          </p:cNvSpPr>
          <p:nvPr>
            <p:ph type="body" idx="1"/>
          </p:nvPr>
        </p:nvSpPr>
        <p:spPr>
          <a:xfrm>
            <a:off x="1598558" y="1846691"/>
            <a:ext cx="7006356" cy="93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More Training data is needed to get more accurate prediction.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convergence will happen faster if there are more data.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264" name="Google Shape;264;p31"/>
          <p:cNvSpPr txBox="1"/>
          <p:nvPr/>
        </p:nvSpPr>
        <p:spPr>
          <a:xfrm>
            <a:off x="499913" y="3549778"/>
            <a:ext cx="8937513" cy="400110"/>
          </a:xfrm>
          <a:prstGeom prst="rect">
            <a:avLst/>
          </a:prstGeom>
          <a:gradFill>
            <a:gsLst>
              <a:gs pos="0">
                <a:srgbClr val="FFFFFF"/>
              </a:gs>
              <a:gs pos="88000">
                <a:srgbClr val="E1E1E1"/>
              </a:gs>
              <a:gs pos="100000">
                <a:srgbClr val="E1E1E1"/>
              </a:gs>
            </a:gsLst>
            <a:lin ang="5400000" scaled="0"/>
          </a:gradFill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Suggestions</a:t>
            </a:r>
            <a:endParaRPr/>
          </a:p>
        </p:txBody>
      </p:sp>
      <p:sp>
        <p:nvSpPr>
          <p:cNvPr id="265" name="Google Shape;265;p31"/>
          <p:cNvSpPr txBox="1"/>
          <p:nvPr/>
        </p:nvSpPr>
        <p:spPr>
          <a:xfrm>
            <a:off x="850200" y="4317150"/>
            <a:ext cx="9871200" cy="14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Getting more accurate labeling may enhance the accuracy of the prediction.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Enhancing the contrast of the original images could improve the accuracy.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Using other metrics for evaluations (cosine coefficient) might give better evaluation.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775" y="1737075"/>
            <a:ext cx="706755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8775" y="3289625"/>
            <a:ext cx="665797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3635359" cy="905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</a:pPr>
            <a:r>
              <a:rPr lang="en-US" sz="4800">
                <a:solidFill>
                  <a:schemeClr val="lt1"/>
                </a:solidFill>
              </a:rPr>
              <a:t>Introduction</a:t>
            </a:r>
            <a:endParaRPr/>
          </a:p>
        </p:txBody>
      </p:sp>
      <p:pic>
        <p:nvPicPr>
          <p:cNvPr id="150" name="Google Shape;15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50" y="1830050"/>
            <a:ext cx="9232924" cy="42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029938" cy="92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</a:pPr>
            <a:r>
              <a:rPr lang="en-US" sz="4800">
                <a:solidFill>
                  <a:schemeClr val="lt1"/>
                </a:solidFill>
              </a:rPr>
              <a:t>Magnetic Resonance Imaging</a:t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646550" y="1358055"/>
            <a:ext cx="6547200" cy="4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•Atomic nuclei and hydrogen nuclei, </a:t>
            </a:r>
            <a:r>
              <a:rPr lang="en-US" sz="2400" b="0" i="0" u="none" strike="noStrike" cap="none" baseline="30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H, in particular, have a magnetic moment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–Moments tend to become aligned to applied field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–Creates magnetization, m(x,y,z) (a tissue property)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•MRI makes images of m(x,y,z)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endParaRPr sz="24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7" name="Google Shape;15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188" y="4969713"/>
            <a:ext cx="220027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59625" y="4751640"/>
            <a:ext cx="228600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55275" y="1929875"/>
            <a:ext cx="39243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/>
        </p:nvSpPr>
        <p:spPr>
          <a:xfrm>
            <a:off x="6674450" y="4132425"/>
            <a:ext cx="2286000" cy="8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RF Excitation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(Energy into tissue)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9941750" y="4195375"/>
            <a:ext cx="19833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Magnetic fields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are emitted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6369325" y="5034450"/>
            <a:ext cx="5619300" cy="10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•The magnetization is excited into an observable state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Magnetization emits energy at a resonant frequency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67525" y="6179775"/>
            <a:ext cx="1139350" cy="5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759275" y="6267450"/>
            <a:ext cx="1922400" cy="4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4126678" cy="1000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</a:pPr>
            <a:r>
              <a:rPr lang="en-US" sz="4800">
                <a:solidFill>
                  <a:schemeClr val="lt1"/>
                </a:solidFill>
              </a:rPr>
              <a:t>Methodology</a:t>
            </a:r>
            <a:endParaRPr/>
          </a:p>
        </p:txBody>
      </p:sp>
      <p:pic>
        <p:nvPicPr>
          <p:cNvPr id="170" name="Google Shape;17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047" y="3520800"/>
            <a:ext cx="3631360" cy="29176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21"/>
          <p:cNvGrpSpPr/>
          <p:nvPr/>
        </p:nvGrpSpPr>
        <p:grpSpPr>
          <a:xfrm>
            <a:off x="1664489" y="1926549"/>
            <a:ext cx="7652791" cy="729300"/>
            <a:chOff x="2771775" y="2476500"/>
            <a:chExt cx="6746708" cy="729300"/>
          </a:xfrm>
        </p:grpSpPr>
        <p:sp>
          <p:nvSpPr>
            <p:cNvPr id="172" name="Google Shape;172;p21"/>
            <p:cNvSpPr/>
            <p:nvPr/>
          </p:nvSpPr>
          <p:spPr>
            <a:xfrm>
              <a:off x="2771775" y="2476500"/>
              <a:ext cx="1333501" cy="729300"/>
            </a:xfrm>
            <a:prstGeom prst="flowChartAlternateProcess">
              <a:avLst/>
            </a:prstGeom>
            <a:solidFill>
              <a:schemeClr val="accent3"/>
            </a:solidFill>
            <a:ln w="19050" cap="rnd" cmpd="sng">
              <a:solidFill>
                <a:srgbClr val="6D6D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Image acquisition</a:t>
              </a:r>
              <a:endPara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4606553" y="2476500"/>
              <a:ext cx="1333500" cy="7293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9050" cap="rnd" cmpd="sng">
              <a:solidFill>
                <a:srgbClr val="6D6D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Pre-Processing</a:t>
              </a:r>
              <a:endPara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6326108" y="2520000"/>
              <a:ext cx="1333500" cy="685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9050" cap="rnd" cmpd="sng">
              <a:solidFill>
                <a:srgbClr val="6D6D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Feature Extraction</a:t>
              </a:r>
              <a:endPara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8005010" y="2520000"/>
              <a:ext cx="1513473" cy="685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9050" cap="rnd" cmpd="sng">
              <a:solidFill>
                <a:srgbClr val="6D6D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Classification</a:t>
              </a:r>
              <a:endPara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4132897" y="2753520"/>
              <a:ext cx="438300" cy="1809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5988648" y="2732695"/>
              <a:ext cx="266700" cy="219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7698959" y="2755582"/>
              <a:ext cx="266700" cy="219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pic>
        <p:nvPicPr>
          <p:cNvPr id="179" name="Google Shape;17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6051" y="3038300"/>
            <a:ext cx="4915925" cy="352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Trebuchet MS"/>
              <a:buNone/>
            </a:pPr>
            <a:r>
              <a:rPr lang="en-US" sz="4320">
                <a:solidFill>
                  <a:schemeClr val="lt1"/>
                </a:solidFill>
              </a:rPr>
              <a:t>U-net Model</a:t>
            </a:r>
            <a:endParaRPr/>
          </a:p>
        </p:txBody>
      </p:sp>
      <p:sp>
        <p:nvSpPr>
          <p:cNvPr id="185" name="Google Shape;185;p22"/>
          <p:cNvSpPr txBox="1"/>
          <p:nvPr/>
        </p:nvSpPr>
        <p:spPr>
          <a:xfrm>
            <a:off x="7284795" y="2519351"/>
            <a:ext cx="4458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Current state of the art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Very popular in MICCAI 2016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Works well with low data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Influenced by the previous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Up-conv 2x2 = bilinear up-sampling then 2x2 convolution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2D slices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3x3 convolutions</a:t>
            </a:r>
            <a:endParaRPr/>
          </a:p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6" name="Google Shape;186;p22" descr="A screenshot of a video g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8018" y="1622536"/>
            <a:ext cx="6421151" cy="406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8905" y="5758510"/>
            <a:ext cx="5195500" cy="5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74112" y="243764"/>
            <a:ext cx="3846800" cy="19875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9" name="Google Shape;189;p2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7000" cy="109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Popular Similarity Coefficients</a:t>
            </a:r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1"/>
          </p:nvPr>
        </p:nvSpPr>
        <p:spPr>
          <a:xfrm>
            <a:off x="774459" y="1577964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Similarity metrics: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Tanimoto coefficient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range: [0,1]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 is also known as Jaccard coefficient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 is the most popular similarity coefficient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Dice coefficient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Cosine coefficient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–value range: [0,1]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–correlated with the Tanimoto coefficient but not strictly monotonic with it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224" y="2417125"/>
            <a:ext cx="522417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6249" y="4788650"/>
            <a:ext cx="171450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6631042" cy="748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Trebuchet MS"/>
              <a:buNone/>
            </a:pPr>
            <a:r>
              <a:rPr lang="en-US" sz="4300">
                <a:solidFill>
                  <a:schemeClr val="lt1"/>
                </a:solidFill>
              </a:rPr>
              <a:t>Dice Similarity Coefficient</a:t>
            </a:r>
            <a:endParaRPr/>
          </a:p>
        </p:txBody>
      </p:sp>
      <p:sp>
        <p:nvSpPr>
          <p:cNvPr id="203" name="Google Shape;203;p24"/>
          <p:cNvSpPr txBox="1"/>
          <p:nvPr/>
        </p:nvSpPr>
        <p:spPr>
          <a:xfrm>
            <a:off x="756314" y="1686156"/>
            <a:ext cx="8817590" cy="845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 similarity measure is a function which computes the degree of similarity between a pair of objects.</a:t>
            </a:r>
            <a:endParaRPr sz="2400"/>
          </a:p>
          <a:p>
            <a:pPr marL="0" lvl="0" indent="4572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–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range: [0,1]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–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monotonic with the Tanimoto coefficient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4" name="Google Shape;204;p24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314" y="3608034"/>
            <a:ext cx="4589075" cy="256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3608017"/>
            <a:ext cx="4333725" cy="12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3843375" cy="104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</a:pPr>
            <a:r>
              <a:rPr lang="en-US" sz="4800">
                <a:solidFill>
                  <a:schemeClr val="lt1"/>
                </a:solidFill>
              </a:rPr>
              <a:t>Experiments</a:t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691841" y="1912116"/>
            <a:ext cx="3814200" cy="1584900"/>
          </a:xfrm>
          <a:prstGeom prst="rect">
            <a:avLst/>
          </a:prstGeom>
          <a:gradFill>
            <a:gsLst>
              <a:gs pos="0">
                <a:srgbClr val="B6B6B6"/>
              </a:gs>
              <a:gs pos="78000">
                <a:srgbClr val="A2A2A2"/>
              </a:gs>
              <a:gs pos="100000">
                <a:srgbClr val="A2A2A2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10 cases experiment divided into:</a:t>
            </a: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	Training: 7 cases</a:t>
            </a: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	Validation: 2 cases</a:t>
            </a: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	Testing: 1 cases </a:t>
            </a:r>
            <a:endParaRPr dirty="0"/>
          </a:p>
        </p:txBody>
      </p:sp>
      <p:sp>
        <p:nvSpPr>
          <p:cNvPr id="212" name="Google Shape;212;p25"/>
          <p:cNvSpPr/>
          <p:nvPr/>
        </p:nvSpPr>
        <p:spPr>
          <a:xfrm>
            <a:off x="3692273" y="3625064"/>
            <a:ext cx="2599800" cy="909000"/>
          </a:xfrm>
          <a:prstGeom prst="ellipse">
            <a:avLst/>
          </a:prstGeom>
          <a:gradFill>
            <a:gsLst>
              <a:gs pos="0">
                <a:srgbClr val="E5E5E5"/>
              </a:gs>
              <a:gs pos="88000">
                <a:srgbClr val="BBBBBB"/>
              </a:gs>
              <a:gs pos="100000">
                <a:srgbClr val="BBBBBB"/>
              </a:gs>
            </a:gsLst>
            <a:lin ang="5400000" scaled="0"/>
          </a:gradFill>
          <a:ln w="127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Approximately 30 epochs</a:t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5644683" y="1912062"/>
            <a:ext cx="3814200" cy="1584900"/>
          </a:xfrm>
          <a:prstGeom prst="rect">
            <a:avLst/>
          </a:prstGeom>
          <a:gradFill>
            <a:gsLst>
              <a:gs pos="0">
                <a:srgbClr val="B6B6B6"/>
              </a:gs>
              <a:gs pos="78000">
                <a:srgbClr val="A2A2A2"/>
              </a:gs>
              <a:gs pos="100000">
                <a:srgbClr val="A2A2A2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40 cases experiment divided into: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	Training: 30 cases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	Validation: 8 cases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	Testing: 2 cases</a:t>
            </a:r>
            <a:endParaRPr/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534" y="4877900"/>
            <a:ext cx="730567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3401" y="3732025"/>
            <a:ext cx="22002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1126" y="3750938"/>
            <a:ext cx="220980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>
            <a:spLocks noGrp="1"/>
          </p:cNvSpPr>
          <p:nvPr>
            <p:ph type="title"/>
          </p:nvPr>
        </p:nvSpPr>
        <p:spPr>
          <a:xfrm>
            <a:off x="137651" y="0"/>
            <a:ext cx="7288105" cy="90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</a:pPr>
            <a:r>
              <a:rPr lang="en-US" sz="4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– First experiment</a:t>
            </a:r>
            <a:endParaRPr/>
          </a:p>
        </p:txBody>
      </p:sp>
      <p:pic>
        <p:nvPicPr>
          <p:cNvPr id="222" name="Google Shape;22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674" y="1289064"/>
            <a:ext cx="8439712" cy="3882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2836" y="5171325"/>
            <a:ext cx="219075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2">
      <a:dk1>
        <a:srgbClr val="000000"/>
      </a:dk1>
      <a:lt1>
        <a:srgbClr val="000000"/>
      </a:lt1>
      <a:dk2>
        <a:srgbClr val="FFFFFF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Widescreen</PresentationFormat>
  <Paragraphs>69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Noto Sans Symbols</vt:lpstr>
      <vt:lpstr>Trebuchet MS</vt:lpstr>
      <vt:lpstr>Facet</vt:lpstr>
      <vt:lpstr>Knee MRI Bone Segmentation Using Machine Learning Model </vt:lpstr>
      <vt:lpstr>Introduction</vt:lpstr>
      <vt:lpstr>Magnetic Resonance Imaging</vt:lpstr>
      <vt:lpstr>Methodology</vt:lpstr>
      <vt:lpstr>U-net Model</vt:lpstr>
      <vt:lpstr>Popular Similarity Coefficients</vt:lpstr>
      <vt:lpstr>Dice Similarity Coefficient</vt:lpstr>
      <vt:lpstr>Experiments</vt:lpstr>
      <vt:lpstr>Results – First experiment</vt:lpstr>
      <vt:lpstr>Results – First Experiment</vt:lpstr>
      <vt:lpstr>Results – Second Experiment</vt:lpstr>
      <vt:lpstr>Results – Second Experiment</vt:lpstr>
      <vt:lpstr>Results – Comparison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Knee MRI Bone Segmentation Using Machine Learning Model </dc:title>
  <cp:lastModifiedBy>Reem R</cp:lastModifiedBy>
  <cp:revision>1</cp:revision>
  <dcterms:modified xsi:type="dcterms:W3CDTF">2019-05-09T15:21:30Z</dcterms:modified>
</cp:coreProperties>
</file>