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0" r:id="rId1"/>
  </p:sldMasterIdLst>
  <p:sldIdLst>
    <p:sldId id="256" r:id="rId2"/>
    <p:sldId id="257" r:id="rId3"/>
    <p:sldId id="258" r:id="rId4"/>
    <p:sldId id="259" r:id="rId5"/>
    <p:sldId id="260" r:id="rId6"/>
    <p:sldId id="261" r:id="rId7"/>
    <p:sldId id="263" r:id="rId8"/>
    <p:sldId id="262" r:id="rId9"/>
    <p:sldId id="265" r:id="rId10"/>
    <p:sldId id="266"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5274" autoAdjust="0"/>
  </p:normalViewPr>
  <p:slideViewPr>
    <p:cSldViewPr snapToGrid="0">
      <p:cViewPr>
        <p:scale>
          <a:sx n="75" d="100"/>
          <a:sy n="75" d="100"/>
        </p:scale>
        <p:origin x="1190"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2551763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0C53D6-8860-44E4-894B-A6D1989FE323}"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173152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579236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77633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2588118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0C53D6-8860-44E4-894B-A6D1989FE323}"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22853253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00C53D6-8860-44E4-894B-A6D1989FE323}" type="datetimeFigureOut">
              <a:rPr lang="en-US" smtClean="0"/>
              <a:t>1/14/2025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4734331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3497778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309618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2838520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0C53D6-8860-44E4-894B-A6D1989FE323}"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1153864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0C53D6-8860-44E4-894B-A6D1989FE323}"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237237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0C53D6-8860-44E4-894B-A6D1989FE323}"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2244399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0C53D6-8860-44E4-894B-A6D1989FE323}"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117873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C53D6-8860-44E4-894B-A6D1989FE323}"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11343195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0C53D6-8860-44E4-894B-A6D1989FE323}"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118414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0C53D6-8860-44E4-894B-A6D1989FE323}"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A770721-8F60-4CF8-AEC6-E5939EE14534}" type="slidenum">
              <a:rPr lang="en-US" smtClean="0"/>
              <a:t>‹#›</a:t>
            </a:fld>
            <a:endParaRPr lang="en-US"/>
          </a:p>
        </p:txBody>
      </p:sp>
    </p:spTree>
    <p:extLst>
      <p:ext uri="{BB962C8B-B14F-4D97-AF65-F5344CB8AC3E}">
        <p14:creationId xmlns:p14="http://schemas.microsoft.com/office/powerpoint/2010/main" val="1353169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00C53D6-8860-44E4-894B-A6D1989FE323}" type="datetimeFigureOut">
              <a:rPr lang="en-US" smtClean="0"/>
              <a:t>1/14/2025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A770721-8F60-4CF8-AEC6-E5939EE14534}" type="slidenum">
              <a:rPr lang="en-US" smtClean="0"/>
              <a:t>‹#›</a:t>
            </a:fld>
            <a:endParaRPr lang="en-US"/>
          </a:p>
        </p:txBody>
      </p:sp>
    </p:spTree>
    <p:extLst>
      <p:ext uri="{BB962C8B-B14F-4D97-AF65-F5344CB8AC3E}">
        <p14:creationId xmlns:p14="http://schemas.microsoft.com/office/powerpoint/2010/main" val="1567291542"/>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 id="2147483872" r:id="rId12"/>
    <p:sldLayoutId id="2147483873" r:id="rId13"/>
    <p:sldLayoutId id="2147483874" r:id="rId14"/>
    <p:sldLayoutId id="2147483875" r:id="rId15"/>
    <p:sldLayoutId id="2147483876" r:id="rId16"/>
    <p:sldLayoutId id="21474838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0FA2-E4D3-D574-65D5-109141F277B1}"/>
              </a:ext>
            </a:extLst>
          </p:cNvPr>
          <p:cNvSpPr>
            <a:spLocks noGrp="1"/>
          </p:cNvSpPr>
          <p:nvPr>
            <p:ph type="ctrTitle"/>
          </p:nvPr>
        </p:nvSpPr>
        <p:spPr>
          <a:xfrm>
            <a:off x="1304245" y="0"/>
            <a:ext cx="8825658" cy="2677648"/>
          </a:xfrm>
        </p:spPr>
        <p:txBody>
          <a:bodyPr/>
          <a:lstStyle/>
          <a:p>
            <a:pPr algn="ctr"/>
            <a:r>
              <a:rPr lang="en-US" sz="4400" dirty="0"/>
              <a:t> </a:t>
            </a:r>
            <a:r>
              <a:rPr lang="en-US" b="1" dirty="0">
                <a:solidFill>
                  <a:schemeClr val="bg1"/>
                </a:solidFill>
              </a:rPr>
              <a:t>ML project </a:t>
            </a:r>
            <a:br>
              <a:rPr lang="en-US" b="1" dirty="0">
                <a:solidFill>
                  <a:schemeClr val="bg1"/>
                </a:solidFill>
              </a:rPr>
            </a:br>
            <a:r>
              <a:rPr lang="en-US" b="1" dirty="0">
                <a:solidFill>
                  <a:schemeClr val="bg1"/>
                </a:solidFill>
              </a:rPr>
              <a:t>Diabetes Diagnosis</a:t>
            </a:r>
            <a:endParaRPr lang="en-US" dirty="0"/>
          </a:p>
        </p:txBody>
      </p:sp>
      <p:sp>
        <p:nvSpPr>
          <p:cNvPr id="3" name="Subtitle 2">
            <a:extLst>
              <a:ext uri="{FF2B5EF4-FFF2-40B4-BE49-F238E27FC236}">
                <a16:creationId xmlns:a16="http://schemas.microsoft.com/office/drawing/2014/main" id="{31217687-069F-3F8D-C258-305FD2B6FD2B}"/>
              </a:ext>
            </a:extLst>
          </p:cNvPr>
          <p:cNvSpPr>
            <a:spLocks noGrp="1"/>
          </p:cNvSpPr>
          <p:nvPr>
            <p:ph type="subTitle" idx="1"/>
          </p:nvPr>
        </p:nvSpPr>
        <p:spPr>
          <a:xfrm>
            <a:off x="1402702" y="3069009"/>
            <a:ext cx="8825658" cy="1614089"/>
          </a:xfrm>
        </p:spPr>
        <p:txBody>
          <a:bodyPr/>
          <a:lstStyle/>
          <a:p>
            <a:pPr algn="ctr"/>
            <a:r>
              <a:rPr lang="en-US" b="1" dirty="0">
                <a:solidFill>
                  <a:schemeClr val="bg1"/>
                </a:solidFill>
              </a:rPr>
              <a:t>Under the supervision of : </a:t>
            </a:r>
          </a:p>
          <a:p>
            <a:pPr algn="ctr"/>
            <a:r>
              <a:rPr lang="en-US" b="1" u="sng" dirty="0">
                <a:solidFill>
                  <a:schemeClr val="bg1"/>
                </a:solidFill>
              </a:rPr>
              <a:t>Dr. Adnan </a:t>
            </a:r>
            <a:r>
              <a:rPr lang="en-US" b="1" u="sng" dirty="0" err="1">
                <a:solidFill>
                  <a:schemeClr val="bg1"/>
                </a:solidFill>
              </a:rPr>
              <a:t>Yahya</a:t>
            </a:r>
            <a:r>
              <a:rPr lang="en-US" b="1" u="sng" dirty="0">
                <a:solidFill>
                  <a:schemeClr val="bg1"/>
                </a:solidFill>
              </a:rPr>
              <a:t> </a:t>
            </a:r>
            <a:endParaRPr lang="en-US" b="1" u="sng" dirty="0" smtClean="0">
              <a:solidFill>
                <a:schemeClr val="bg1"/>
              </a:solidFill>
            </a:endParaRPr>
          </a:p>
          <a:p>
            <a:endParaRPr lang="en-US" b="1" dirty="0">
              <a:solidFill>
                <a:srgbClr val="FF0000"/>
              </a:solidFill>
            </a:endParaRPr>
          </a:p>
          <a:p>
            <a:endParaRPr lang="en-US" dirty="0"/>
          </a:p>
        </p:txBody>
      </p:sp>
      <p:sp>
        <p:nvSpPr>
          <p:cNvPr id="7" name="Rectangle 6"/>
          <p:cNvSpPr/>
          <p:nvPr/>
        </p:nvSpPr>
        <p:spPr>
          <a:xfrm>
            <a:off x="4601096" y="4478894"/>
            <a:ext cx="2428870" cy="1323439"/>
          </a:xfrm>
          <a:prstGeom prst="rect">
            <a:avLst/>
          </a:prstGeom>
          <a:noFill/>
        </p:spPr>
        <p:txBody>
          <a:bodyPr wrap="none" lIns="91440" tIns="45720" rIns="91440" bIns="45720">
            <a:spAutoFit/>
          </a:bodyPr>
          <a:lstStyle/>
          <a:p>
            <a:pPr algn="ctr"/>
            <a:r>
              <a:rPr lang="en-US" sz="2000" b="1" dirty="0">
                <a:solidFill>
                  <a:schemeClr val="bg1"/>
                </a:solidFill>
              </a:rPr>
              <a:t>Group members : </a:t>
            </a:r>
          </a:p>
          <a:p>
            <a:pPr algn="ctr"/>
            <a:r>
              <a:rPr lang="en-US" sz="2000" b="1" u="sng" dirty="0" err="1">
                <a:solidFill>
                  <a:schemeClr val="bg1"/>
                </a:solidFill>
              </a:rPr>
              <a:t>Reem</a:t>
            </a:r>
            <a:r>
              <a:rPr lang="en-US" sz="2000" b="1" u="sng" dirty="0">
                <a:solidFill>
                  <a:schemeClr val="bg1"/>
                </a:solidFill>
              </a:rPr>
              <a:t> </a:t>
            </a:r>
            <a:r>
              <a:rPr lang="en-US" sz="2000" b="1" u="sng" dirty="0" err="1">
                <a:solidFill>
                  <a:schemeClr val="bg1"/>
                </a:solidFill>
              </a:rPr>
              <a:t>Salloum</a:t>
            </a:r>
            <a:endParaRPr lang="en-US" sz="2000" b="1" u="sng" dirty="0">
              <a:solidFill>
                <a:schemeClr val="bg1"/>
              </a:solidFill>
            </a:endParaRPr>
          </a:p>
          <a:p>
            <a:pPr algn="ctr"/>
            <a:r>
              <a:rPr lang="en-US" sz="2000" b="1" u="sng" dirty="0" err="1">
                <a:solidFill>
                  <a:schemeClr val="bg1"/>
                </a:solidFill>
              </a:rPr>
              <a:t>Nima</a:t>
            </a:r>
            <a:r>
              <a:rPr lang="en-US" sz="2000" b="1" u="sng" dirty="0">
                <a:solidFill>
                  <a:schemeClr val="bg1"/>
                </a:solidFill>
              </a:rPr>
              <a:t> </a:t>
            </a:r>
            <a:r>
              <a:rPr lang="en-US" sz="2000" b="1" u="sng" dirty="0" err="1">
                <a:solidFill>
                  <a:schemeClr val="bg1"/>
                </a:solidFill>
              </a:rPr>
              <a:t>Shoman</a:t>
            </a:r>
            <a:r>
              <a:rPr lang="en-US" sz="2000" b="1" u="sng" dirty="0">
                <a:solidFill>
                  <a:schemeClr val="bg1"/>
                </a:solidFill>
              </a:rPr>
              <a:t> </a:t>
            </a:r>
          </a:p>
          <a:p>
            <a:pPr algn="ctr"/>
            <a:r>
              <a:rPr lang="en-US" sz="2000" b="1" u="sng" dirty="0" err="1">
                <a:solidFill>
                  <a:schemeClr val="bg1"/>
                </a:solidFill>
              </a:rPr>
              <a:t>Besan</a:t>
            </a:r>
            <a:r>
              <a:rPr lang="en-US" sz="2000" b="1" u="sng" dirty="0">
                <a:solidFill>
                  <a:schemeClr val="bg1"/>
                </a:solidFill>
              </a:rPr>
              <a:t> </a:t>
            </a:r>
            <a:r>
              <a:rPr lang="en-US" sz="2000" b="1" u="sng" dirty="0" err="1">
                <a:solidFill>
                  <a:schemeClr val="bg1"/>
                </a:solidFill>
              </a:rPr>
              <a:t>Yaseen</a:t>
            </a:r>
            <a:endParaRPr lang="en-US" sz="2000" b="1" u="sng" dirty="0">
              <a:solidFill>
                <a:schemeClr val="bg1"/>
              </a:solidFill>
            </a:endParaRPr>
          </a:p>
        </p:txBody>
      </p:sp>
    </p:spTree>
    <p:extLst>
      <p:ext uri="{BB962C8B-B14F-4D97-AF65-F5344CB8AC3E}">
        <p14:creationId xmlns:p14="http://schemas.microsoft.com/office/powerpoint/2010/main" val="2105629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dirty="0" err="1" smtClean="0"/>
              <a:t>weqa</a:t>
            </a:r>
            <a:endParaRPr lang="en-US" sz="5400" b="1" dirty="0"/>
          </a:p>
        </p:txBody>
      </p:sp>
      <p:pic>
        <p:nvPicPr>
          <p:cNvPr id="2050" name="Picture 2" descr="https://scontent.xx.fbcdn.net/v/t1.15752-9/473007839_7714775515314045_7824422499723520240_n.png?_nc_cat=107&amp;ccb=1-7&amp;_nc_sid=0024fc&amp;_nc_ohc=cu3sUC-DJ4cQ7kNvgGcUfxN&amp;_nc_ad=z-m&amp;_nc_cid=0&amp;_nc_zt=23&amp;_nc_ht=scontent.xx&amp;oh=03_Q7cD1gGyCNXZQB5q51oig8BOVSwhQq2FxZs4x1-5p5Nd5DUafA&amp;oe=67AE38F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535" y="2260917"/>
            <a:ext cx="6123305" cy="4028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72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15EF2-B225-10DD-B916-EE451C685E64}"/>
              </a:ext>
            </a:extLst>
          </p:cNvPr>
          <p:cNvSpPr>
            <a:spLocks noGrp="1"/>
          </p:cNvSpPr>
          <p:nvPr>
            <p:ph type="ctrTitle"/>
          </p:nvPr>
        </p:nvSpPr>
        <p:spPr/>
        <p:txBody>
          <a:bodyPr/>
          <a:lstStyle/>
          <a:p>
            <a:r>
              <a:rPr lang="en-US" dirty="0"/>
              <a:t>Thank you for listening </a:t>
            </a:r>
          </a:p>
        </p:txBody>
      </p:sp>
    </p:spTree>
    <p:extLst>
      <p:ext uri="{BB962C8B-B14F-4D97-AF65-F5344CB8AC3E}">
        <p14:creationId xmlns:p14="http://schemas.microsoft.com/office/powerpoint/2010/main" val="977498614"/>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11B77-8296-FB52-AB95-7C58607062EF}"/>
              </a:ext>
            </a:extLst>
          </p:cNvPr>
          <p:cNvSpPr>
            <a:spLocks noGrp="1"/>
          </p:cNvSpPr>
          <p:nvPr>
            <p:ph type="title"/>
          </p:nvPr>
        </p:nvSpPr>
        <p:spPr/>
        <p:txBody>
          <a:bodyPr>
            <a:normAutofit/>
          </a:bodyPr>
          <a:lstStyle/>
          <a:p>
            <a:pPr marL="571500" indent="-571500">
              <a:buFont typeface="Wingdings" panose="05000000000000000000" pitchFamily="2" charset="2"/>
              <a:buChar char="v"/>
            </a:pPr>
            <a:r>
              <a:rPr lang="en-US" dirty="0">
                <a:solidFill>
                  <a:srgbClr val="FFFFFF"/>
                </a:solidFill>
              </a:rPr>
              <a:t>Project description </a:t>
            </a:r>
          </a:p>
        </p:txBody>
      </p:sp>
      <p:sp>
        <p:nvSpPr>
          <p:cNvPr id="3" name="Content Placeholder 2">
            <a:extLst>
              <a:ext uri="{FF2B5EF4-FFF2-40B4-BE49-F238E27FC236}">
                <a16:creationId xmlns:a16="http://schemas.microsoft.com/office/drawing/2014/main" id="{64EE2DEE-CDEA-02A8-41D8-63BA2EAE6819}"/>
              </a:ext>
            </a:extLst>
          </p:cNvPr>
          <p:cNvSpPr>
            <a:spLocks noGrp="1"/>
          </p:cNvSpPr>
          <p:nvPr>
            <p:ph idx="1"/>
          </p:nvPr>
        </p:nvSpPr>
        <p:spPr>
          <a:xfrm>
            <a:off x="680322" y="2414406"/>
            <a:ext cx="9114023" cy="3495467"/>
          </a:xfrm>
        </p:spPr>
        <p:txBody>
          <a:bodyPr>
            <a:normAutofit/>
          </a:bodyPr>
          <a:lstStyle/>
          <a:p>
            <a:r>
              <a:rPr lang="en-US" sz="2000" dirty="0">
                <a:solidFill>
                  <a:schemeClr val="accent6">
                    <a:lumMod val="75000"/>
                  </a:schemeClr>
                </a:solidFill>
                <a:latin typeface="Times New Roman" panose="02020603050405020304" pitchFamily="18" charset="0"/>
                <a:cs typeface="Times New Roman" panose="02020603050405020304" pitchFamily="18" charset="0"/>
              </a:rPr>
              <a:t>The main objective of this project was to develop software capable of accurately diagnosing diabetes by leveraging available patient data. The initial phase involved organizing and preprocessing medical data, followed by the application of advanced computational techniques such as decision trees and artificial neural networks (ANN). To evaluate the performance of these methods, specific datasets were utilized, presented in a standardized tabular format with established metrics. We carefully selected Python-compatible tools for this purpose, and the effectiveness of the system was tested using varying amounts of data. Additionally, the system's adaptability was demonstrated by its potential application in diagnosing other diseases, serving as an added contribution to the field of medical diagnostics.</a:t>
            </a:r>
          </a:p>
        </p:txBody>
      </p:sp>
    </p:spTree>
    <p:extLst>
      <p:ext uri="{BB962C8B-B14F-4D97-AF65-F5344CB8AC3E}">
        <p14:creationId xmlns:p14="http://schemas.microsoft.com/office/powerpoint/2010/main" val="309000574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1">
                <a:shade val="48000"/>
                <a:satMod val="110000"/>
                <a:lumMod val="40000"/>
              </a:schemeClr>
              <a:schemeClr val="bg1">
                <a:tint val="90000"/>
                <a:lumMod val="10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372F-C848-8337-E6C3-9596C54689C1}"/>
              </a:ext>
            </a:extLst>
          </p:cNvPr>
          <p:cNvSpPr>
            <a:spLocks noGrp="1"/>
          </p:cNvSpPr>
          <p:nvPr>
            <p:ph type="title"/>
          </p:nvPr>
        </p:nvSpPr>
        <p:spPr>
          <a:xfrm>
            <a:off x="542702" y="1575022"/>
            <a:ext cx="3654995" cy="5163364"/>
          </a:xfrm>
        </p:spPr>
        <p:txBody>
          <a:bodyPr>
            <a:normAutofit fontScale="90000"/>
          </a:bodyPr>
          <a:lstStyle/>
          <a:p>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r>
              <a:rPr lang="en-US" sz="4400" dirty="0"/>
              <a:t/>
            </a:r>
            <a:br>
              <a:rPr lang="en-US" sz="4400" dirty="0"/>
            </a:br>
            <a:endParaRPr lang="en-US" sz="4400" dirty="0"/>
          </a:p>
        </p:txBody>
      </p:sp>
      <p:sp>
        <p:nvSpPr>
          <p:cNvPr id="4" name="Rectangle: Rounded Corners 3">
            <a:extLst>
              <a:ext uri="{FF2B5EF4-FFF2-40B4-BE49-F238E27FC236}">
                <a16:creationId xmlns:a16="http://schemas.microsoft.com/office/drawing/2014/main" id="{0DC48C1F-25A4-654F-E891-5EC9CC435F7B}"/>
              </a:ext>
            </a:extLst>
          </p:cNvPr>
          <p:cNvSpPr/>
          <p:nvPr/>
        </p:nvSpPr>
        <p:spPr>
          <a:xfrm>
            <a:off x="5511101" y="2417336"/>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smtClean="0"/>
              <a:t>PatientID</a:t>
            </a:r>
            <a:endParaRPr lang="en-US" dirty="0"/>
          </a:p>
        </p:txBody>
      </p:sp>
      <p:sp>
        <p:nvSpPr>
          <p:cNvPr id="5" name="Rectangle: Rounded Corners 4">
            <a:extLst>
              <a:ext uri="{FF2B5EF4-FFF2-40B4-BE49-F238E27FC236}">
                <a16:creationId xmlns:a16="http://schemas.microsoft.com/office/drawing/2014/main" id="{D9787160-ECEC-6EBF-557A-65D3271B3227}"/>
              </a:ext>
            </a:extLst>
          </p:cNvPr>
          <p:cNvSpPr/>
          <p:nvPr/>
        </p:nvSpPr>
        <p:spPr>
          <a:xfrm>
            <a:off x="9090513" y="4250853"/>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Fasting Glucose</a:t>
            </a:r>
          </a:p>
        </p:txBody>
      </p:sp>
      <p:sp>
        <p:nvSpPr>
          <p:cNvPr id="6" name="Rectangle: Rounded Corners 5">
            <a:extLst>
              <a:ext uri="{FF2B5EF4-FFF2-40B4-BE49-F238E27FC236}">
                <a16:creationId xmlns:a16="http://schemas.microsoft.com/office/drawing/2014/main" id="{A4C7E4EA-92AD-7ADF-EBB5-6A5698F359B5}"/>
              </a:ext>
            </a:extLst>
          </p:cNvPr>
          <p:cNvSpPr/>
          <p:nvPr/>
        </p:nvSpPr>
        <p:spPr>
          <a:xfrm>
            <a:off x="1198708" y="2256616"/>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Blood Pressure</a:t>
            </a:r>
          </a:p>
        </p:txBody>
      </p:sp>
      <p:sp>
        <p:nvSpPr>
          <p:cNvPr id="7" name="Rectangle: Rounded Corners 6">
            <a:extLst>
              <a:ext uri="{FF2B5EF4-FFF2-40B4-BE49-F238E27FC236}">
                <a16:creationId xmlns:a16="http://schemas.microsoft.com/office/drawing/2014/main" id="{10106425-23ED-ACDB-CF82-197FF81AD936}"/>
              </a:ext>
            </a:extLst>
          </p:cNvPr>
          <p:cNvSpPr/>
          <p:nvPr/>
        </p:nvSpPr>
        <p:spPr>
          <a:xfrm>
            <a:off x="5511101" y="3323164"/>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BMI </a:t>
            </a:r>
          </a:p>
        </p:txBody>
      </p:sp>
      <p:sp>
        <p:nvSpPr>
          <p:cNvPr id="9" name="Rectangle: Rounded Corners 8">
            <a:extLst>
              <a:ext uri="{FF2B5EF4-FFF2-40B4-BE49-F238E27FC236}">
                <a16:creationId xmlns:a16="http://schemas.microsoft.com/office/drawing/2014/main" id="{38BB62A8-D387-C8E7-D7A5-62CECE896FF0}"/>
              </a:ext>
            </a:extLst>
          </p:cNvPr>
          <p:cNvSpPr/>
          <p:nvPr/>
        </p:nvSpPr>
        <p:spPr>
          <a:xfrm>
            <a:off x="8948273" y="3323164"/>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Gender</a:t>
            </a:r>
          </a:p>
        </p:txBody>
      </p:sp>
      <p:sp>
        <p:nvSpPr>
          <p:cNvPr id="11" name="Rectangle: Rounded Corners 10">
            <a:extLst>
              <a:ext uri="{FF2B5EF4-FFF2-40B4-BE49-F238E27FC236}">
                <a16:creationId xmlns:a16="http://schemas.microsoft.com/office/drawing/2014/main" id="{3F8AB821-7684-F974-F129-9E61A3964A2E}"/>
              </a:ext>
            </a:extLst>
          </p:cNvPr>
          <p:cNvSpPr/>
          <p:nvPr/>
        </p:nvSpPr>
        <p:spPr>
          <a:xfrm>
            <a:off x="8948273" y="2271335"/>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Age </a:t>
            </a:r>
          </a:p>
        </p:txBody>
      </p:sp>
      <p:sp>
        <p:nvSpPr>
          <p:cNvPr id="13" name="Rectangle: Rounded Corners 12">
            <a:extLst>
              <a:ext uri="{FF2B5EF4-FFF2-40B4-BE49-F238E27FC236}">
                <a16:creationId xmlns:a16="http://schemas.microsoft.com/office/drawing/2014/main" id="{DDA17B1C-7E0E-5FDF-FE20-518E09A4131B}"/>
              </a:ext>
            </a:extLst>
          </p:cNvPr>
          <p:cNvSpPr/>
          <p:nvPr/>
        </p:nvSpPr>
        <p:spPr>
          <a:xfrm>
            <a:off x="5511101" y="4250923"/>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Physical Activity  </a:t>
            </a:r>
          </a:p>
        </p:txBody>
      </p:sp>
      <p:sp>
        <p:nvSpPr>
          <p:cNvPr id="14" name="Rectangle: Rounded Corners 13">
            <a:extLst>
              <a:ext uri="{FF2B5EF4-FFF2-40B4-BE49-F238E27FC236}">
                <a16:creationId xmlns:a16="http://schemas.microsoft.com/office/drawing/2014/main" id="{A1C7ED8F-E887-1E83-0A62-AA6B2A83F053}"/>
              </a:ext>
            </a:extLst>
          </p:cNvPr>
          <p:cNvSpPr/>
          <p:nvPr/>
        </p:nvSpPr>
        <p:spPr>
          <a:xfrm>
            <a:off x="7465682" y="5403399"/>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smtClean="0"/>
              <a:t>Diagnosis </a:t>
            </a:r>
            <a:endParaRPr lang="en-US" dirty="0"/>
          </a:p>
        </p:txBody>
      </p:sp>
      <p:sp>
        <p:nvSpPr>
          <p:cNvPr id="15" name="Rectangle: Rounded Corners 14">
            <a:extLst>
              <a:ext uri="{FF2B5EF4-FFF2-40B4-BE49-F238E27FC236}">
                <a16:creationId xmlns:a16="http://schemas.microsoft.com/office/drawing/2014/main" id="{D337D064-2E6E-2D4C-1A42-9F1C56D8A99B}"/>
              </a:ext>
            </a:extLst>
          </p:cNvPr>
          <p:cNvSpPr/>
          <p:nvPr/>
        </p:nvSpPr>
        <p:spPr>
          <a:xfrm>
            <a:off x="1198708" y="3323164"/>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Family History</a:t>
            </a:r>
          </a:p>
        </p:txBody>
      </p:sp>
      <p:sp>
        <p:nvSpPr>
          <p:cNvPr id="16" name="Rectangle: Rounded Corners 15">
            <a:extLst>
              <a:ext uri="{FF2B5EF4-FFF2-40B4-BE49-F238E27FC236}">
                <a16:creationId xmlns:a16="http://schemas.microsoft.com/office/drawing/2014/main" id="{A794BCEA-6743-EABE-E106-70BE1589F03C}"/>
              </a:ext>
            </a:extLst>
          </p:cNvPr>
          <p:cNvSpPr/>
          <p:nvPr/>
        </p:nvSpPr>
        <p:spPr>
          <a:xfrm>
            <a:off x="1198708" y="4250853"/>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Region</a:t>
            </a:r>
          </a:p>
        </p:txBody>
      </p:sp>
      <p:sp>
        <p:nvSpPr>
          <p:cNvPr id="17" name="Rectangle: Rounded Corners 16">
            <a:extLst>
              <a:ext uri="{FF2B5EF4-FFF2-40B4-BE49-F238E27FC236}">
                <a16:creationId xmlns:a16="http://schemas.microsoft.com/office/drawing/2014/main" id="{D136FFE1-5444-1C92-8E6C-DA956E12422E}"/>
              </a:ext>
            </a:extLst>
          </p:cNvPr>
          <p:cNvSpPr/>
          <p:nvPr/>
        </p:nvSpPr>
        <p:spPr>
          <a:xfrm>
            <a:off x="4061728" y="5403399"/>
            <a:ext cx="2123768" cy="4932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Symptoms</a:t>
            </a:r>
          </a:p>
        </p:txBody>
      </p:sp>
      <p:sp>
        <p:nvSpPr>
          <p:cNvPr id="3" name="Rectangle 2"/>
          <p:cNvSpPr/>
          <p:nvPr/>
        </p:nvSpPr>
        <p:spPr>
          <a:xfrm>
            <a:off x="4228071" y="967066"/>
            <a:ext cx="3100529" cy="923330"/>
          </a:xfrm>
          <a:prstGeom prst="rect">
            <a:avLst/>
          </a:prstGeom>
          <a:noFill/>
        </p:spPr>
        <p:txBody>
          <a:bodyPr wrap="none" lIns="91440" tIns="45720" rIns="91440" bIns="45720">
            <a:spAutoFit/>
          </a:bodyPr>
          <a:lstStyle/>
          <a:p>
            <a:pPr algn="ctr"/>
            <a:r>
              <a:rPr lang="en-US" sz="5400" dirty="0" smtClean="0">
                <a:ln w="0"/>
                <a:solidFill>
                  <a:schemeClr val="bg1"/>
                </a:solidFill>
                <a:effectLst>
                  <a:outerShdw blurRad="38100" dist="19050" dir="2700000" algn="tl" rotWithShape="0">
                    <a:schemeClr val="dk1">
                      <a:alpha val="40000"/>
                    </a:schemeClr>
                  </a:outerShdw>
                </a:effectLst>
              </a:rPr>
              <a:t>Data Set</a:t>
            </a:r>
            <a:endParaRPr lang="en-US" sz="5400" b="0" cap="none" spc="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981072553"/>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grpId="0" nodeType="clickEffect">
                                  <p:stCondLst>
                                    <p:cond delay="0"/>
                                  </p:stCondLst>
                                  <p:childTnLst>
                                    <p:anim calcmode="discrete" valueType="str">
                                      <p:cBhvr override="childStyle">
                                        <p:cTn id="10" dur="2000" fill="hold"/>
                                        <p:tgtEl>
                                          <p:spTgt spid="4"/>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500" fill="hold"/>
                                        <p:tgtEl>
                                          <p:spTgt spid="11"/>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5" presetClass="emph" presetSubtype="0" grpId="0" nodeType="clickEffect">
                                  <p:stCondLst>
                                    <p:cond delay="0"/>
                                  </p:stCondLst>
                                  <p:iterate type="lt">
                                    <p:tmAbs val="25"/>
                                  </p:iterate>
                                  <p:childTnLst>
                                    <p:set>
                                      <p:cBhvr override="childStyle">
                                        <p:cTn id="18" dur="indefinite"/>
                                        <p:tgtEl>
                                          <p:spTgt spid="6"/>
                                        </p:tgtEl>
                                        <p:attrNameLst>
                                          <p:attrName>style.fontWeight</p:attrName>
                                        </p:attrNameLst>
                                      </p:cBhvr>
                                      <p:to>
                                        <p:strVal val="bold"/>
                                      </p:to>
                                    </p:set>
                                  </p:childTnLst>
                                </p:cTn>
                              </p:par>
                            </p:childTnLst>
                          </p:cTn>
                        </p:par>
                      </p:childTnLst>
                    </p:cTn>
                  </p:par>
                  <p:par>
                    <p:cTn id="19" fill="hold">
                      <p:stCondLst>
                        <p:cond delay="indefinite"/>
                      </p:stCondLst>
                      <p:childTnLst>
                        <p:par>
                          <p:cTn id="20" fill="hold">
                            <p:stCondLst>
                              <p:cond delay="0"/>
                            </p:stCondLst>
                            <p:childTnLst>
                              <p:par>
                                <p:cTn id="21" presetID="3" presetClass="emph" presetSubtype="2" fill="hold" grpId="0" nodeType="clickEffect">
                                  <p:stCondLst>
                                    <p:cond delay="0"/>
                                  </p:stCondLst>
                                  <p:childTnLst>
                                    <p:animClr clrSpc="rgb" dir="cw">
                                      <p:cBhvr override="childStyle">
                                        <p:cTn id="22" dur="2000" fill="hold"/>
                                        <p:tgtEl>
                                          <p:spTgt spid="9"/>
                                        </p:tgtEl>
                                        <p:attrNameLst>
                                          <p:attrName>style.color</p:attrName>
                                        </p:attrNameLst>
                                      </p:cBhvr>
                                      <p:to>
                                        <a:schemeClr val="accent2"/>
                                      </p:to>
                                    </p:animClr>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500" fill="hold"/>
                                        <p:tgtEl>
                                          <p:spTgt spid="7"/>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F56D38-5DB1-F1D8-581C-4A059821BA48}"/>
              </a:ext>
            </a:extLst>
          </p:cNvPr>
          <p:cNvGraphicFramePr>
            <a:graphicFrameLocks noGrp="1"/>
          </p:cNvGraphicFramePr>
          <p:nvPr>
            <p:extLst>
              <p:ext uri="{D42A27DB-BD31-4B8C-83A1-F6EECF244321}">
                <p14:modId xmlns:p14="http://schemas.microsoft.com/office/powerpoint/2010/main" val="1174230489"/>
              </p:ext>
            </p:extLst>
          </p:nvPr>
        </p:nvGraphicFramePr>
        <p:xfrm>
          <a:off x="895536" y="2732816"/>
          <a:ext cx="10837362" cy="2553828"/>
        </p:xfrm>
        <a:graphic>
          <a:graphicData uri="http://schemas.openxmlformats.org/drawingml/2006/table">
            <a:tbl>
              <a:tblPr firstRow="1" bandRow="1">
                <a:tableStyleId>{7DF18680-E054-41AD-8BC1-D1AEF772440D}</a:tableStyleId>
              </a:tblPr>
              <a:tblGrid>
                <a:gridCol w="917893">
                  <a:extLst>
                    <a:ext uri="{9D8B030D-6E8A-4147-A177-3AD203B41FA5}">
                      <a16:colId xmlns:a16="http://schemas.microsoft.com/office/drawing/2014/main" val="3943736178"/>
                    </a:ext>
                  </a:extLst>
                </a:gridCol>
                <a:gridCol w="950695">
                  <a:extLst>
                    <a:ext uri="{9D8B030D-6E8A-4147-A177-3AD203B41FA5}">
                      <a16:colId xmlns:a16="http://schemas.microsoft.com/office/drawing/2014/main" val="3701143828"/>
                    </a:ext>
                  </a:extLst>
                </a:gridCol>
                <a:gridCol w="950695">
                  <a:extLst>
                    <a:ext uri="{9D8B030D-6E8A-4147-A177-3AD203B41FA5}">
                      <a16:colId xmlns:a16="http://schemas.microsoft.com/office/drawing/2014/main" val="2153354231"/>
                    </a:ext>
                  </a:extLst>
                </a:gridCol>
                <a:gridCol w="950695">
                  <a:extLst>
                    <a:ext uri="{9D8B030D-6E8A-4147-A177-3AD203B41FA5}">
                      <a16:colId xmlns:a16="http://schemas.microsoft.com/office/drawing/2014/main" val="310254914"/>
                    </a:ext>
                  </a:extLst>
                </a:gridCol>
                <a:gridCol w="950695">
                  <a:extLst>
                    <a:ext uri="{9D8B030D-6E8A-4147-A177-3AD203B41FA5}">
                      <a16:colId xmlns:a16="http://schemas.microsoft.com/office/drawing/2014/main" val="1443471668"/>
                    </a:ext>
                  </a:extLst>
                </a:gridCol>
                <a:gridCol w="1014048">
                  <a:extLst>
                    <a:ext uri="{9D8B030D-6E8A-4147-A177-3AD203B41FA5}">
                      <a16:colId xmlns:a16="http://schemas.microsoft.com/office/drawing/2014/main" val="1771544378"/>
                    </a:ext>
                  </a:extLst>
                </a:gridCol>
                <a:gridCol w="887342">
                  <a:extLst>
                    <a:ext uri="{9D8B030D-6E8A-4147-A177-3AD203B41FA5}">
                      <a16:colId xmlns:a16="http://schemas.microsoft.com/office/drawing/2014/main" val="952224967"/>
                    </a:ext>
                  </a:extLst>
                </a:gridCol>
                <a:gridCol w="1010284">
                  <a:extLst>
                    <a:ext uri="{9D8B030D-6E8A-4147-A177-3AD203B41FA5}">
                      <a16:colId xmlns:a16="http://schemas.microsoft.com/office/drawing/2014/main" val="4294562915"/>
                    </a:ext>
                  </a:extLst>
                </a:gridCol>
                <a:gridCol w="1059180">
                  <a:extLst>
                    <a:ext uri="{9D8B030D-6E8A-4147-A177-3AD203B41FA5}">
                      <a16:colId xmlns:a16="http://schemas.microsoft.com/office/drawing/2014/main" val="2898993016"/>
                    </a:ext>
                  </a:extLst>
                </a:gridCol>
                <a:gridCol w="1052051">
                  <a:extLst>
                    <a:ext uri="{9D8B030D-6E8A-4147-A177-3AD203B41FA5}">
                      <a16:colId xmlns:a16="http://schemas.microsoft.com/office/drawing/2014/main" val="3380310165"/>
                    </a:ext>
                  </a:extLst>
                </a:gridCol>
                <a:gridCol w="1093784">
                  <a:extLst>
                    <a:ext uri="{9D8B030D-6E8A-4147-A177-3AD203B41FA5}">
                      <a16:colId xmlns:a16="http://schemas.microsoft.com/office/drawing/2014/main" val="3143401684"/>
                    </a:ext>
                  </a:extLst>
                </a:gridCol>
              </a:tblGrid>
              <a:tr h="816468">
                <a:tc>
                  <a:txBody>
                    <a:bodyPr/>
                    <a:lstStyle/>
                    <a:p>
                      <a:pPr algn="ctr"/>
                      <a:r>
                        <a:rPr lang="en-US" sz="1300" b="1" dirty="0"/>
                        <a:t>Patient</a:t>
                      </a:r>
                    </a:p>
                    <a:p>
                      <a:pPr algn="ctr"/>
                      <a:r>
                        <a:rPr lang="en-US" sz="1300" b="1" dirty="0"/>
                        <a:t>ID</a:t>
                      </a:r>
                    </a:p>
                  </a:txBody>
                  <a:tcPr/>
                </a:tc>
                <a:tc>
                  <a:txBody>
                    <a:bodyPr/>
                    <a:lstStyle/>
                    <a:p>
                      <a:pPr algn="ctr"/>
                      <a:r>
                        <a:rPr lang="en-US" sz="1300" b="1" dirty="0"/>
                        <a:t>Age</a:t>
                      </a:r>
                    </a:p>
                  </a:txBody>
                  <a:tcPr/>
                </a:tc>
                <a:tc>
                  <a:txBody>
                    <a:bodyPr/>
                    <a:lstStyle/>
                    <a:p>
                      <a:pPr algn="ctr"/>
                      <a:r>
                        <a:rPr lang="en-US" sz="1300" b="1" dirty="0"/>
                        <a:t>Gender</a:t>
                      </a:r>
                    </a:p>
                  </a:txBody>
                  <a:tcPr/>
                </a:tc>
                <a:tc>
                  <a:txBody>
                    <a:bodyPr/>
                    <a:lstStyle/>
                    <a:p>
                      <a:pPr algn="ctr"/>
                      <a:r>
                        <a:rPr lang="en-US" sz="1300" b="1" baseline="0" dirty="0"/>
                        <a:t>BMI</a:t>
                      </a:r>
                    </a:p>
                  </a:txBody>
                  <a:tcPr/>
                </a:tc>
                <a:tc>
                  <a:txBody>
                    <a:bodyPr/>
                    <a:lstStyle/>
                    <a:p>
                      <a:pPr algn="ctr"/>
                      <a:r>
                        <a:rPr lang="en-US" sz="1300" b="1" dirty="0"/>
                        <a:t>Blood</a:t>
                      </a:r>
                    </a:p>
                    <a:p>
                      <a:pPr algn="ctr"/>
                      <a:r>
                        <a:rPr lang="en-US" sz="1300" b="1" dirty="0"/>
                        <a:t>pressure</a:t>
                      </a:r>
                    </a:p>
                  </a:txBody>
                  <a:tcPr/>
                </a:tc>
                <a:tc>
                  <a:txBody>
                    <a:bodyPr/>
                    <a:lstStyle/>
                    <a:p>
                      <a:pPr algn="ctr"/>
                      <a:r>
                        <a:rPr lang="en-US" sz="1300" b="1" dirty="0"/>
                        <a:t>Fasting</a:t>
                      </a:r>
                    </a:p>
                    <a:p>
                      <a:pPr algn="ctr"/>
                      <a:r>
                        <a:rPr lang="en-US" sz="1300" b="1" dirty="0"/>
                        <a:t>Glucose</a:t>
                      </a:r>
                    </a:p>
                  </a:txBody>
                  <a:tcPr/>
                </a:tc>
                <a:tc>
                  <a:txBody>
                    <a:bodyPr/>
                    <a:lstStyle/>
                    <a:p>
                      <a:pPr algn="ctr"/>
                      <a:r>
                        <a:rPr lang="en-US" sz="1300" b="1" dirty="0"/>
                        <a:t>Family History</a:t>
                      </a:r>
                    </a:p>
                  </a:txBody>
                  <a:tcPr/>
                </a:tc>
                <a:tc>
                  <a:txBody>
                    <a:bodyPr/>
                    <a:lstStyle/>
                    <a:p>
                      <a:pPr algn="ctr"/>
                      <a:r>
                        <a:rPr lang="en-US" sz="1300" b="1" dirty="0"/>
                        <a:t>Physical </a:t>
                      </a:r>
                      <a:r>
                        <a:rPr lang="en-US" sz="1300" b="1" dirty="0" err="1"/>
                        <a:t>Acticity</a:t>
                      </a:r>
                      <a:endParaRPr lang="en-US" sz="1300" b="1" dirty="0"/>
                    </a:p>
                  </a:txBody>
                  <a:tcPr/>
                </a:tc>
                <a:tc>
                  <a:txBody>
                    <a:bodyPr/>
                    <a:lstStyle/>
                    <a:p>
                      <a:pPr algn="ctr"/>
                      <a:r>
                        <a:rPr lang="en-US" sz="1300" b="1" dirty="0"/>
                        <a:t>Region</a:t>
                      </a:r>
                    </a:p>
                  </a:txBody>
                  <a:tcPr/>
                </a:tc>
                <a:tc>
                  <a:txBody>
                    <a:bodyPr/>
                    <a:lstStyle/>
                    <a:p>
                      <a:pPr algn="ctr"/>
                      <a:r>
                        <a:rPr lang="en-US" sz="1300" b="1" dirty="0"/>
                        <a:t>Diagnosis</a:t>
                      </a:r>
                    </a:p>
                  </a:txBody>
                  <a:tcPr/>
                </a:tc>
                <a:tc>
                  <a:txBody>
                    <a:bodyPr/>
                    <a:lstStyle/>
                    <a:p>
                      <a:pPr algn="ctr"/>
                      <a:r>
                        <a:rPr lang="en-US" sz="1300" b="1" dirty="0"/>
                        <a:t>Region</a:t>
                      </a:r>
                    </a:p>
                  </a:txBody>
                  <a:tcPr/>
                </a:tc>
                <a:extLst>
                  <a:ext uri="{0D108BD9-81ED-4DB2-BD59-A6C34878D82A}">
                    <a16:rowId xmlns:a16="http://schemas.microsoft.com/office/drawing/2014/main" val="2758504824"/>
                  </a:ext>
                </a:extLst>
              </a:tr>
              <a:tr h="552253">
                <a:tc>
                  <a:txBody>
                    <a:bodyPr/>
                    <a:lstStyle/>
                    <a:p>
                      <a:pPr algn="ctr"/>
                      <a:r>
                        <a:rPr lang="en-US" sz="1600" b="1" dirty="0">
                          <a:solidFill>
                            <a:schemeClr val="accent4">
                              <a:lumMod val="50000"/>
                            </a:schemeClr>
                          </a:solidFill>
                        </a:rPr>
                        <a:t>1</a:t>
                      </a:r>
                    </a:p>
                  </a:txBody>
                  <a:tcPr/>
                </a:tc>
                <a:tc>
                  <a:txBody>
                    <a:bodyPr/>
                    <a:lstStyle/>
                    <a:p>
                      <a:pPr algn="ctr"/>
                      <a:r>
                        <a:rPr lang="en-US" sz="1600" b="1" dirty="0">
                          <a:solidFill>
                            <a:schemeClr val="accent4">
                              <a:lumMod val="50000"/>
                            </a:schemeClr>
                          </a:solidFill>
                        </a:rPr>
                        <a:t>67</a:t>
                      </a:r>
                    </a:p>
                  </a:txBody>
                  <a:tcPr/>
                </a:tc>
                <a:tc>
                  <a:txBody>
                    <a:bodyPr/>
                    <a:lstStyle/>
                    <a:p>
                      <a:pPr algn="ctr"/>
                      <a:r>
                        <a:rPr lang="en-US" sz="1600" b="1" dirty="0">
                          <a:solidFill>
                            <a:schemeClr val="accent4">
                              <a:lumMod val="50000"/>
                            </a:schemeClr>
                          </a:solidFill>
                        </a:rPr>
                        <a:t>Female</a:t>
                      </a:r>
                    </a:p>
                  </a:txBody>
                  <a:tcPr/>
                </a:tc>
                <a:tc>
                  <a:txBody>
                    <a:bodyPr/>
                    <a:lstStyle/>
                    <a:p>
                      <a:pPr algn="ctr"/>
                      <a:r>
                        <a:rPr lang="en-US" sz="1600" b="1" dirty="0">
                          <a:solidFill>
                            <a:schemeClr val="accent4">
                              <a:lumMod val="50000"/>
                            </a:schemeClr>
                          </a:solidFill>
                        </a:rPr>
                        <a:t>22.8</a:t>
                      </a:r>
                    </a:p>
                  </a:txBody>
                  <a:tcPr/>
                </a:tc>
                <a:tc>
                  <a:txBody>
                    <a:bodyPr/>
                    <a:lstStyle/>
                    <a:p>
                      <a:pPr algn="ctr"/>
                      <a:r>
                        <a:rPr lang="en-US" sz="1600" b="1" dirty="0">
                          <a:solidFill>
                            <a:schemeClr val="accent4">
                              <a:lumMod val="50000"/>
                            </a:schemeClr>
                          </a:solidFill>
                        </a:rPr>
                        <a:t>134</a:t>
                      </a:r>
                    </a:p>
                  </a:txBody>
                  <a:tcPr/>
                </a:tc>
                <a:tc>
                  <a:txBody>
                    <a:bodyPr/>
                    <a:lstStyle/>
                    <a:p>
                      <a:pPr algn="ctr"/>
                      <a:r>
                        <a:rPr lang="en-US" sz="1600" b="1" dirty="0">
                          <a:solidFill>
                            <a:schemeClr val="accent4">
                              <a:lumMod val="50000"/>
                            </a:schemeClr>
                          </a:solidFill>
                        </a:rPr>
                        <a:t>140</a:t>
                      </a:r>
                    </a:p>
                  </a:txBody>
                  <a:tcPr/>
                </a:tc>
                <a:tc>
                  <a:txBody>
                    <a:bodyPr/>
                    <a:lstStyle/>
                    <a:p>
                      <a:pPr algn="ctr"/>
                      <a:r>
                        <a:rPr lang="en-US" sz="1600" b="1" dirty="0">
                          <a:solidFill>
                            <a:schemeClr val="accent4">
                              <a:lumMod val="50000"/>
                            </a:schemeClr>
                          </a:solidFill>
                        </a:rPr>
                        <a:t>No</a:t>
                      </a:r>
                    </a:p>
                  </a:txBody>
                  <a:tcPr/>
                </a:tc>
                <a:tc>
                  <a:txBody>
                    <a:bodyPr/>
                    <a:lstStyle/>
                    <a:p>
                      <a:pPr algn="ctr"/>
                      <a:r>
                        <a:rPr lang="en-US" sz="1600" b="1" dirty="0">
                          <a:solidFill>
                            <a:schemeClr val="accent4">
                              <a:lumMod val="50000"/>
                            </a:schemeClr>
                          </a:solidFill>
                        </a:rPr>
                        <a:t>High</a:t>
                      </a:r>
                    </a:p>
                  </a:txBody>
                  <a:tcPr/>
                </a:tc>
                <a:tc>
                  <a:txBody>
                    <a:bodyPr/>
                    <a:lstStyle/>
                    <a:p>
                      <a:pPr algn="ctr"/>
                      <a:r>
                        <a:rPr lang="en-US" sz="1600" b="1" dirty="0">
                          <a:solidFill>
                            <a:schemeClr val="accent4">
                              <a:lumMod val="50000"/>
                            </a:schemeClr>
                          </a:solidFill>
                        </a:rPr>
                        <a:t>Al-Bireh</a:t>
                      </a:r>
                    </a:p>
                  </a:txBody>
                  <a:tcPr/>
                </a:tc>
                <a:tc>
                  <a:txBody>
                    <a:bodyPr/>
                    <a:lstStyle/>
                    <a:p>
                      <a:pPr algn="ctr"/>
                      <a:r>
                        <a:rPr lang="en-US" sz="1600" b="1" dirty="0">
                          <a:solidFill>
                            <a:schemeClr val="accent4">
                              <a:lumMod val="50000"/>
                            </a:schemeClr>
                          </a:solidFill>
                        </a:rPr>
                        <a:t>Negative</a:t>
                      </a:r>
                    </a:p>
                  </a:txBody>
                  <a:tcPr/>
                </a:tc>
                <a:tc>
                  <a:txBody>
                    <a:bodyPr/>
                    <a:lstStyle/>
                    <a:p>
                      <a:pPr algn="ctr"/>
                      <a:r>
                        <a:rPr lang="en-US" sz="1600" b="1" dirty="0">
                          <a:solidFill>
                            <a:schemeClr val="accent4">
                              <a:lumMod val="50000"/>
                            </a:schemeClr>
                          </a:solidFill>
                        </a:rPr>
                        <a:t>Al-Bireh</a:t>
                      </a:r>
                    </a:p>
                  </a:txBody>
                  <a:tcPr/>
                </a:tc>
                <a:extLst>
                  <a:ext uri="{0D108BD9-81ED-4DB2-BD59-A6C34878D82A}">
                    <a16:rowId xmlns:a16="http://schemas.microsoft.com/office/drawing/2014/main" val="1491736936"/>
                  </a:ext>
                </a:extLst>
              </a:tr>
              <a:tr h="552253">
                <a:tc>
                  <a:txBody>
                    <a:bodyPr/>
                    <a:lstStyle/>
                    <a:p>
                      <a:pPr algn="ctr"/>
                      <a:r>
                        <a:rPr lang="en-US" sz="1600" b="1" dirty="0">
                          <a:solidFill>
                            <a:schemeClr val="accent4">
                              <a:lumMod val="50000"/>
                            </a:schemeClr>
                          </a:solidFill>
                        </a:rPr>
                        <a:t>28</a:t>
                      </a:r>
                    </a:p>
                  </a:txBody>
                  <a:tcPr/>
                </a:tc>
                <a:tc>
                  <a:txBody>
                    <a:bodyPr/>
                    <a:lstStyle/>
                    <a:p>
                      <a:pPr algn="ctr"/>
                      <a:r>
                        <a:rPr lang="en-US" sz="1600" b="1" dirty="0">
                          <a:solidFill>
                            <a:schemeClr val="accent4">
                              <a:lumMod val="50000"/>
                            </a:schemeClr>
                          </a:solidFill>
                        </a:rPr>
                        <a:t>28</a:t>
                      </a:r>
                    </a:p>
                  </a:txBody>
                  <a:tcPr/>
                </a:tc>
                <a:tc>
                  <a:txBody>
                    <a:bodyPr/>
                    <a:lstStyle/>
                    <a:p>
                      <a:pPr algn="ctr"/>
                      <a:r>
                        <a:rPr lang="en-US" sz="1600" b="1" dirty="0">
                          <a:solidFill>
                            <a:schemeClr val="accent4">
                              <a:lumMod val="50000"/>
                            </a:schemeClr>
                          </a:solidFill>
                        </a:rPr>
                        <a:t>Male</a:t>
                      </a:r>
                    </a:p>
                  </a:txBody>
                  <a:tcPr/>
                </a:tc>
                <a:tc>
                  <a:txBody>
                    <a:bodyPr/>
                    <a:lstStyle/>
                    <a:p>
                      <a:pPr algn="ctr"/>
                      <a:r>
                        <a:rPr lang="en-US" sz="1600" b="1" dirty="0">
                          <a:solidFill>
                            <a:schemeClr val="accent4">
                              <a:lumMod val="50000"/>
                            </a:schemeClr>
                          </a:solidFill>
                        </a:rPr>
                        <a:t>23.5</a:t>
                      </a:r>
                    </a:p>
                  </a:txBody>
                  <a:tcPr/>
                </a:tc>
                <a:tc>
                  <a:txBody>
                    <a:bodyPr/>
                    <a:lstStyle/>
                    <a:p>
                      <a:pPr algn="ctr"/>
                      <a:r>
                        <a:rPr lang="en-US" sz="1600" b="1" dirty="0">
                          <a:solidFill>
                            <a:schemeClr val="accent4">
                              <a:lumMod val="50000"/>
                            </a:schemeClr>
                          </a:solidFill>
                        </a:rPr>
                        <a:t>107</a:t>
                      </a:r>
                    </a:p>
                  </a:txBody>
                  <a:tcPr/>
                </a:tc>
                <a:tc>
                  <a:txBody>
                    <a:bodyPr/>
                    <a:lstStyle/>
                    <a:p>
                      <a:pPr algn="ctr"/>
                      <a:r>
                        <a:rPr lang="en-US" sz="1600" b="1" dirty="0">
                          <a:solidFill>
                            <a:schemeClr val="accent4">
                              <a:lumMod val="50000"/>
                            </a:schemeClr>
                          </a:solidFill>
                        </a:rPr>
                        <a:t>143</a:t>
                      </a:r>
                    </a:p>
                  </a:txBody>
                  <a:tcPr/>
                </a:tc>
                <a:tc>
                  <a:txBody>
                    <a:bodyPr/>
                    <a:lstStyle/>
                    <a:p>
                      <a:pPr algn="ctr"/>
                      <a:r>
                        <a:rPr lang="en-US" sz="1600" b="1" dirty="0">
                          <a:solidFill>
                            <a:schemeClr val="accent4">
                              <a:lumMod val="50000"/>
                            </a:schemeClr>
                          </a:solidFill>
                        </a:rPr>
                        <a:t>No</a:t>
                      </a:r>
                    </a:p>
                  </a:txBody>
                  <a:tcPr/>
                </a:tc>
                <a:tc>
                  <a:txBody>
                    <a:bodyPr/>
                    <a:lstStyle/>
                    <a:p>
                      <a:pPr algn="ctr"/>
                      <a:r>
                        <a:rPr lang="en-US" sz="1600" b="1" dirty="0">
                          <a:solidFill>
                            <a:schemeClr val="accent4">
                              <a:lumMod val="50000"/>
                            </a:schemeClr>
                          </a:solidFill>
                        </a:rPr>
                        <a:t>Low</a:t>
                      </a:r>
                    </a:p>
                  </a:txBody>
                  <a:tcPr/>
                </a:tc>
                <a:tc>
                  <a:txBody>
                    <a:bodyPr/>
                    <a:lstStyle/>
                    <a:p>
                      <a:pPr algn="ctr"/>
                      <a:r>
                        <a:rPr lang="en-US" sz="1600" b="1" dirty="0" err="1">
                          <a:solidFill>
                            <a:schemeClr val="accent4">
                              <a:lumMod val="50000"/>
                            </a:schemeClr>
                          </a:solidFill>
                        </a:rPr>
                        <a:t>Beitunya</a:t>
                      </a:r>
                      <a:endParaRPr lang="en-US" sz="1600" b="1" dirty="0">
                        <a:solidFill>
                          <a:schemeClr val="accent4">
                            <a:lumMod val="50000"/>
                          </a:schemeClr>
                        </a:solidFill>
                      </a:endParaRPr>
                    </a:p>
                  </a:txBody>
                  <a:tcPr/>
                </a:tc>
                <a:tc>
                  <a:txBody>
                    <a:bodyPr/>
                    <a:lstStyle/>
                    <a:p>
                      <a:pPr algn="ctr"/>
                      <a:r>
                        <a:rPr lang="en-US" sz="1600" b="1" dirty="0">
                          <a:solidFill>
                            <a:schemeClr val="accent4">
                              <a:lumMod val="50000"/>
                            </a:schemeClr>
                          </a:solidFill>
                        </a:rPr>
                        <a:t>Negative</a:t>
                      </a:r>
                    </a:p>
                  </a:txBody>
                  <a:tcPr/>
                </a:tc>
                <a:tc>
                  <a:txBody>
                    <a:bodyPr/>
                    <a:lstStyle/>
                    <a:p>
                      <a:pPr algn="ctr"/>
                      <a:r>
                        <a:rPr lang="en-US" sz="1600" b="1" dirty="0" err="1">
                          <a:solidFill>
                            <a:schemeClr val="accent4">
                              <a:lumMod val="50000"/>
                            </a:schemeClr>
                          </a:solidFill>
                        </a:rPr>
                        <a:t>Beitunya</a:t>
                      </a:r>
                      <a:endParaRPr lang="en-US" sz="1600" b="1" dirty="0">
                        <a:solidFill>
                          <a:schemeClr val="accent4">
                            <a:lumMod val="50000"/>
                          </a:schemeClr>
                        </a:solidFill>
                      </a:endParaRPr>
                    </a:p>
                  </a:txBody>
                  <a:tcPr/>
                </a:tc>
                <a:extLst>
                  <a:ext uri="{0D108BD9-81ED-4DB2-BD59-A6C34878D82A}">
                    <a16:rowId xmlns:a16="http://schemas.microsoft.com/office/drawing/2014/main" val="648592661"/>
                  </a:ext>
                </a:extLst>
              </a:tr>
              <a:tr h="552253">
                <a:tc>
                  <a:txBody>
                    <a:bodyPr/>
                    <a:lstStyle/>
                    <a:p>
                      <a:pPr algn="ctr"/>
                      <a:r>
                        <a:rPr lang="en-US" sz="1600" b="1" dirty="0">
                          <a:solidFill>
                            <a:schemeClr val="accent4">
                              <a:lumMod val="50000"/>
                            </a:schemeClr>
                          </a:solidFill>
                        </a:rPr>
                        <a:t>2</a:t>
                      </a:r>
                    </a:p>
                  </a:txBody>
                  <a:tcPr/>
                </a:tc>
                <a:tc>
                  <a:txBody>
                    <a:bodyPr/>
                    <a:lstStyle/>
                    <a:p>
                      <a:pPr algn="ctr"/>
                      <a:r>
                        <a:rPr lang="en-US" sz="1600" b="1" dirty="0">
                          <a:solidFill>
                            <a:schemeClr val="accent4">
                              <a:lumMod val="50000"/>
                            </a:schemeClr>
                          </a:solidFill>
                        </a:rPr>
                        <a:t>70</a:t>
                      </a:r>
                    </a:p>
                  </a:txBody>
                  <a:tcPr/>
                </a:tc>
                <a:tc>
                  <a:txBody>
                    <a:bodyPr/>
                    <a:lstStyle/>
                    <a:p>
                      <a:pPr algn="ctr"/>
                      <a:r>
                        <a:rPr lang="en-US" sz="1600" b="1" dirty="0">
                          <a:solidFill>
                            <a:schemeClr val="accent4">
                              <a:lumMod val="50000"/>
                            </a:schemeClr>
                          </a:solidFill>
                        </a:rPr>
                        <a:t>Male</a:t>
                      </a:r>
                    </a:p>
                  </a:txBody>
                  <a:tcPr/>
                </a:tc>
                <a:tc>
                  <a:txBody>
                    <a:bodyPr/>
                    <a:lstStyle/>
                    <a:p>
                      <a:pPr algn="ctr"/>
                      <a:r>
                        <a:rPr lang="en-US" sz="1600" b="1" dirty="0">
                          <a:solidFill>
                            <a:schemeClr val="accent4">
                              <a:lumMod val="50000"/>
                            </a:schemeClr>
                          </a:solidFill>
                        </a:rPr>
                        <a:t>32.2</a:t>
                      </a:r>
                    </a:p>
                  </a:txBody>
                  <a:tcPr/>
                </a:tc>
                <a:tc>
                  <a:txBody>
                    <a:bodyPr/>
                    <a:lstStyle/>
                    <a:p>
                      <a:pPr algn="ctr"/>
                      <a:r>
                        <a:rPr lang="en-US" sz="1600" b="1" dirty="0">
                          <a:solidFill>
                            <a:schemeClr val="accent4">
                              <a:lumMod val="50000"/>
                            </a:schemeClr>
                          </a:solidFill>
                        </a:rPr>
                        <a:t>82</a:t>
                      </a:r>
                    </a:p>
                  </a:txBody>
                  <a:tcPr/>
                </a:tc>
                <a:tc>
                  <a:txBody>
                    <a:bodyPr/>
                    <a:lstStyle/>
                    <a:p>
                      <a:pPr algn="ctr"/>
                      <a:r>
                        <a:rPr lang="en-US" sz="1600" b="1" dirty="0">
                          <a:solidFill>
                            <a:schemeClr val="accent4">
                              <a:lumMod val="50000"/>
                            </a:schemeClr>
                          </a:solidFill>
                        </a:rPr>
                        <a:t>240</a:t>
                      </a:r>
                    </a:p>
                  </a:txBody>
                  <a:tcPr/>
                </a:tc>
                <a:tc>
                  <a:txBody>
                    <a:bodyPr/>
                    <a:lstStyle/>
                    <a:p>
                      <a:pPr algn="ctr"/>
                      <a:r>
                        <a:rPr lang="en-US" sz="1600" b="1" dirty="0">
                          <a:solidFill>
                            <a:schemeClr val="accent4">
                              <a:lumMod val="50000"/>
                            </a:schemeClr>
                          </a:solidFill>
                        </a:rPr>
                        <a:t>Yes</a:t>
                      </a:r>
                    </a:p>
                  </a:txBody>
                  <a:tcPr/>
                </a:tc>
                <a:tc>
                  <a:txBody>
                    <a:bodyPr/>
                    <a:lstStyle/>
                    <a:p>
                      <a:pPr algn="ctr"/>
                      <a:r>
                        <a:rPr lang="en-US" sz="1600" b="1" dirty="0">
                          <a:solidFill>
                            <a:schemeClr val="accent4">
                              <a:lumMod val="50000"/>
                            </a:schemeClr>
                          </a:solidFill>
                        </a:rPr>
                        <a:t>Medium</a:t>
                      </a:r>
                    </a:p>
                  </a:txBody>
                  <a:tcPr/>
                </a:tc>
                <a:tc>
                  <a:txBody>
                    <a:bodyPr/>
                    <a:lstStyle/>
                    <a:p>
                      <a:pPr algn="ctr"/>
                      <a:r>
                        <a:rPr lang="en-US" sz="1600" b="1" dirty="0">
                          <a:solidFill>
                            <a:schemeClr val="accent4">
                              <a:lumMod val="50000"/>
                            </a:schemeClr>
                          </a:solidFill>
                        </a:rPr>
                        <a:t>Ramallah</a:t>
                      </a:r>
                    </a:p>
                  </a:txBody>
                  <a:tcPr/>
                </a:tc>
                <a:tc>
                  <a:txBody>
                    <a:bodyPr/>
                    <a:lstStyle/>
                    <a:p>
                      <a:pPr algn="ctr"/>
                      <a:r>
                        <a:rPr lang="en-US" sz="1600" b="1" dirty="0">
                          <a:solidFill>
                            <a:schemeClr val="accent4">
                              <a:lumMod val="50000"/>
                            </a:schemeClr>
                          </a:solidFill>
                        </a:rPr>
                        <a:t>Positive</a:t>
                      </a:r>
                    </a:p>
                  </a:txBody>
                  <a:tcPr/>
                </a:tc>
                <a:tc>
                  <a:txBody>
                    <a:bodyPr/>
                    <a:lstStyle/>
                    <a:p>
                      <a:pPr algn="ctr"/>
                      <a:r>
                        <a:rPr lang="en-US" sz="1600" b="1" dirty="0">
                          <a:solidFill>
                            <a:schemeClr val="accent4">
                              <a:lumMod val="50000"/>
                            </a:schemeClr>
                          </a:solidFill>
                        </a:rPr>
                        <a:t>Ramallah</a:t>
                      </a:r>
                    </a:p>
                  </a:txBody>
                  <a:tcPr/>
                </a:tc>
                <a:extLst>
                  <a:ext uri="{0D108BD9-81ED-4DB2-BD59-A6C34878D82A}">
                    <a16:rowId xmlns:a16="http://schemas.microsoft.com/office/drawing/2014/main" val="724365317"/>
                  </a:ext>
                </a:extLst>
              </a:tr>
            </a:tbl>
          </a:graphicData>
        </a:graphic>
      </p:graphicFrame>
      <p:sp>
        <p:nvSpPr>
          <p:cNvPr id="2" name="Rectangle 1"/>
          <p:cNvSpPr/>
          <p:nvPr/>
        </p:nvSpPr>
        <p:spPr>
          <a:xfrm>
            <a:off x="4331131" y="765310"/>
            <a:ext cx="3100529" cy="923330"/>
          </a:xfrm>
          <a:prstGeom prst="rect">
            <a:avLst/>
          </a:prstGeom>
          <a:noFill/>
        </p:spPr>
        <p:txBody>
          <a:bodyPr wrap="none" lIns="91440" tIns="45720" rIns="91440" bIns="45720">
            <a:spAutoFit/>
          </a:bodyPr>
          <a:lstStyle/>
          <a:p>
            <a:pPr algn="ctr"/>
            <a:r>
              <a:rPr lang="en-US" sz="5400" dirty="0">
                <a:ln w="0"/>
                <a:solidFill>
                  <a:schemeClr val="bg1"/>
                </a:solidFill>
                <a:effectLst>
                  <a:outerShdw blurRad="38100" dist="19050" dir="2700000" algn="tl" rotWithShape="0">
                    <a:schemeClr val="dk1">
                      <a:alpha val="40000"/>
                    </a:schemeClr>
                  </a:outerShdw>
                </a:effectLst>
              </a:rPr>
              <a:t>Data Set</a:t>
            </a:r>
            <a:endParaRPr lang="en-US" sz="5400" dirty="0">
              <a:ln w="0"/>
              <a:solidFill>
                <a:schemeClr val="bg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0704422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9D5F2-402C-7038-7539-ADEEF1E5B63B}"/>
              </a:ext>
            </a:extLst>
          </p:cNvPr>
          <p:cNvSpPr>
            <a:spLocks noGrp="1"/>
          </p:cNvSpPr>
          <p:nvPr>
            <p:ph type="title"/>
          </p:nvPr>
        </p:nvSpPr>
        <p:spPr/>
        <p:txBody>
          <a:bodyPr/>
          <a:lstStyle/>
          <a:p>
            <a:r>
              <a:rPr lang="en-US" dirty="0"/>
              <a:t>Algorithms utilized</a:t>
            </a:r>
          </a:p>
        </p:txBody>
      </p:sp>
      <p:sp>
        <p:nvSpPr>
          <p:cNvPr id="3" name="Content Placeholder 2">
            <a:extLst>
              <a:ext uri="{FF2B5EF4-FFF2-40B4-BE49-F238E27FC236}">
                <a16:creationId xmlns:a16="http://schemas.microsoft.com/office/drawing/2014/main" id="{32B0FFA3-90FC-5DE3-1F4D-AD6A7A47A5E4}"/>
              </a:ext>
            </a:extLst>
          </p:cNvPr>
          <p:cNvSpPr>
            <a:spLocks noGrp="1"/>
          </p:cNvSpPr>
          <p:nvPr>
            <p:ph idx="1"/>
          </p:nvPr>
        </p:nvSpPr>
        <p:spPr/>
        <p:txBody>
          <a:bodyPr>
            <a:normAutofit fontScale="92500"/>
          </a:bodyPr>
          <a:lstStyle/>
          <a:p>
            <a:pPr>
              <a:buFont typeface="Wingdings" panose="05000000000000000000" pitchFamily="2" charset="2"/>
              <a:buChar char="Ø"/>
            </a:pPr>
            <a:r>
              <a:rPr lang="en-US" b="0" i="0" dirty="0">
                <a:solidFill>
                  <a:schemeClr val="accent6">
                    <a:lumMod val="75000"/>
                  </a:schemeClr>
                </a:solidFill>
                <a:effectLst/>
                <a:latin typeface="Placeholder Font"/>
              </a:rPr>
              <a:t>In our effort to predict diabetes, we employed both Artificial Neural Networks (ANN) and Decision Trees. The Artificial Neural Network algorithm, inspired by the human brain's neural structure, is a powerful machine learning model capable of complex pattern recognition. It consists of interconnected nodes (neurons) organized in layers, enabling it to learn intricate relationships in data. This makes ANN particularly effective for capturing non-linear patterns in patient data, such as the relationship between BMI, blood pressure, and diabetes risk. </a:t>
            </a:r>
          </a:p>
          <a:p>
            <a:pPr>
              <a:buFont typeface="Wingdings" panose="05000000000000000000" pitchFamily="2" charset="2"/>
              <a:buChar char="Ø"/>
            </a:pPr>
            <a:r>
              <a:rPr lang="en-US" i="0" dirty="0">
                <a:solidFill>
                  <a:schemeClr val="accent6">
                    <a:lumMod val="75000"/>
                  </a:schemeClr>
                </a:solidFill>
                <a:effectLst/>
                <a:latin typeface="Placeholder Font"/>
              </a:rPr>
              <a:t>On the other hand</a:t>
            </a:r>
            <a:r>
              <a:rPr lang="en-US" b="0" i="0" dirty="0">
                <a:solidFill>
                  <a:schemeClr val="accent6">
                    <a:lumMod val="75000"/>
                  </a:schemeClr>
                </a:solidFill>
                <a:effectLst/>
                <a:latin typeface="Placeholder Font"/>
              </a:rPr>
              <a:t>, Decision Trees are a tree-like model that makes decisions based on features at each node. It </a:t>
            </a:r>
            <a:r>
              <a:rPr lang="en-US" b="0" i="0" dirty="0" smtClean="0">
                <a:solidFill>
                  <a:schemeClr val="accent6">
                    <a:lumMod val="75000"/>
                  </a:schemeClr>
                </a:solidFill>
                <a:effectLst/>
                <a:latin typeface="Placeholder Font"/>
              </a:rPr>
              <a:t>recursively splits </a:t>
            </a:r>
            <a:r>
              <a:rPr lang="en-US" b="0" i="0" dirty="0">
                <a:solidFill>
                  <a:schemeClr val="accent6">
                    <a:lumMod val="75000"/>
                  </a:schemeClr>
                </a:solidFill>
                <a:effectLst/>
                <a:latin typeface="Placeholder Font"/>
              </a:rPr>
              <a:t>the data into subsets, making it particularly effective for </a:t>
            </a:r>
            <a:r>
              <a:rPr lang="en-US" b="0" i="0" dirty="0" smtClean="0">
                <a:solidFill>
                  <a:schemeClr val="accent6">
                    <a:lumMod val="75000"/>
                  </a:schemeClr>
                </a:solidFill>
                <a:effectLst/>
                <a:latin typeface="Placeholder Font"/>
              </a:rPr>
              <a:t>classification </a:t>
            </a:r>
            <a:r>
              <a:rPr lang="en-US" b="0" i="0" dirty="0">
                <a:solidFill>
                  <a:schemeClr val="accent6">
                    <a:lumMod val="75000"/>
                  </a:schemeClr>
                </a:solidFill>
                <a:effectLst/>
                <a:latin typeface="Placeholder Font"/>
              </a:rPr>
              <a:t>tasks. Decision Trees are intuitive and easy to interpret, making them useful for understanding the key factors that contribute to diabetes prediction, such as family history, physical activity, and fasting glucose levels</a:t>
            </a:r>
            <a:r>
              <a:rPr lang="en-US" b="0" i="0" dirty="0">
                <a:solidFill>
                  <a:schemeClr val="bg2">
                    <a:lumMod val="10000"/>
                  </a:schemeClr>
                </a:solidFill>
                <a:effectLst/>
                <a:latin typeface="Placeholder Font"/>
              </a:rPr>
              <a:t>.</a:t>
            </a:r>
            <a:endParaRPr lang="en-US" dirty="0">
              <a:solidFill>
                <a:schemeClr val="bg2">
                  <a:lumMod val="10000"/>
                </a:schemeClr>
              </a:solidFill>
            </a:endParaRPr>
          </a:p>
        </p:txBody>
      </p:sp>
    </p:spTree>
    <p:extLst>
      <p:ext uri="{BB962C8B-B14F-4D97-AF65-F5344CB8AC3E}">
        <p14:creationId xmlns:p14="http://schemas.microsoft.com/office/powerpoint/2010/main" val="30595620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2000" fill="hold"/>
                                        <p:tgtEl>
                                          <p:spTgt spid="3">
                                            <p:txEl>
                                              <p:pRg st="0" end="0"/>
                                            </p:txEl>
                                          </p:spTgt>
                                        </p:tgtEl>
                                        <p:attrNameLst>
                                          <p:attrName>style.color</p:attrName>
                                        </p:attrNameLst>
                                      </p:cBhvr>
                                      <p:to>
                                        <a:schemeClr val="accent2"/>
                                      </p:to>
                                    </p:animClr>
                                  </p:childTnLst>
                                </p:cTn>
                              </p:par>
                            </p:childTnLst>
                          </p:cTn>
                        </p:par>
                      </p:childTnLst>
                    </p:cTn>
                  </p:par>
                  <p:par>
                    <p:cTn id="12" fill="hold">
                      <p:stCondLst>
                        <p:cond delay="indefinite"/>
                      </p:stCondLst>
                      <p:childTnLst>
                        <p:par>
                          <p:cTn id="13" fill="hold">
                            <p:stCondLst>
                              <p:cond delay="0"/>
                            </p:stCondLst>
                            <p:childTnLst>
                              <p:par>
                                <p:cTn id="14" presetID="3" presetClass="emph" presetSubtype="2" fill="hold" grpId="0" nodeType="clickEffect">
                                  <p:stCondLst>
                                    <p:cond delay="0"/>
                                  </p:stCondLst>
                                  <p:childTnLst>
                                    <p:animClr clrSpc="rgb" dir="cw">
                                      <p:cBhvr override="childStyle">
                                        <p:cTn id="15" dur="2000" fill="hold"/>
                                        <p:tgtEl>
                                          <p:spTgt spid="3">
                                            <p:txEl>
                                              <p:pRg st="1" end="1"/>
                                            </p:txEl>
                                          </p:spTgt>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1BCA-8A78-2025-5A9A-49F210ADCD4C}"/>
              </a:ext>
            </a:extLst>
          </p:cNvPr>
          <p:cNvSpPr>
            <a:spLocks noGrp="1"/>
          </p:cNvSpPr>
          <p:nvPr>
            <p:ph type="title"/>
          </p:nvPr>
        </p:nvSpPr>
        <p:spPr>
          <a:xfrm>
            <a:off x="967791" y="1449324"/>
            <a:ext cx="2621734" cy="4391640"/>
          </a:xfrm>
        </p:spPr>
        <p:txBody>
          <a:bodyPr anchor="t">
            <a:normAutofit/>
          </a:bodyPr>
          <a:lstStyle/>
          <a:p>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
            </a:r>
            <a:br>
              <a:rPr lang="en-US" sz="2400" b="1" dirty="0">
                <a:solidFill>
                  <a:schemeClr val="tx1"/>
                </a:solidFill>
              </a:rPr>
            </a:br>
            <a:r>
              <a:rPr lang="en-US" sz="2400" b="1" dirty="0">
                <a:solidFill>
                  <a:schemeClr val="tx1"/>
                </a:solidFill>
              </a:rPr>
              <a:t>        Code </a:t>
            </a:r>
            <a:br>
              <a:rPr lang="en-US" sz="2400" b="1" dirty="0">
                <a:solidFill>
                  <a:schemeClr val="tx1"/>
                </a:solidFill>
              </a:rPr>
            </a:br>
            <a:r>
              <a:rPr lang="en-US" sz="2400" b="1" dirty="0">
                <a:solidFill>
                  <a:schemeClr val="tx1"/>
                </a:solidFill>
              </a:rPr>
              <a:t>implementation</a:t>
            </a:r>
          </a:p>
        </p:txBody>
      </p:sp>
      <p:sp>
        <p:nvSpPr>
          <p:cNvPr id="3" name="Content Placeholder 2">
            <a:extLst>
              <a:ext uri="{FF2B5EF4-FFF2-40B4-BE49-F238E27FC236}">
                <a16:creationId xmlns:a16="http://schemas.microsoft.com/office/drawing/2014/main" id="{46A31FE0-48D2-F9C1-E51B-C58FF11FAC8C}"/>
              </a:ext>
            </a:extLst>
          </p:cNvPr>
          <p:cNvSpPr>
            <a:spLocks noGrp="1"/>
          </p:cNvSpPr>
          <p:nvPr>
            <p:ph idx="1"/>
          </p:nvPr>
        </p:nvSpPr>
        <p:spPr>
          <a:xfrm>
            <a:off x="3770058" y="925461"/>
            <a:ext cx="6230220" cy="5829300"/>
          </a:xfrm>
        </p:spPr>
        <p:txBody>
          <a:bodyPr>
            <a:normAutofit/>
          </a:bodyPr>
          <a:lstStyle/>
          <a:p>
            <a:r>
              <a:rPr lang="en-US" sz="1400" b="1" i="0" dirty="0" smtClean="0">
                <a:solidFill>
                  <a:srgbClr val="FFFFFF"/>
                </a:solidFill>
                <a:effectLst/>
                <a:latin typeface="Times New Roman" panose="02020603050405020304" pitchFamily="18" charset="0"/>
                <a:cs typeface="Times New Roman" panose="02020603050405020304" pitchFamily="18" charset="0"/>
              </a:rPr>
              <a:t>This Python script integrates machine learning models for diabetes analysis and prediction using Decision Trees and Artificial Neural Networks (ANN). It begins by importing necessary libraries, such as pandas for data manipulation and </a:t>
            </a:r>
            <a:r>
              <a:rPr lang="en-US" sz="1400" b="1" i="0" dirty="0" err="1" smtClean="0">
                <a:solidFill>
                  <a:srgbClr val="FFFFFF"/>
                </a:solidFill>
                <a:effectLst/>
                <a:latin typeface="Times New Roman" panose="02020603050405020304" pitchFamily="18" charset="0"/>
                <a:cs typeface="Times New Roman" panose="02020603050405020304" pitchFamily="18" charset="0"/>
              </a:rPr>
              <a:t>scikit</a:t>
            </a:r>
            <a:r>
              <a:rPr lang="en-US" sz="1400" b="1" i="0" dirty="0" smtClean="0">
                <a:solidFill>
                  <a:srgbClr val="FFFFFF"/>
                </a:solidFill>
                <a:effectLst/>
                <a:latin typeface="Times New Roman" panose="02020603050405020304" pitchFamily="18" charset="0"/>
                <a:cs typeface="Times New Roman" panose="02020603050405020304" pitchFamily="18" charset="0"/>
              </a:rPr>
              <a:t>-learn for machine learning tasks. The script includes functions for data preprocessing, model training, and evaluation. The dataset is loaded from an Excel file (DiabetesDataset.xlsx), and categorical columns (e.g., Gender, </a:t>
            </a:r>
            <a:r>
              <a:rPr lang="en-US" sz="1400" b="1" i="0" dirty="0" err="1" smtClean="0">
                <a:solidFill>
                  <a:srgbClr val="FFFFFF"/>
                </a:solidFill>
                <a:effectLst/>
                <a:latin typeface="Times New Roman" panose="02020603050405020304" pitchFamily="18" charset="0"/>
                <a:cs typeface="Times New Roman" panose="02020603050405020304" pitchFamily="18" charset="0"/>
              </a:rPr>
              <a:t>FamilyHistory</a:t>
            </a:r>
            <a:r>
              <a:rPr lang="en-US" sz="1400" b="1" i="0" dirty="0" smtClean="0">
                <a:solidFill>
                  <a:srgbClr val="FFFFFF"/>
                </a:solidFill>
                <a:effectLst/>
                <a:latin typeface="Times New Roman" panose="02020603050405020304" pitchFamily="18" charset="0"/>
                <a:cs typeface="Times New Roman" panose="02020603050405020304" pitchFamily="18" charset="0"/>
              </a:rPr>
              <a:t>, </a:t>
            </a:r>
            <a:r>
              <a:rPr lang="en-US" sz="1400" b="1" i="0" dirty="0" err="1" smtClean="0">
                <a:solidFill>
                  <a:srgbClr val="FFFFFF"/>
                </a:solidFill>
                <a:effectLst/>
                <a:latin typeface="Times New Roman" panose="02020603050405020304" pitchFamily="18" charset="0"/>
                <a:cs typeface="Times New Roman" panose="02020603050405020304" pitchFamily="18" charset="0"/>
              </a:rPr>
              <a:t>PhysicalActivity</a:t>
            </a:r>
            <a:r>
              <a:rPr lang="en-US" sz="1400" b="1" i="0" dirty="0" smtClean="0">
                <a:solidFill>
                  <a:srgbClr val="FFFFFF"/>
                </a:solidFill>
                <a:effectLst/>
                <a:latin typeface="Times New Roman" panose="02020603050405020304" pitchFamily="18" charset="0"/>
                <a:cs typeface="Times New Roman" panose="02020603050405020304" pitchFamily="18" charset="0"/>
              </a:rPr>
              <a:t>) are encoded numerically using </a:t>
            </a:r>
            <a:r>
              <a:rPr lang="en-US" sz="1400" b="1" i="0" dirty="0" err="1" smtClean="0">
                <a:solidFill>
                  <a:srgbClr val="FFFFFF"/>
                </a:solidFill>
                <a:effectLst/>
                <a:latin typeface="Times New Roman" panose="02020603050405020304" pitchFamily="18" charset="0"/>
                <a:cs typeface="Times New Roman" panose="02020603050405020304" pitchFamily="18" charset="0"/>
              </a:rPr>
              <a:t>LabelEncoder</a:t>
            </a:r>
            <a:r>
              <a:rPr lang="en-US" sz="1400" b="1" i="0" dirty="0" smtClean="0">
                <a:solidFill>
                  <a:srgbClr val="FFFFFF"/>
                </a:solidFill>
                <a:effectLst/>
                <a:latin typeface="Times New Roman" panose="02020603050405020304" pitchFamily="18" charset="0"/>
                <a:cs typeface="Times New Roman" panose="02020603050405020304" pitchFamily="18" charset="0"/>
              </a:rPr>
              <a:t>. The data is then split into training and testing sets using </a:t>
            </a:r>
            <a:r>
              <a:rPr lang="en-US" sz="1400" b="1" i="0" dirty="0" err="1" smtClean="0">
                <a:solidFill>
                  <a:srgbClr val="FFFFFF"/>
                </a:solidFill>
                <a:effectLst/>
                <a:latin typeface="Times New Roman" panose="02020603050405020304" pitchFamily="18" charset="0"/>
                <a:cs typeface="Times New Roman" panose="02020603050405020304" pitchFamily="18" charset="0"/>
              </a:rPr>
              <a:t>train_test_split</a:t>
            </a:r>
            <a:r>
              <a:rPr lang="en-US" sz="1400" b="1" i="0" dirty="0" smtClean="0">
                <a:solidFill>
                  <a:srgbClr val="FFFFFF"/>
                </a:solidFill>
                <a:effectLst/>
                <a:latin typeface="Times New Roman" panose="02020603050405020304" pitchFamily="18" charset="0"/>
                <a:cs typeface="Times New Roman" panose="02020603050405020304" pitchFamily="18" charset="0"/>
              </a:rPr>
              <a:t>. Two classifiers are implemented: A Decision Tree Classifier (</a:t>
            </a:r>
            <a:r>
              <a:rPr lang="en-US" sz="1400" b="1" i="0" dirty="0" err="1" smtClean="0">
                <a:solidFill>
                  <a:srgbClr val="FFFFFF"/>
                </a:solidFill>
                <a:effectLst/>
                <a:latin typeface="Times New Roman" panose="02020603050405020304" pitchFamily="18" charset="0"/>
                <a:cs typeface="Times New Roman" panose="02020603050405020304" pitchFamily="18" charset="0"/>
              </a:rPr>
              <a:t>decision_tree_classifier</a:t>
            </a:r>
            <a:r>
              <a:rPr lang="en-US" sz="1400" b="1" i="0" dirty="0" smtClean="0">
                <a:solidFill>
                  <a:srgbClr val="FFFFFF"/>
                </a:solidFill>
                <a:effectLst/>
                <a:latin typeface="Times New Roman" panose="02020603050405020304" pitchFamily="18" charset="0"/>
                <a:cs typeface="Times New Roman" panose="02020603050405020304" pitchFamily="18" charset="0"/>
              </a:rPr>
              <a:t>) for diabetes prediction. An Artificial Neural Network (ANN) (</a:t>
            </a:r>
            <a:r>
              <a:rPr lang="en-US" sz="1400" b="1" i="0" dirty="0" err="1" smtClean="0">
                <a:solidFill>
                  <a:srgbClr val="FFFFFF"/>
                </a:solidFill>
                <a:effectLst/>
                <a:latin typeface="Times New Roman" panose="02020603050405020304" pitchFamily="18" charset="0"/>
                <a:cs typeface="Times New Roman" panose="02020603050405020304" pitchFamily="18" charset="0"/>
              </a:rPr>
              <a:t>ann_classifier</a:t>
            </a:r>
            <a:r>
              <a:rPr lang="en-US" sz="1400" b="1" i="0" dirty="0" smtClean="0">
                <a:solidFill>
                  <a:srgbClr val="FFFFFF"/>
                </a:solidFill>
                <a:effectLst/>
                <a:latin typeface="Times New Roman" panose="02020603050405020304" pitchFamily="18" charset="0"/>
                <a:cs typeface="Times New Roman" panose="02020603050405020304" pitchFamily="18" charset="0"/>
              </a:rPr>
              <a:t>) with hidden layers (200 and 100 neurons) for more complex pattern recognition. The script also includes a Graphical User Interface (GUI) built with </a:t>
            </a:r>
            <a:r>
              <a:rPr lang="en-US" sz="1400" b="1" i="0" dirty="0" err="1" smtClean="0">
                <a:solidFill>
                  <a:srgbClr val="FFFFFF"/>
                </a:solidFill>
                <a:effectLst/>
                <a:latin typeface="Times New Roman" panose="02020603050405020304" pitchFamily="18" charset="0"/>
                <a:cs typeface="Times New Roman" panose="02020603050405020304" pitchFamily="18" charset="0"/>
              </a:rPr>
              <a:t>Tkinter</a:t>
            </a:r>
            <a:r>
              <a:rPr lang="en-US" sz="1400" b="1" i="0" dirty="0" smtClean="0">
                <a:solidFill>
                  <a:srgbClr val="FFFFFF"/>
                </a:solidFill>
                <a:effectLst/>
                <a:latin typeface="Times New Roman" panose="02020603050405020304" pitchFamily="18" charset="0"/>
                <a:cs typeface="Times New Roman" panose="02020603050405020304" pitchFamily="18" charset="0"/>
              </a:rPr>
              <a:t>, allowing users to input patient data (e.g., age, BMI, blood pressure, etc.) and receive diabetes predictions from both the Decision Tree and ANN models. The entered information is processed, scaled using </a:t>
            </a:r>
            <a:r>
              <a:rPr lang="en-US" sz="1400" b="1" i="0" dirty="0" err="1" smtClean="0">
                <a:solidFill>
                  <a:srgbClr val="FFFFFF"/>
                </a:solidFill>
                <a:effectLst/>
                <a:latin typeface="Times New Roman" panose="02020603050405020304" pitchFamily="18" charset="0"/>
                <a:cs typeface="Times New Roman" panose="02020603050405020304" pitchFamily="18" charset="0"/>
              </a:rPr>
              <a:t>StandardScaler</a:t>
            </a:r>
            <a:r>
              <a:rPr lang="en-US" sz="1400" b="1" i="0" dirty="0" smtClean="0">
                <a:solidFill>
                  <a:srgbClr val="FFFFFF"/>
                </a:solidFill>
                <a:effectLst/>
                <a:latin typeface="Times New Roman" panose="02020603050405020304" pitchFamily="18" charset="0"/>
                <a:cs typeface="Times New Roman" panose="02020603050405020304" pitchFamily="18" charset="0"/>
              </a:rPr>
              <a:t>, and fed into the trained models. The prediction results are displayed in the GUI, providing an interactive and user-friendly experience for diabetes analysis.</a:t>
            </a:r>
          </a:p>
          <a:p>
            <a:r>
              <a:rPr lang="en-US" sz="1400" b="1" dirty="0" smtClean="0">
                <a:solidFill>
                  <a:srgbClr val="FFFFFF"/>
                </a:solidFill>
                <a:latin typeface="Times New Roman" panose="02020603050405020304" pitchFamily="18" charset="0"/>
                <a:cs typeface="Times New Roman" panose="02020603050405020304" pitchFamily="18" charset="0"/>
              </a:rPr>
              <a:t>As an additional step , we utilized the WEKA learning tool to perform calculations on the dataset , including measures like accuracy and precision , etc.</a:t>
            </a:r>
            <a:endParaRPr lang="en-US" sz="1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1726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9743C5-AA29-E13A-F3C1-47BD0B1BC3F4}"/>
              </a:ext>
            </a:extLst>
          </p:cNvPr>
          <p:cNvSpPr>
            <a:spLocks noGrp="1"/>
          </p:cNvSpPr>
          <p:nvPr>
            <p:ph type="subTitle" idx="1"/>
          </p:nvPr>
        </p:nvSpPr>
        <p:spPr>
          <a:xfrm>
            <a:off x="5683044" y="2435935"/>
            <a:ext cx="5840361" cy="1160213"/>
          </a:xfrm>
        </p:spPr>
        <p:txBody>
          <a:bodyPr>
            <a:normAutofit/>
          </a:bodyPr>
          <a:lstStyle/>
          <a:p>
            <a:endParaRPr lang="en-US" sz="2000" b="1" dirty="0">
              <a:solidFill>
                <a:schemeClr val="tx2">
                  <a:lumMod val="10000"/>
                </a:schemeClr>
              </a:solidFill>
            </a:endParaRPr>
          </a:p>
        </p:txBody>
      </p:sp>
      <p:pic>
        <p:nvPicPr>
          <p:cNvPr id="3074" name="Picture 2" descr="لا يتوفر وصف.">
            <a:extLst>
              <a:ext uri="{FF2B5EF4-FFF2-40B4-BE49-F238E27FC236}">
                <a16:creationId xmlns:a16="http://schemas.microsoft.com/office/drawing/2014/main" id="{023EB4F8-174E-F946-941D-7D889156A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023" y="630609"/>
            <a:ext cx="7725354" cy="593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3604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nodePh="1">
                                  <p:stCondLst>
                                    <p:cond delay="0"/>
                                  </p:stCondLst>
                                  <p:endCondLst>
                                    <p:cond evt="begin" delay="0">
                                      <p:tn val="5"/>
                                    </p:cond>
                                  </p:end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wheel(1)">
                                      <p:cBhvr>
                                        <p:cTn id="14"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E89B-3410-ABBE-734E-A4ED7E23DE8C}"/>
              </a:ext>
            </a:extLst>
          </p:cNvPr>
          <p:cNvSpPr>
            <a:spLocks noGrp="1"/>
          </p:cNvSpPr>
          <p:nvPr>
            <p:ph type="title"/>
          </p:nvPr>
        </p:nvSpPr>
        <p:spPr>
          <a:xfrm>
            <a:off x="4360606" y="331754"/>
            <a:ext cx="8610600" cy="1293028"/>
          </a:xfrm>
        </p:spPr>
        <p:txBody>
          <a:bodyPr>
            <a:normAutofit/>
          </a:bodyPr>
          <a:lstStyle/>
          <a:p>
            <a:pPr algn="ctr"/>
            <a:r>
              <a:rPr lang="en-US" b="1" dirty="0">
                <a:solidFill>
                  <a:schemeClr val="accent2">
                    <a:lumMod val="40000"/>
                    <a:lumOff val="60000"/>
                  </a:schemeClr>
                </a:solidFill>
              </a:rPr>
              <a:t>Results</a:t>
            </a:r>
            <a:r>
              <a:rPr lang="en-US" b="1" dirty="0"/>
              <a:t> </a:t>
            </a:r>
            <a:br>
              <a:rPr lang="en-US" b="1" dirty="0"/>
            </a:br>
            <a:endParaRPr lang="en-US" b="1" dirty="0"/>
          </a:p>
        </p:txBody>
      </p:sp>
      <p:pic>
        <p:nvPicPr>
          <p:cNvPr id="2050" name="Picture 2" descr="لا يتوفر وصف.">
            <a:extLst>
              <a:ext uri="{FF2B5EF4-FFF2-40B4-BE49-F238E27FC236}">
                <a16:creationId xmlns:a16="http://schemas.microsoft.com/office/drawing/2014/main" id="{52033145-C34F-48CC-E3C1-689FEA9ACDD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68353" y="2603500"/>
            <a:ext cx="6199607"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2892584"/>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2000" fill="hold"/>
                                        <p:tgtEl>
                                          <p:spTgt spid="2050"/>
                                        </p:tgtEl>
                                        <p:attrNameLst>
                                          <p:attrName>stroke.color</p:attrName>
                                        </p:attrNameLst>
                                      </p:cBhvr>
                                      <p:to>
                                        <a:schemeClr val="accent2"/>
                                      </p:to>
                                    </p:animClr>
                                    <p:set>
                                      <p:cBhvr>
                                        <p:cTn id="15" dur="2000" fill="hold"/>
                                        <p:tgtEl>
                                          <p:spTgt spid="205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content.xx.fbcdn.net/v/t1.15752-9/472937979_1653614308612629_5901111533741082068_n.png?_nc_cat=101&amp;ccb=1-7&amp;_nc_sid=0024fc&amp;_nc_ohc=3OruBnsColIQ7kNvgGUb8i0&amp;_nc_ad=z-m&amp;_nc_cid=0&amp;_nc_zt=23&amp;_nc_ht=scontent.xx&amp;oh=03_Q7cD1gGUYU0DsKP3aKQmQWiWYH4oeoZuWyMJfBncd2_AE_IR8w&amp;oe=67AE21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55" y="2417514"/>
            <a:ext cx="4274185" cy="35091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content.xx.fbcdn.net/v/t1.15752-9/472232149_1128089618757309_2391380051978585838_n.png?_nc_cat=111&amp;ccb=1-7&amp;_nc_sid=0024fc&amp;_nc_ohc=qgd48nTNmnMQ7kNvgGwc-8D&amp;_nc_ad=z-m&amp;_nc_cid=0&amp;_nc_zt=23&amp;_nc_ht=scontent.xx&amp;oh=03_Q7cD1gFLX4eqWXgmyajN2ass7RhUPOGqYNnDzzVjAQvFaBC2sw&amp;oe=67AE42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038" y="2553570"/>
            <a:ext cx="5273962" cy="33731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765040" y="742295"/>
            <a:ext cx="2438488" cy="923330"/>
          </a:xfrm>
          <a:prstGeom prst="rect">
            <a:avLst/>
          </a:prstGeom>
          <a:noFill/>
        </p:spPr>
        <p:txBody>
          <a:bodyPr wrap="none" lIns="91440" tIns="45720" rIns="91440" bIns="45720">
            <a:spAutoFit/>
          </a:bodyPr>
          <a:lstStyle/>
          <a:p>
            <a:pPr algn="ctr"/>
            <a:r>
              <a:rPr lang="en-US" sz="5400" b="1" cap="none" spc="0" dirty="0" err="1" smtClean="0">
                <a:ln w="0"/>
                <a:solidFill>
                  <a:schemeClr val="bg1"/>
                </a:solidFill>
                <a:effectLst>
                  <a:outerShdw blurRad="38100" dist="19050" dir="2700000" algn="tl" rotWithShape="0">
                    <a:schemeClr val="dk1">
                      <a:alpha val="40000"/>
                    </a:schemeClr>
                  </a:outerShdw>
                </a:effectLst>
              </a:rPr>
              <a:t>Weqa</a:t>
            </a:r>
            <a:r>
              <a:rPr lang="en-US" sz="5400" b="0" cap="none" spc="0" dirty="0" smtClean="0">
                <a:ln w="0"/>
                <a:solidFill>
                  <a:schemeClr val="tx1"/>
                </a:solidFill>
                <a:effectLst>
                  <a:outerShdw blurRad="38100" dist="19050" dir="2700000" algn="tl" rotWithShape="0">
                    <a:schemeClr val="dk1">
                      <a:alpha val="40000"/>
                    </a:schemeClr>
                  </a:outerShdw>
                </a:effectLst>
              </a:rPr>
              <a:t> </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1350400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156</TotalTime>
  <Words>639</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Placeholder Font</vt:lpstr>
      <vt:lpstr>Times New Roman</vt:lpstr>
      <vt:lpstr>Wingdings</vt:lpstr>
      <vt:lpstr>Wingdings 3</vt:lpstr>
      <vt:lpstr>Ion Boardroom</vt:lpstr>
      <vt:lpstr> ML project  Diabetes Diagnosis</vt:lpstr>
      <vt:lpstr>Project description </vt:lpstr>
      <vt:lpstr>       </vt:lpstr>
      <vt:lpstr>PowerPoint Presentation</vt:lpstr>
      <vt:lpstr>Algorithms utilized</vt:lpstr>
      <vt:lpstr>            Code  implementation</vt:lpstr>
      <vt:lpstr>PowerPoint Presentation</vt:lpstr>
      <vt:lpstr>Results  </vt:lpstr>
      <vt:lpstr>PowerPoint Presentation</vt:lpstr>
      <vt:lpstr>weqa</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reemomar20021@outlook.com</dc:creator>
  <cp:lastModifiedBy>DELL</cp:lastModifiedBy>
  <cp:revision>9</cp:revision>
  <dcterms:created xsi:type="dcterms:W3CDTF">2025-01-14T00:19:19Z</dcterms:created>
  <dcterms:modified xsi:type="dcterms:W3CDTF">2025-01-15T05:28:05Z</dcterms:modified>
</cp:coreProperties>
</file>