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71" r:id="rId4"/>
    <p:sldId id="272" r:id="rId5"/>
    <p:sldId id="273" r:id="rId6"/>
    <p:sldId id="277" r:id="rId7"/>
    <p:sldId id="279" r:id="rId8"/>
    <p:sldId id="280" r:id="rId9"/>
    <p:sldId id="281" r:id="rId10"/>
    <p:sldId id="275" r:id="rId11"/>
    <p:sldId id="276" r:id="rId12"/>
    <p:sldId id="274" r:id="rId13"/>
    <p:sldId id="278"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1A53FB-3C5F-40DF-A4A5-92198AADBCA3}">
          <p14:sldIdLst>
            <p14:sldId id="256"/>
          </p14:sldIdLst>
        </p14:section>
        <p14:section name="Untitled Section" id="{63356FCF-4BB3-463D-809E-5C33633432EA}">
          <p14:sldIdLst>
            <p14:sldId id="267"/>
            <p14:sldId id="271"/>
            <p14:sldId id="272"/>
            <p14:sldId id="273"/>
            <p14:sldId id="277"/>
            <p14:sldId id="279"/>
            <p14:sldId id="280"/>
            <p14:sldId id="281"/>
            <p14:sldId id="275"/>
            <p14:sldId id="276"/>
            <p14:sldId id="274"/>
            <p14:sldId id="278"/>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6" autoAdjust="0"/>
    <p:restoredTop sz="94656"/>
  </p:normalViewPr>
  <p:slideViewPr>
    <p:cSldViewPr snapToGrid="0">
      <p:cViewPr varScale="1">
        <p:scale>
          <a:sx n="70" d="100"/>
          <a:sy n="70"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39E8A-EAE9-449F-87ED-7E9F2F6C0FFF}"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7A53C-BA69-4C39-A9F6-C222440FCD59}" type="slidenum">
              <a:rPr lang="en-US" smtClean="0"/>
              <a:t>‹#›</a:t>
            </a:fld>
            <a:endParaRPr lang="en-US"/>
          </a:p>
        </p:txBody>
      </p:sp>
    </p:spTree>
    <p:extLst>
      <p:ext uri="{BB962C8B-B14F-4D97-AF65-F5344CB8AC3E}">
        <p14:creationId xmlns:p14="http://schemas.microsoft.com/office/powerpoint/2010/main" val="54481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95571" y="2325467"/>
            <a:ext cx="8026008" cy="4031873"/>
          </a:xfrm>
          <a:prstGeom prst="rect">
            <a:avLst/>
          </a:prstGeom>
          <a:solidFill>
            <a:srgbClr val="3B3B3B"/>
          </a:solidFill>
        </p:spPr>
        <p:txBody>
          <a:bodyPr wrap="square" rtlCol="0">
            <a:spAutoFit/>
          </a:bodyPr>
          <a:lstStyle/>
          <a:p>
            <a:r>
              <a:rPr lang="en-US" sz="3600" dirty="0" smtClean="0">
                <a:solidFill>
                  <a:srgbClr val="FF6600"/>
                </a:solidFill>
              </a:rPr>
              <a:t>G2M CASE STUDY</a:t>
            </a:r>
          </a:p>
          <a:p>
            <a:r>
              <a:rPr lang="en-US" sz="3600" dirty="0" smtClean="0">
                <a:solidFill>
                  <a:srgbClr val="FF6600"/>
                </a:solidFill>
              </a:rPr>
              <a:t>VIRTUAL INTERNSHIP</a:t>
            </a:r>
          </a:p>
          <a:p>
            <a:r>
              <a:rPr lang="en-US" sz="3600" dirty="0" smtClean="0">
                <a:solidFill>
                  <a:srgbClr val="FF6600"/>
                </a:solidFill>
              </a:rPr>
              <a:t>NAME:MAUREEN WANJIKU</a:t>
            </a:r>
          </a:p>
          <a:p>
            <a:r>
              <a:rPr lang="en-US" sz="3600" dirty="0" smtClean="0">
                <a:solidFill>
                  <a:srgbClr val="FF6600"/>
                </a:solidFill>
              </a:rPr>
              <a:t>LOCATION:KENYA</a:t>
            </a:r>
          </a:p>
          <a:p>
            <a:r>
              <a:rPr lang="en-US" sz="3600" dirty="0" smtClean="0">
                <a:solidFill>
                  <a:srgbClr val="FF6600"/>
                </a:solidFill>
              </a:rPr>
              <a:t>TEAM:DATA AND ANALYTICS</a:t>
            </a:r>
          </a:p>
          <a:p>
            <a:r>
              <a:rPr lang="en-US" sz="3600" dirty="0" smtClean="0">
                <a:solidFill>
                  <a:srgbClr val="FF6600"/>
                </a:solidFill>
              </a:rPr>
              <a:t>DATE:14-March-2021</a:t>
            </a:r>
            <a:endParaRPr lang="en-US" sz="3600" dirty="0">
              <a:solidFill>
                <a:srgbClr val="FF6600"/>
              </a:solidFill>
            </a:endParaRPr>
          </a:p>
          <a:p>
            <a:endParaRPr lang="en-US" sz="40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Profit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Content Placeholder 4"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937" t="21401" b="8343"/>
          <a:stretch/>
        </p:blipFill>
        <p:spPr>
          <a:xfrm>
            <a:off x="630194" y="1690687"/>
            <a:ext cx="7950949" cy="4173083"/>
          </a:xfrm>
        </p:spPr>
      </p:pic>
      <p:sp>
        <p:nvSpPr>
          <p:cNvPr id="6" name="TextBox 5"/>
          <p:cNvSpPr txBox="1"/>
          <p:nvPr/>
        </p:nvSpPr>
        <p:spPr>
          <a:xfrm>
            <a:off x="9001649" y="3016156"/>
            <a:ext cx="193164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Seasonality component quarterly .</a:t>
            </a:r>
            <a:endParaRPr lang="en-US" dirty="0"/>
          </a:p>
        </p:txBody>
      </p:sp>
    </p:spTree>
    <p:extLst>
      <p:ext uri="{BB962C8B-B14F-4D97-AF65-F5344CB8AC3E}">
        <p14:creationId xmlns:p14="http://schemas.microsoft.com/office/powerpoint/2010/main" val="1197211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Monthly and weekly Seasonality</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Content Placeholder 4"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768" t="21401" b="8970"/>
          <a:stretch/>
        </p:blipFill>
        <p:spPr>
          <a:xfrm>
            <a:off x="630195" y="1690688"/>
            <a:ext cx="5838318" cy="3345336"/>
          </a:xfrm>
        </p:spPr>
      </p:pic>
      <p:pic>
        <p:nvPicPr>
          <p:cNvPr id="6" name="Picture 5" descr="Tableau Public - G2M"/>
          <p:cNvPicPr>
            <a:picLocks noChangeAspect="1"/>
          </p:cNvPicPr>
          <p:nvPr/>
        </p:nvPicPr>
        <p:blipFill rotWithShape="1">
          <a:blip r:embed="rId4">
            <a:extLst>
              <a:ext uri="{28A0092B-C50C-407E-A947-70E740481C1C}">
                <a14:useLocalDpi xmlns:a14="http://schemas.microsoft.com/office/drawing/2010/main" val="0"/>
              </a:ext>
            </a:extLst>
          </a:blip>
          <a:srcRect l="27985" t="21669" b="8674"/>
          <a:stretch/>
        </p:blipFill>
        <p:spPr>
          <a:xfrm>
            <a:off x="6468512" y="1787857"/>
            <a:ext cx="5723487" cy="3357349"/>
          </a:xfrm>
          <a:prstGeom prst="rect">
            <a:avLst/>
          </a:prstGeom>
        </p:spPr>
      </p:pic>
      <p:sp>
        <p:nvSpPr>
          <p:cNvPr id="10" name="TextBox 9"/>
          <p:cNvSpPr txBox="1"/>
          <p:nvPr/>
        </p:nvSpPr>
        <p:spPr>
          <a:xfrm rot="10800000" flipH="1" flipV="1">
            <a:off x="3978809" y="5565540"/>
            <a:ext cx="6407138"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There is a pattern where the 3</a:t>
            </a:r>
            <a:r>
              <a:rPr lang="en-US" sz="1200" baseline="30000" dirty="0" smtClean="0"/>
              <a:t>rd</a:t>
            </a:r>
            <a:r>
              <a:rPr lang="en-US" sz="1200" dirty="0" smtClean="0"/>
              <a:t> day of the month the number of cab users increase and pattern is repeated after 7  days .</a:t>
            </a:r>
          </a:p>
          <a:p>
            <a:pPr marL="285750" indent="-285750">
              <a:buFont typeface="Arial" panose="020B0604020202020204" pitchFamily="34" charset="0"/>
              <a:buChar char="•"/>
            </a:pPr>
            <a:r>
              <a:rPr lang="en-US" sz="1200" dirty="0" smtClean="0"/>
              <a:t>More users on the first day of week then a decline during the week followed by a spike at the end of the week-Friday and the pattern continues   </a:t>
            </a:r>
            <a:endParaRPr lang="en-US" sz="1200" dirty="0"/>
          </a:p>
        </p:txBody>
      </p:sp>
    </p:spTree>
    <p:extLst>
      <p:ext uri="{BB962C8B-B14F-4D97-AF65-F5344CB8AC3E}">
        <p14:creationId xmlns:p14="http://schemas.microsoft.com/office/powerpoint/2010/main" val="271630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Profit forecast</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7" name="Content Placeholder 16"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430" t="21087" b="8970"/>
          <a:stretch/>
        </p:blipFill>
        <p:spPr>
          <a:xfrm>
            <a:off x="630195" y="1690688"/>
            <a:ext cx="8898340" cy="3836654"/>
          </a:xfrm>
        </p:spPr>
      </p:pic>
    </p:spTree>
    <p:extLst>
      <p:ext uri="{BB962C8B-B14F-4D97-AF65-F5344CB8AC3E}">
        <p14:creationId xmlns:p14="http://schemas.microsoft.com/office/powerpoint/2010/main" val="1033546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Recommendation</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4" name="Content Placeholder 13"/>
          <p:cNvSpPr>
            <a:spLocks noGrp="1"/>
          </p:cNvSpPr>
          <p:nvPr>
            <p:ph idx="1"/>
          </p:nvPr>
        </p:nvSpPr>
        <p:spPr/>
        <p:txBody>
          <a:bodyPr>
            <a:normAutofit/>
          </a:bodyPr>
          <a:lstStyle/>
          <a:p>
            <a:pPr marL="0" indent="0">
              <a:buNone/>
            </a:pPr>
            <a:r>
              <a:rPr lang="en-US" sz="1400" dirty="0" smtClean="0"/>
              <a:t>Following the evaluation of the two cab companies Yellow Cab is the better Company to Invest.</a:t>
            </a:r>
          </a:p>
          <a:p>
            <a:r>
              <a:rPr lang="en-US" sz="1400" dirty="0" smtClean="0"/>
              <a:t>Profit :Yellow Cab has made more profit than Pink Cab in the evaluated time period.</a:t>
            </a:r>
          </a:p>
          <a:p>
            <a:r>
              <a:rPr lang="en-US" sz="1400" dirty="0" smtClean="0"/>
              <a:t>Customer /Users: Yellow Cab has a higher customer/user base than Pink cab. Following that it has a higher count of users.</a:t>
            </a:r>
          </a:p>
          <a:p>
            <a:r>
              <a:rPr lang="en-US" sz="1400" dirty="0" smtClean="0"/>
              <a:t>Age wise : Yellow cab has users in all age groups ,it is more popular in the ages 18-35.It is even popular with the 65+ age groups</a:t>
            </a:r>
          </a:p>
          <a:p>
            <a:r>
              <a:rPr lang="en-US" sz="1400" dirty="0" smtClean="0"/>
              <a:t>Gender wise: Both cabs are popular with both genders .Yellow Cab has more male users than  female.</a:t>
            </a:r>
          </a:p>
          <a:p>
            <a:r>
              <a:rPr lang="en-US" sz="1400" dirty="0" smtClean="0"/>
              <a:t>Income wise : Both Cabs are  popular with the Low and Middle Income earners.</a:t>
            </a:r>
          </a:p>
          <a:p>
            <a:r>
              <a:rPr lang="en-US" sz="1400" dirty="0" smtClean="0"/>
              <a:t>City wise: Yellow Cab has a higher customer reach in majority of the cities than Pink Cab</a:t>
            </a:r>
          </a:p>
          <a:p>
            <a:r>
              <a:rPr lang="en-US" sz="1400" dirty="0" smtClean="0"/>
              <a:t>Following the profit forecast both companies will face a loss in 2019 .Pink Cab will face a more significant loss.</a:t>
            </a:r>
          </a:p>
          <a:p>
            <a:pPr marL="0" indent="0">
              <a:buNone/>
            </a:pPr>
            <a:r>
              <a:rPr lang="en-US" sz="1400" dirty="0" smtClean="0"/>
              <a:t>In conclusion I would recommend Yellow Cab as the better company to make an Investment.</a:t>
            </a:r>
          </a:p>
          <a:p>
            <a:endParaRPr lang="en-US" sz="1200" dirty="0" smtClean="0"/>
          </a:p>
          <a:p>
            <a:pPr marL="0" indent="0">
              <a:buNone/>
            </a:pPr>
            <a:endParaRPr lang="en-US" sz="1200" dirty="0"/>
          </a:p>
        </p:txBody>
      </p:sp>
    </p:spTree>
    <p:extLst>
      <p:ext uri="{BB962C8B-B14F-4D97-AF65-F5344CB8AC3E}">
        <p14:creationId xmlns:p14="http://schemas.microsoft.com/office/powerpoint/2010/main" val="280205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smtClean="0">
                <a:solidFill>
                  <a:srgbClr val="FF6600"/>
                </a:solidFill>
              </a:rPr>
              <a:t/>
            </a:r>
            <a:br>
              <a:rPr lang="en-US" b="1" dirty="0" smtClean="0">
                <a:solidFill>
                  <a:srgbClr val="FF6600"/>
                </a:solidFill>
              </a:rPr>
            </a:br>
            <a:r>
              <a:rPr lang="en-US" b="1" dirty="0">
                <a:solidFill>
                  <a:srgbClr val="FF6600"/>
                </a:solidFill>
              </a:rPr>
              <a:t/>
            </a:r>
            <a:br>
              <a:rPr lang="en-US" b="1" dirty="0">
                <a:solidFill>
                  <a:srgbClr val="FF6600"/>
                </a:solidFill>
              </a:rPr>
            </a:br>
            <a:r>
              <a:rPr lang="en-US" b="1" dirty="0" smtClean="0">
                <a:solidFill>
                  <a:srgbClr val="FF6600"/>
                </a:solidFill>
              </a:rPr>
              <a:t/>
            </a:r>
            <a:br>
              <a:rPr lang="en-US" b="1" dirty="0" smtClean="0">
                <a:solidFill>
                  <a:srgbClr val="FF6600"/>
                </a:solidFill>
              </a:rPr>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Background of the study</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idx="1"/>
          </p:nvPr>
        </p:nvSpPr>
        <p:spPr/>
        <p:txBody>
          <a:bodyPr vert="horz">
            <a:normAutofit/>
          </a:bodyPr>
          <a:lstStyle/>
          <a:p>
            <a:r>
              <a:rPr lang="en-US" sz="3200" dirty="0" smtClean="0"/>
              <a:t>XYZ is a private firm in US. Due to remarkable growth in the Cab industry in the last few years and multiple key players in the market ,it is planning for an investment in the industry.</a:t>
            </a:r>
          </a:p>
          <a:p>
            <a:r>
              <a:rPr lang="en-US" sz="3200" dirty="0" smtClean="0"/>
              <a:t>Objective: Provide actionable insights to help the firm identify the right company to make their investment.</a:t>
            </a:r>
          </a:p>
          <a:p>
            <a:endParaRPr lang="en-US" dirty="0" smtClean="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Data Exploration</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idx="1"/>
          </p:nvPr>
        </p:nvSpPr>
        <p:spPr/>
        <p:txBody>
          <a:bodyPr vert="horz">
            <a:normAutofit/>
          </a:bodyPr>
          <a:lstStyle/>
          <a:p>
            <a:pPr marL="0" indent="0">
              <a:buNone/>
            </a:pPr>
            <a:endParaRPr lang="en-US" sz="1400" dirty="0" smtClean="0"/>
          </a:p>
          <a:p>
            <a:r>
              <a:rPr lang="en-US" sz="1400" dirty="0" smtClean="0"/>
              <a:t>Time period:1/01/2016 to 12/31/2018</a:t>
            </a:r>
          </a:p>
          <a:p>
            <a:r>
              <a:rPr lang="en-US" sz="1400" dirty="0" smtClean="0"/>
              <a:t>19 features </a:t>
            </a:r>
          </a:p>
          <a:p>
            <a:r>
              <a:rPr lang="en-US" sz="1400" dirty="0" smtClean="0"/>
              <a:t>Total data points </a:t>
            </a:r>
            <a:endParaRPr lang="en-US" sz="1400" dirty="0"/>
          </a:p>
          <a:p>
            <a:endParaRPr lang="en-US" sz="1400" dirty="0" smtClean="0"/>
          </a:p>
          <a:p>
            <a:endParaRPr lang="en-US" sz="1400" dirty="0" smtClean="0"/>
          </a:p>
          <a:p>
            <a:pPr marL="0" indent="0">
              <a:buNone/>
            </a:pPr>
            <a:r>
              <a:rPr lang="en-US" sz="1400" b="1" dirty="0" smtClean="0"/>
              <a:t>Assumptions</a:t>
            </a:r>
          </a:p>
          <a:p>
            <a:r>
              <a:rPr lang="en-US" sz="1400" dirty="0" smtClean="0"/>
              <a:t>Profit is calculated using Price Charged and Cost of Trip keeping other factors constant </a:t>
            </a:r>
          </a:p>
          <a:p>
            <a:r>
              <a:rPr lang="en-US" sz="1400" dirty="0" smtClean="0"/>
              <a:t>Outliers are present in Price Charged but there wasn’t enough evidence to invalidate them example no trip duration data</a:t>
            </a:r>
            <a:r>
              <a:rPr lang="en-US" sz="1400" dirty="0" smtClean="0"/>
              <a:t>.</a:t>
            </a:r>
          </a:p>
          <a:p>
            <a:r>
              <a:rPr lang="en-US" sz="1400" dirty="0" smtClean="0"/>
              <a:t>Count of Transaction ID is the number of users.</a:t>
            </a:r>
            <a:endParaRPr lang="en-US" sz="1400" dirty="0"/>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6" name="Group 5">
            <a:extLst>
              <a:ext uri="{FF2B5EF4-FFF2-40B4-BE49-F238E27FC236}">
                <a16:creationId xmlns="" xmlns:a16="http://schemas.microsoft.com/office/drawing/2014/main" id="{F1A85269-51DF-5F48-8AD1-E5FDB72A8EA3}"/>
              </a:ext>
            </a:extLst>
          </p:cNvPr>
          <p:cNvGrpSpPr/>
          <p:nvPr/>
        </p:nvGrpSpPr>
        <p:grpSpPr>
          <a:xfrm>
            <a:off x="7611502" y="1825625"/>
            <a:ext cx="3846016" cy="2301532"/>
            <a:chOff x="1236941" y="3452991"/>
            <a:chExt cx="5790193" cy="3823312"/>
          </a:xfrm>
        </p:grpSpPr>
        <p:grpSp>
          <p:nvGrpSpPr>
            <p:cNvPr id="10" name="Group 9">
              <a:extLst>
                <a:ext uri="{FF2B5EF4-FFF2-40B4-BE49-F238E27FC236}">
                  <a16:creationId xmlns="" xmlns:a16="http://schemas.microsoft.com/office/drawing/2014/main" id="{C0570A45-712A-FC4A-9402-2A4A4E723192}"/>
                </a:ext>
              </a:extLst>
            </p:cNvPr>
            <p:cNvGrpSpPr/>
            <p:nvPr/>
          </p:nvGrpSpPr>
          <p:grpSpPr>
            <a:xfrm>
              <a:off x="1236941" y="3452991"/>
              <a:ext cx="5790193" cy="1610758"/>
              <a:chOff x="1236941" y="4026102"/>
              <a:chExt cx="5790193" cy="1610758"/>
            </a:xfrm>
          </p:grpSpPr>
          <p:sp>
            <p:nvSpPr>
              <p:cNvPr id="17" name="Freeform 86">
                <a:extLst>
                  <a:ext uri="{FF2B5EF4-FFF2-40B4-BE49-F238E27FC236}">
                    <a16:creationId xmlns="" xmlns:a16="http://schemas.microsoft.com/office/drawing/2014/main" id="{A5420E7C-ED4E-3141-84D7-6FA339ADA06A}"/>
                  </a:ext>
                </a:extLst>
              </p:cNvPr>
              <p:cNvSpPr>
                <a:spLocks noEditPoints="1"/>
              </p:cNvSpPr>
              <p:nvPr/>
            </p:nvSpPr>
            <p:spPr bwMode="auto">
              <a:xfrm>
                <a:off x="6157992" y="4026102"/>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 xmlns:a16="http://schemas.microsoft.com/office/drawing/2014/main" id="{CE17AD06-A64A-D646-AFEE-C6362DD5F738}"/>
                  </a:ext>
                </a:extLst>
              </p:cNvPr>
              <p:cNvSpPr txBox="1"/>
              <p:nvPr/>
            </p:nvSpPr>
            <p:spPr>
              <a:xfrm>
                <a:off x="1236941" y="5176708"/>
                <a:ext cx="1586797" cy="460152"/>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 xmlns:a16="http://schemas.microsoft.com/office/drawing/2014/main" id="{47AD77A3-4610-5746-A31C-60C6F70B1C43}"/>
                  </a:ext>
                </a:extLst>
              </p:cNvPr>
              <p:cNvSpPr txBox="1"/>
              <p:nvPr/>
            </p:nvSpPr>
            <p:spPr>
              <a:xfrm>
                <a:off x="4452586" y="49677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 xmlns:a16="http://schemas.microsoft.com/office/drawing/2014/main" id="{EB3521C2-5790-E344-BD1C-0D4FC1CF26FD}"/>
                  </a:ext>
                </a:extLst>
              </p:cNvPr>
              <p:cNvSpPr txBox="1"/>
              <p:nvPr/>
            </p:nvSpPr>
            <p:spPr>
              <a:xfrm>
                <a:off x="6276654" y="5198478"/>
                <a:ext cx="750480" cy="416052"/>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 xmlns:a16="http://schemas.microsoft.com/office/drawing/2014/main" id="{4D6DE20A-0E01-EE4B-8044-8894936D49AA}"/>
                </a:ext>
              </a:extLst>
            </p:cNvPr>
            <p:cNvCxnSpPr>
              <a:cxnSpLocks/>
            </p:cNvCxnSpPr>
            <p:nvPr/>
          </p:nvCxnSpPr>
          <p:spPr>
            <a:xfrm>
              <a:off x="2279001" y="4427931"/>
              <a:ext cx="1826171"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5ECA411C-EB3C-BF4E-8B97-C5C9F4789282}"/>
                </a:ext>
              </a:extLst>
            </p:cNvPr>
            <p:cNvCxnSpPr>
              <a:cxnSpLocks/>
            </p:cNvCxnSpPr>
            <p:nvPr/>
          </p:nvCxnSpPr>
          <p:spPr>
            <a:xfrm>
              <a:off x="3318421" y="4468031"/>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0B23A854-A3FF-3E4C-A3DC-825DBDF2081C}"/>
                </a:ext>
              </a:extLst>
            </p:cNvPr>
            <p:cNvCxnSpPr>
              <a:cxnSpLocks/>
            </p:cNvCxnSpPr>
            <p:nvPr/>
          </p:nvCxnSpPr>
          <p:spPr>
            <a:xfrm>
              <a:off x="4987564" y="4457496"/>
              <a:ext cx="0" cy="116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Tree>
    <p:extLst>
      <p:ext uri="{BB962C8B-B14F-4D97-AF65-F5344CB8AC3E}">
        <p14:creationId xmlns:p14="http://schemas.microsoft.com/office/powerpoint/2010/main" val="2554392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Profit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 name="Content Placeholder 29"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629" t="21371" b="8203"/>
          <a:stretch/>
        </p:blipFill>
        <p:spPr>
          <a:xfrm>
            <a:off x="630195" y="1690688"/>
            <a:ext cx="5721178" cy="3585647"/>
          </a:xfrm>
        </p:spPr>
      </p:pic>
      <p:pic>
        <p:nvPicPr>
          <p:cNvPr id="31" name="Picture 30" descr="Tableau Public - G2M"/>
          <p:cNvPicPr>
            <a:picLocks noChangeAspect="1"/>
          </p:cNvPicPr>
          <p:nvPr/>
        </p:nvPicPr>
        <p:blipFill rotWithShape="1">
          <a:blip r:embed="rId4">
            <a:extLst>
              <a:ext uri="{28A0092B-C50C-407E-A947-70E740481C1C}">
                <a14:useLocalDpi xmlns:a14="http://schemas.microsoft.com/office/drawing/2010/main" val="0"/>
              </a:ext>
            </a:extLst>
          </a:blip>
          <a:srcRect l="27771" t="21290" r="879" b="9806"/>
          <a:stretch/>
        </p:blipFill>
        <p:spPr>
          <a:xfrm>
            <a:off x="6351373" y="1690688"/>
            <a:ext cx="6264876" cy="4522573"/>
          </a:xfrm>
          <a:prstGeom prst="rect">
            <a:avLst/>
          </a:prstGeom>
        </p:spPr>
      </p:pic>
      <p:sp>
        <p:nvSpPr>
          <p:cNvPr id="3" name="TextBox 2"/>
          <p:cNvSpPr txBox="1"/>
          <p:nvPr/>
        </p:nvSpPr>
        <p:spPr>
          <a:xfrm>
            <a:off x="3971499" y="5863771"/>
            <a:ext cx="272955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Yellow Cab has a higher average profit in all the years that Pink Cab</a:t>
            </a:r>
            <a:endParaRPr lang="en-US" sz="1400" dirty="0"/>
          </a:p>
        </p:txBody>
      </p:sp>
    </p:spTree>
    <p:extLst>
      <p:ext uri="{BB962C8B-B14F-4D97-AF65-F5344CB8AC3E}">
        <p14:creationId xmlns:p14="http://schemas.microsoft.com/office/powerpoint/2010/main" val="3356805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Profit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Content Placeholder 8"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662" t="21655" b="8402"/>
          <a:stretch/>
        </p:blipFill>
        <p:spPr>
          <a:xfrm>
            <a:off x="630195" y="1690687"/>
            <a:ext cx="6971608" cy="4173083"/>
          </a:xfrm>
        </p:spPr>
      </p:pic>
      <p:sp>
        <p:nvSpPr>
          <p:cNvPr id="3" name="TextBox 2"/>
          <p:cNvSpPr txBox="1"/>
          <p:nvPr/>
        </p:nvSpPr>
        <p:spPr>
          <a:xfrm>
            <a:off x="8175009" y="2784143"/>
            <a:ext cx="3916907"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Both companies had a rise in profits 2016 to 2018 with Yellow cab having more. </a:t>
            </a:r>
          </a:p>
          <a:p>
            <a:pPr marL="285750" indent="-285750">
              <a:buFont typeface="Arial" panose="020B0604020202020204" pitchFamily="34" charset="0"/>
              <a:buChar char="•"/>
            </a:pPr>
            <a:r>
              <a:rPr lang="en-US" sz="1200" dirty="0" smtClean="0"/>
              <a:t>2017 to 2018 the companies faced a decline in profits Pink Cab having a significant loss.</a:t>
            </a:r>
            <a:endParaRPr lang="en-US" dirty="0"/>
          </a:p>
        </p:txBody>
      </p:sp>
    </p:spTree>
    <p:extLst>
      <p:ext uri="{BB962C8B-B14F-4D97-AF65-F5344CB8AC3E}">
        <p14:creationId xmlns:p14="http://schemas.microsoft.com/office/powerpoint/2010/main" val="2683867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err="1" smtClean="0">
                <a:solidFill>
                  <a:srgbClr val="FF6600"/>
                </a:solidFill>
              </a:rPr>
              <a:t>IncomeWise</a:t>
            </a:r>
            <a:r>
              <a:rPr lang="en-US" b="1" dirty="0" smtClean="0">
                <a:solidFill>
                  <a:srgbClr val="FF6600"/>
                </a:solidFill>
              </a:rPr>
              <a:t> profit and Customer base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descr="Tableau Public - G2M"/>
          <p:cNvPicPr>
            <a:picLocks noChangeAspect="1"/>
          </p:cNvPicPr>
          <p:nvPr/>
        </p:nvPicPr>
        <p:blipFill rotWithShape="1">
          <a:blip r:embed="rId3">
            <a:extLst>
              <a:ext uri="{28A0092B-C50C-407E-A947-70E740481C1C}">
                <a14:useLocalDpi xmlns:a14="http://schemas.microsoft.com/office/drawing/2010/main" val="0"/>
              </a:ext>
            </a:extLst>
          </a:blip>
          <a:srcRect l="28097" t="21045" b="8882"/>
          <a:stretch/>
        </p:blipFill>
        <p:spPr>
          <a:xfrm>
            <a:off x="6193160" y="1690688"/>
            <a:ext cx="5886734" cy="3916908"/>
          </a:xfrm>
          <a:prstGeom prst="rect">
            <a:avLst/>
          </a:prstGeom>
        </p:spPr>
      </p:pic>
      <p:pic>
        <p:nvPicPr>
          <p:cNvPr id="10" name="Content Placeholder 9" descr="Tableau Public - G2M"/>
          <p:cNvPicPr>
            <a:picLocks noGrp="1" noChangeAspect="1"/>
          </p:cNvPicPr>
          <p:nvPr>
            <p:ph idx="1"/>
          </p:nvPr>
        </p:nvPicPr>
        <p:blipFill rotWithShape="1">
          <a:blip r:embed="rId4">
            <a:extLst>
              <a:ext uri="{28A0092B-C50C-407E-A947-70E740481C1C}">
                <a14:useLocalDpi xmlns:a14="http://schemas.microsoft.com/office/drawing/2010/main" val="0"/>
              </a:ext>
            </a:extLst>
          </a:blip>
          <a:srcRect l="27768" t="21401" r="808" b="8029"/>
          <a:stretch/>
        </p:blipFill>
        <p:spPr>
          <a:xfrm>
            <a:off x="218994" y="1690688"/>
            <a:ext cx="5773003" cy="3916908"/>
          </a:xfrm>
        </p:spPr>
      </p:pic>
      <p:sp>
        <p:nvSpPr>
          <p:cNvPr id="11" name="TextBox 10"/>
          <p:cNvSpPr txBox="1"/>
          <p:nvPr/>
        </p:nvSpPr>
        <p:spPr>
          <a:xfrm>
            <a:off x="3452884" y="5863771"/>
            <a:ext cx="367124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Majority of the users are low and middle income users</a:t>
            </a:r>
            <a:endParaRPr lang="en-US" sz="1400" dirty="0"/>
          </a:p>
        </p:txBody>
      </p:sp>
    </p:spTree>
    <p:extLst>
      <p:ext uri="{BB962C8B-B14F-4D97-AF65-F5344CB8AC3E}">
        <p14:creationId xmlns:p14="http://schemas.microsoft.com/office/powerpoint/2010/main" val="171206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Age Wise Profit and Customer base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Content Placeholder 4"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937" t="20773" r="132" b="8970"/>
          <a:stretch/>
        </p:blipFill>
        <p:spPr>
          <a:xfrm>
            <a:off x="630195" y="1690688"/>
            <a:ext cx="5813946" cy="3823008"/>
          </a:xfrm>
        </p:spPr>
      </p:pic>
      <p:pic>
        <p:nvPicPr>
          <p:cNvPr id="6" name="Picture 5" descr="Tableau Public - G2M"/>
          <p:cNvPicPr>
            <a:picLocks noChangeAspect="1"/>
          </p:cNvPicPr>
          <p:nvPr/>
        </p:nvPicPr>
        <p:blipFill rotWithShape="1">
          <a:blip r:embed="rId4">
            <a:extLst>
              <a:ext uri="{28A0092B-C50C-407E-A947-70E740481C1C}">
                <a14:useLocalDpi xmlns:a14="http://schemas.microsoft.com/office/drawing/2010/main" val="0"/>
              </a:ext>
            </a:extLst>
          </a:blip>
          <a:srcRect l="28097" t="21254" r="1604" b="8882"/>
          <a:stretch/>
        </p:blipFill>
        <p:spPr>
          <a:xfrm>
            <a:off x="6444141" y="1690688"/>
            <a:ext cx="5552241" cy="4285397"/>
          </a:xfrm>
          <a:prstGeom prst="rect">
            <a:avLst/>
          </a:prstGeom>
        </p:spPr>
      </p:pic>
      <p:sp>
        <p:nvSpPr>
          <p:cNvPr id="7" name="TextBox 6"/>
          <p:cNvSpPr txBox="1"/>
          <p:nvPr/>
        </p:nvSpPr>
        <p:spPr>
          <a:xfrm>
            <a:off x="4722125" y="5976085"/>
            <a:ext cx="271590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Majority of users are in the ages 18 to 35</a:t>
            </a:r>
            <a:endParaRPr lang="en-US" sz="1400" dirty="0"/>
          </a:p>
        </p:txBody>
      </p:sp>
    </p:spTree>
    <p:extLst>
      <p:ext uri="{BB962C8B-B14F-4D97-AF65-F5344CB8AC3E}">
        <p14:creationId xmlns:p14="http://schemas.microsoft.com/office/powerpoint/2010/main" val="349522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Gender Wise</a:t>
            </a:r>
            <a:r>
              <a:rPr lang="en-US" b="1" dirty="0" smtClean="0">
                <a:solidFill>
                  <a:srgbClr val="FF6600"/>
                </a:solidFill>
              </a:rPr>
              <a:t> Profit and Customer base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Content Placeholder 4"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7430" t="21401" b="8970"/>
          <a:stretch/>
        </p:blipFill>
        <p:spPr>
          <a:xfrm>
            <a:off x="630195" y="1842447"/>
            <a:ext cx="5865614" cy="3657601"/>
          </a:xfrm>
        </p:spPr>
      </p:pic>
      <p:pic>
        <p:nvPicPr>
          <p:cNvPr id="7" name="Picture 6" descr="Tableau Public - G2M"/>
          <p:cNvPicPr>
            <a:picLocks noChangeAspect="1"/>
          </p:cNvPicPr>
          <p:nvPr/>
        </p:nvPicPr>
        <p:blipFill rotWithShape="1">
          <a:blip r:embed="rId4">
            <a:extLst>
              <a:ext uri="{28A0092B-C50C-407E-A947-70E740481C1C}">
                <a14:useLocalDpi xmlns:a14="http://schemas.microsoft.com/office/drawing/2010/main" val="0"/>
              </a:ext>
            </a:extLst>
          </a:blip>
          <a:srcRect l="27761" t="22709" b="8673"/>
          <a:stretch/>
        </p:blipFill>
        <p:spPr>
          <a:xfrm>
            <a:off x="6318914" y="1690688"/>
            <a:ext cx="5395414" cy="3809360"/>
          </a:xfrm>
          <a:prstGeom prst="rect">
            <a:avLst/>
          </a:prstGeom>
        </p:spPr>
      </p:pic>
      <p:sp>
        <p:nvSpPr>
          <p:cNvPr id="8" name="TextBox 7"/>
          <p:cNvSpPr txBox="1"/>
          <p:nvPr/>
        </p:nvSpPr>
        <p:spPr>
          <a:xfrm>
            <a:off x="8502555" y="5863771"/>
            <a:ext cx="2470245"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User gender distribution is almost equal in both companies</a:t>
            </a:r>
            <a:endParaRPr lang="en-US" sz="1400" dirty="0"/>
          </a:p>
        </p:txBody>
      </p:sp>
    </p:spTree>
    <p:extLst>
      <p:ext uri="{BB962C8B-B14F-4D97-AF65-F5344CB8AC3E}">
        <p14:creationId xmlns:p14="http://schemas.microsoft.com/office/powerpoint/2010/main" val="2755797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title"/>
          </p:nvPr>
        </p:nvSpPr>
        <p:spPr>
          <a:xfrm>
            <a:off x="630195" y="308919"/>
            <a:ext cx="10723605" cy="1381769"/>
          </a:xfrm>
          <a:solidFill>
            <a:srgbClr val="3B3B3B"/>
          </a:solidFill>
        </p:spPr>
        <p:txBody>
          <a:bodyPr vert="horz" anchor="t" anchorCtr="0"/>
          <a:lstStyle/>
          <a:p>
            <a:r>
              <a:rPr lang="en-US" b="1" dirty="0" smtClean="0">
                <a:solidFill>
                  <a:srgbClr val="FF6600"/>
                </a:solidFill>
              </a:rPr>
              <a:t>Gender Wise</a:t>
            </a:r>
            <a:r>
              <a:rPr lang="en-US" b="1" dirty="0" smtClean="0">
                <a:solidFill>
                  <a:srgbClr val="FF6600"/>
                </a:solidFill>
              </a:rPr>
              <a:t> Profit and Customer base Analysis</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Content Placeholder 5" descr="Tableau Public - G2M"/>
          <p:cNvPicPr>
            <a:picLocks noGrp="1" noChangeAspect="1"/>
          </p:cNvPicPr>
          <p:nvPr>
            <p:ph idx="1"/>
          </p:nvPr>
        </p:nvPicPr>
        <p:blipFill rotWithShape="1">
          <a:blip r:embed="rId3">
            <a:extLst>
              <a:ext uri="{28A0092B-C50C-407E-A947-70E740481C1C}">
                <a14:useLocalDpi xmlns:a14="http://schemas.microsoft.com/office/drawing/2010/main" val="0"/>
              </a:ext>
            </a:extLst>
          </a:blip>
          <a:srcRect l="28896" t="20773" r="-676" b="9284"/>
          <a:stretch/>
        </p:blipFill>
        <p:spPr>
          <a:xfrm>
            <a:off x="1067774" y="1767809"/>
            <a:ext cx="8482736" cy="4095962"/>
          </a:xfrm>
        </p:spPr>
      </p:pic>
      <p:sp>
        <p:nvSpPr>
          <p:cNvPr id="8" name="TextBox 7"/>
          <p:cNvSpPr txBox="1"/>
          <p:nvPr/>
        </p:nvSpPr>
        <p:spPr>
          <a:xfrm rot="10800000" flipH="1" flipV="1">
            <a:off x="10308835" y="2063174"/>
            <a:ext cx="1044965"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Yellow Cab has a higher number of uses in all of the cities </a:t>
            </a:r>
            <a:endParaRPr lang="en-US" sz="1400" dirty="0"/>
          </a:p>
        </p:txBody>
      </p:sp>
    </p:spTree>
    <p:extLst>
      <p:ext uri="{BB962C8B-B14F-4D97-AF65-F5344CB8AC3E}">
        <p14:creationId xmlns:p14="http://schemas.microsoft.com/office/powerpoint/2010/main" val="325397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477</TotalTime>
  <Words>503</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Background of the study</vt:lpstr>
      <vt:lpstr>Data Exploration</vt:lpstr>
      <vt:lpstr>Profit Analysis</vt:lpstr>
      <vt:lpstr>Profit Analysis</vt:lpstr>
      <vt:lpstr>IncomeWise profit and Customer base Analysis</vt:lpstr>
      <vt:lpstr>Age Wise Profit and Customer base Analysis</vt:lpstr>
      <vt:lpstr>Gender Wise Profit and Customer base Analysis</vt:lpstr>
      <vt:lpstr>Gender Wise Profit and Customer base Analysis</vt:lpstr>
      <vt:lpstr>Profit Analysis</vt:lpstr>
      <vt:lpstr>Monthly and weekly Seasonality</vt:lpstr>
      <vt:lpstr>Profit forecast</vt:lpstr>
      <vt:lpstr>Recommendation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githaigam@outlook.com</dc:creator>
  <cp:lastModifiedBy>githaigam@outlook.com</cp:lastModifiedBy>
  <cp:revision>24</cp:revision>
  <dcterms:created xsi:type="dcterms:W3CDTF">2021-03-14T18:40:19Z</dcterms:created>
  <dcterms:modified xsi:type="dcterms:W3CDTF">2021-03-15T21:04:35Z</dcterms:modified>
</cp:coreProperties>
</file>