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84" r:id="rId3"/>
    <p:sldId id="257" r:id="rId4"/>
    <p:sldId id="258" r:id="rId5"/>
    <p:sldId id="259" r:id="rId6"/>
    <p:sldId id="268" r:id="rId7"/>
    <p:sldId id="266" r:id="rId8"/>
    <p:sldId id="267" r:id="rId9"/>
    <p:sldId id="273" r:id="rId10"/>
    <p:sldId id="269" r:id="rId11"/>
    <p:sldId id="283" r:id="rId12"/>
    <p:sldId id="270" r:id="rId13"/>
    <p:sldId id="278" r:id="rId14"/>
    <p:sldId id="285" r:id="rId15"/>
    <p:sldId id="286" r:id="rId16"/>
    <p:sldId id="290" r:id="rId17"/>
    <p:sldId id="291" r:id="rId18"/>
    <p:sldId id="288" r:id="rId19"/>
    <p:sldId id="289" r:id="rId20"/>
    <p:sldId id="265"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41BBCCF-8F5E-4166-8DAB-1EB58DA2F235}">
          <p14:sldIdLst>
            <p14:sldId id="256"/>
            <p14:sldId id="284"/>
            <p14:sldId id="257"/>
            <p14:sldId id="258"/>
            <p14:sldId id="259"/>
            <p14:sldId id="268"/>
          </p14:sldIdLst>
        </p14:section>
        <p14:section name="Untitled Section" id="{2C313809-DA21-4ECA-88B2-D6507F0BF391}">
          <p14:sldIdLst>
            <p14:sldId id="266"/>
            <p14:sldId id="267"/>
            <p14:sldId id="273"/>
            <p14:sldId id="269"/>
            <p14:sldId id="283"/>
            <p14:sldId id="270"/>
            <p14:sldId id="278"/>
            <p14:sldId id="285"/>
            <p14:sldId id="286"/>
            <p14:sldId id="290"/>
            <p14:sldId id="291"/>
            <p14:sldId id="288"/>
            <p14:sldId id="289"/>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779" autoAdjust="0"/>
    <p:restoredTop sz="95033" autoAdjust="0"/>
  </p:normalViewPr>
  <p:slideViewPr>
    <p:cSldViewPr snapToGrid="0">
      <p:cViewPr varScale="1">
        <p:scale>
          <a:sx n="78" d="100"/>
          <a:sy n="78" d="100"/>
        </p:scale>
        <p:origin x="111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BB8FBA8-BD2C-44D6-9B6F-EE994C5C90B6}" type="doc">
      <dgm:prSet loTypeId="urn:microsoft.com/office/officeart/2005/8/layout/radial6" loCatId="cycle" qsTypeId="urn:microsoft.com/office/officeart/2005/8/quickstyle/simple1" qsCatId="simple" csTypeId="urn:microsoft.com/office/officeart/2005/8/colors/accent1_2" csCatId="accent1" phldr="1"/>
      <dgm:spPr/>
      <dgm:t>
        <a:bodyPr/>
        <a:lstStyle/>
        <a:p>
          <a:endParaRPr lang="en-IN"/>
        </a:p>
      </dgm:t>
    </dgm:pt>
    <dgm:pt modelId="{71CF944C-BE33-4FE3-BD6E-17FEA39B0053}">
      <dgm:prSet phldrT="[Text]"/>
      <dgm:spPr/>
      <dgm:t>
        <a:bodyPr/>
        <a:lstStyle/>
        <a:p>
          <a:r>
            <a:rPr lang="en-US" b="1" dirty="0">
              <a:solidFill>
                <a:schemeClr val="tx1"/>
              </a:solidFill>
              <a:latin typeface="Arial Black" panose="020B0A04020102020204" pitchFamily="34" charset="0"/>
            </a:rPr>
            <a:t>MODULE LIST</a:t>
          </a:r>
          <a:endParaRPr lang="en-IN" b="1" dirty="0">
            <a:solidFill>
              <a:schemeClr val="tx1"/>
            </a:solidFill>
            <a:latin typeface="Arial Black" panose="020B0A04020102020204" pitchFamily="34" charset="0"/>
          </a:endParaRPr>
        </a:p>
      </dgm:t>
    </dgm:pt>
    <dgm:pt modelId="{0B490B75-71B5-4CED-B7EC-388F841BF383}" type="parTrans" cxnId="{6D1665B6-206C-4206-8A99-603D13036DCC}">
      <dgm:prSet/>
      <dgm:spPr/>
      <dgm:t>
        <a:bodyPr/>
        <a:lstStyle/>
        <a:p>
          <a:endParaRPr lang="en-IN"/>
        </a:p>
      </dgm:t>
    </dgm:pt>
    <dgm:pt modelId="{C77941DD-E8DD-4B3B-90FE-91A0488E98FE}" type="sibTrans" cxnId="{6D1665B6-206C-4206-8A99-603D13036DCC}">
      <dgm:prSet/>
      <dgm:spPr/>
      <dgm:t>
        <a:bodyPr/>
        <a:lstStyle/>
        <a:p>
          <a:endParaRPr lang="en-IN"/>
        </a:p>
      </dgm:t>
    </dgm:pt>
    <dgm:pt modelId="{3F337AC3-806B-4F84-BE55-F08E577BD8D2}">
      <dgm:prSet phldrT="[Text]" custT="1"/>
      <dgm:spPr/>
      <dgm:t>
        <a:bodyPr/>
        <a:lstStyle/>
        <a:p>
          <a:r>
            <a:rPr lang="en-US" altLang="en-US" sz="1400" b="1" dirty="0">
              <a:solidFill>
                <a:schemeClr val="tx1"/>
              </a:solidFill>
              <a:latin typeface="Arial" panose="020B0604020202020204" pitchFamily="34" charset="0"/>
            </a:rPr>
            <a:t>Data cleaning</a:t>
          </a:r>
          <a:endParaRPr lang="en-IN" sz="1400" b="1" dirty="0">
            <a:solidFill>
              <a:schemeClr val="tx1"/>
            </a:solidFill>
          </a:endParaRPr>
        </a:p>
      </dgm:t>
    </dgm:pt>
    <dgm:pt modelId="{7A0BB82B-DAAF-456C-BE77-6AE50259960B}" type="parTrans" cxnId="{0C736C11-5404-4F09-A60A-2668D6F3509C}">
      <dgm:prSet/>
      <dgm:spPr/>
      <dgm:t>
        <a:bodyPr/>
        <a:lstStyle/>
        <a:p>
          <a:endParaRPr lang="en-IN"/>
        </a:p>
      </dgm:t>
    </dgm:pt>
    <dgm:pt modelId="{CADF003C-9B8C-41D2-A983-61F9906E1D33}" type="sibTrans" cxnId="{0C736C11-5404-4F09-A60A-2668D6F3509C}">
      <dgm:prSet/>
      <dgm:spPr/>
      <dgm:t>
        <a:bodyPr/>
        <a:lstStyle/>
        <a:p>
          <a:endParaRPr lang="en-IN"/>
        </a:p>
      </dgm:t>
    </dgm:pt>
    <dgm:pt modelId="{93287826-C98B-47B4-B53D-27A5491F4049}">
      <dgm:prSet phldrT="[Text]" custT="1"/>
      <dgm:spPr/>
      <dgm:t>
        <a:bodyPr/>
        <a:lstStyle/>
        <a:p>
          <a:r>
            <a:rPr lang="en-US" altLang="en-US" sz="1400" b="1" dirty="0">
              <a:solidFill>
                <a:schemeClr val="tx1"/>
              </a:solidFill>
              <a:latin typeface="Arial" panose="020B0604020202020204" pitchFamily="34" charset="0"/>
            </a:rPr>
            <a:t>Extension: Random Forest and Decision Tree Accuracy Calculation</a:t>
          </a:r>
          <a:endParaRPr lang="en-IN" sz="1400" b="1" dirty="0">
            <a:solidFill>
              <a:schemeClr val="tx1"/>
            </a:solidFill>
          </a:endParaRPr>
        </a:p>
      </dgm:t>
    </dgm:pt>
    <dgm:pt modelId="{44338123-68CF-460D-A950-0961E79A18B2}" type="parTrans" cxnId="{54D38B96-8898-410A-939E-BF068E5B861C}">
      <dgm:prSet/>
      <dgm:spPr/>
      <dgm:t>
        <a:bodyPr/>
        <a:lstStyle/>
        <a:p>
          <a:endParaRPr lang="en-IN"/>
        </a:p>
      </dgm:t>
    </dgm:pt>
    <dgm:pt modelId="{27D79908-124D-45A2-8138-354AF24E3B3D}" type="sibTrans" cxnId="{54D38B96-8898-410A-939E-BF068E5B861C}">
      <dgm:prSet/>
      <dgm:spPr/>
      <dgm:t>
        <a:bodyPr/>
        <a:lstStyle/>
        <a:p>
          <a:endParaRPr lang="en-IN"/>
        </a:p>
      </dgm:t>
    </dgm:pt>
    <dgm:pt modelId="{DB253441-9331-4F38-AD60-F202C85B8CB5}">
      <dgm:prSet phldrT="[Text]" custT="1"/>
      <dgm:spPr/>
      <dgm:t>
        <a:bodyPr/>
        <a:lstStyle/>
        <a:p>
          <a:r>
            <a:rPr lang="en-US" altLang="en-US" sz="1400" b="1" dirty="0">
              <a:solidFill>
                <a:schemeClr val="tx1"/>
              </a:solidFill>
              <a:latin typeface="Arial" panose="020B0604020202020204" pitchFamily="34" charset="0"/>
            </a:rPr>
            <a:t>Prediction by gender</a:t>
          </a:r>
          <a:endParaRPr lang="en-IN" sz="1400" b="1" dirty="0">
            <a:solidFill>
              <a:schemeClr val="tx1"/>
            </a:solidFill>
          </a:endParaRPr>
        </a:p>
      </dgm:t>
    </dgm:pt>
    <dgm:pt modelId="{3F3A59DC-77F8-4CCF-95D9-65231F42EEF4}" type="parTrans" cxnId="{75A9B057-ED7A-4E70-95DE-0F0AE629D1D2}">
      <dgm:prSet/>
      <dgm:spPr/>
      <dgm:t>
        <a:bodyPr/>
        <a:lstStyle/>
        <a:p>
          <a:endParaRPr lang="en-IN"/>
        </a:p>
      </dgm:t>
    </dgm:pt>
    <dgm:pt modelId="{D64FEC83-32AE-4DF2-A10E-523EA78D7831}" type="sibTrans" cxnId="{75A9B057-ED7A-4E70-95DE-0F0AE629D1D2}">
      <dgm:prSet/>
      <dgm:spPr/>
      <dgm:t>
        <a:bodyPr/>
        <a:lstStyle/>
        <a:p>
          <a:endParaRPr lang="en-IN"/>
        </a:p>
      </dgm:t>
    </dgm:pt>
    <dgm:pt modelId="{304AF69B-C03F-4B24-B9CF-1D1C813832F4}">
      <dgm:prSet phldrT="[Text]" custT="1"/>
      <dgm:spPr/>
      <dgm:t>
        <a:bodyPr/>
        <a:lstStyle/>
        <a:p>
          <a:pPr algn="just"/>
          <a:r>
            <a:rPr lang="en-US" altLang="en-US" sz="1400" b="1" dirty="0">
              <a:solidFill>
                <a:schemeClr val="tx1"/>
              </a:solidFill>
              <a:latin typeface="Arial" panose="020B0604020202020204" pitchFamily="34" charset="0"/>
            </a:rPr>
            <a:t>Model Generation</a:t>
          </a:r>
          <a:endParaRPr lang="en-IN" sz="1400" b="1" dirty="0">
            <a:solidFill>
              <a:schemeClr val="tx1"/>
            </a:solidFill>
          </a:endParaRPr>
        </a:p>
      </dgm:t>
    </dgm:pt>
    <dgm:pt modelId="{CC58D4A3-7D29-43FA-A094-7786AC46899B}" type="parTrans" cxnId="{15CDEA24-A7F4-486D-B43C-DB2BADCCCF28}">
      <dgm:prSet/>
      <dgm:spPr/>
      <dgm:t>
        <a:bodyPr/>
        <a:lstStyle/>
        <a:p>
          <a:endParaRPr lang="en-IN"/>
        </a:p>
      </dgm:t>
    </dgm:pt>
    <dgm:pt modelId="{455EC5F0-0081-451C-A259-30B610734DDA}" type="sibTrans" cxnId="{15CDEA24-A7F4-486D-B43C-DB2BADCCCF28}">
      <dgm:prSet/>
      <dgm:spPr/>
      <dgm:t>
        <a:bodyPr/>
        <a:lstStyle/>
        <a:p>
          <a:endParaRPr lang="en-IN"/>
        </a:p>
      </dgm:t>
    </dgm:pt>
    <dgm:pt modelId="{1D7FF429-64C8-411D-B17F-F6AAA887CECE}">
      <dgm:prSet phldrT="[Text]" custT="1"/>
      <dgm:spPr/>
      <dgm:t>
        <a:bodyPr/>
        <a:lstStyle/>
        <a:p>
          <a:r>
            <a:rPr lang="en-US" altLang="en-US" sz="1400" b="1" dirty="0">
              <a:solidFill>
                <a:schemeClr val="tx1"/>
              </a:solidFill>
              <a:latin typeface="Arial" panose="020B0604020202020204" pitchFamily="34" charset="0"/>
            </a:rPr>
            <a:t>Splitting Data into Train &amp; Test Sets</a:t>
          </a:r>
          <a:endParaRPr lang="en-IN" sz="1400" b="1" dirty="0">
            <a:solidFill>
              <a:schemeClr val="tx1"/>
            </a:solidFill>
          </a:endParaRPr>
        </a:p>
      </dgm:t>
    </dgm:pt>
    <dgm:pt modelId="{B336237D-FE3D-4281-ACA7-FD6C8E21A632}" type="parTrans" cxnId="{9008F9A2-8527-43C9-9D71-07ECCCE690E1}">
      <dgm:prSet/>
      <dgm:spPr/>
      <dgm:t>
        <a:bodyPr/>
        <a:lstStyle/>
        <a:p>
          <a:endParaRPr lang="en-IN"/>
        </a:p>
      </dgm:t>
    </dgm:pt>
    <dgm:pt modelId="{7A32F3F0-76DB-4DC1-BC36-0DC8AF84F2EC}" type="sibTrans" cxnId="{9008F9A2-8527-43C9-9D71-07ECCCE690E1}">
      <dgm:prSet/>
      <dgm:spPr/>
      <dgm:t>
        <a:bodyPr/>
        <a:lstStyle/>
        <a:p>
          <a:endParaRPr lang="en-IN"/>
        </a:p>
      </dgm:t>
    </dgm:pt>
    <dgm:pt modelId="{355E0DCE-E1A1-4DC7-BF53-471692243F90}">
      <dgm:prSet phldrT="[Text]" custT="1"/>
      <dgm:spPr/>
      <dgm:t>
        <a:bodyPr/>
        <a:lstStyle/>
        <a:p>
          <a:r>
            <a:rPr lang="en-US" altLang="en-US" sz="1400" b="1" dirty="0">
              <a:solidFill>
                <a:schemeClr val="tx1"/>
              </a:solidFill>
              <a:latin typeface="Arial" panose="020B0604020202020204" pitchFamily="34" charset="0"/>
            </a:rPr>
            <a:t>Data Exploration</a:t>
          </a:r>
          <a:r>
            <a:rPr lang="en-US" sz="1400" b="1" dirty="0">
              <a:solidFill>
                <a:schemeClr val="tx1"/>
              </a:solidFill>
            </a:rPr>
            <a:t> </a:t>
          </a:r>
          <a:endParaRPr lang="en-IN" sz="1400" b="1" dirty="0">
            <a:solidFill>
              <a:schemeClr val="tx1"/>
            </a:solidFill>
          </a:endParaRPr>
        </a:p>
      </dgm:t>
    </dgm:pt>
    <dgm:pt modelId="{84F8C7F3-BCFF-43AD-BF38-25AF05A3F4BA}" type="parTrans" cxnId="{2326CA54-1D69-4A9C-AB60-C8CDBA4FE1EF}">
      <dgm:prSet/>
      <dgm:spPr/>
      <dgm:t>
        <a:bodyPr/>
        <a:lstStyle/>
        <a:p>
          <a:endParaRPr lang="en-IN"/>
        </a:p>
      </dgm:t>
    </dgm:pt>
    <dgm:pt modelId="{D1173B02-2B4A-45C6-9C4D-01A9B54E4903}" type="sibTrans" cxnId="{2326CA54-1D69-4A9C-AB60-C8CDBA4FE1EF}">
      <dgm:prSet/>
      <dgm:spPr/>
      <dgm:t>
        <a:bodyPr/>
        <a:lstStyle/>
        <a:p>
          <a:endParaRPr lang="en-IN"/>
        </a:p>
      </dgm:t>
    </dgm:pt>
    <dgm:pt modelId="{CC15F4E2-AEA9-44C5-9454-5989A1A78DD8}">
      <dgm:prSet phldrT="[Text]" custT="1"/>
      <dgm:spPr/>
      <dgm:t>
        <a:bodyPr/>
        <a:lstStyle/>
        <a:p>
          <a:r>
            <a:rPr lang="en-US" altLang="en-US" sz="1400" b="1" dirty="0">
              <a:solidFill>
                <a:schemeClr val="tx1"/>
              </a:solidFill>
              <a:latin typeface="Arial" panose="020B0604020202020204" pitchFamily="34" charset="0"/>
            </a:rPr>
            <a:t>Prediction by students course</a:t>
          </a:r>
          <a:endParaRPr lang="en-IN" sz="1400" b="1" dirty="0">
            <a:solidFill>
              <a:schemeClr val="tx1"/>
            </a:solidFill>
          </a:endParaRPr>
        </a:p>
      </dgm:t>
    </dgm:pt>
    <dgm:pt modelId="{32EE8B55-E9E4-412C-950E-22C8BC522D91}" type="parTrans" cxnId="{C78AFEB7-C4EC-4672-9AEF-8C96FF81DBAA}">
      <dgm:prSet/>
      <dgm:spPr/>
      <dgm:t>
        <a:bodyPr/>
        <a:lstStyle/>
        <a:p>
          <a:endParaRPr lang="en-IN"/>
        </a:p>
      </dgm:t>
    </dgm:pt>
    <dgm:pt modelId="{D1AE31F6-21B4-48FE-8A97-0C0A83D825E1}" type="sibTrans" cxnId="{C78AFEB7-C4EC-4672-9AEF-8C96FF81DBAA}">
      <dgm:prSet/>
      <dgm:spPr/>
      <dgm:t>
        <a:bodyPr/>
        <a:lstStyle/>
        <a:p>
          <a:endParaRPr lang="en-IN"/>
        </a:p>
      </dgm:t>
    </dgm:pt>
    <dgm:pt modelId="{4168FEF7-228E-4B01-9E05-FEBEE6EB3D70}">
      <dgm:prSet phldrT="[Text]" custT="1"/>
      <dgm:spPr/>
      <dgm:t>
        <a:bodyPr/>
        <a:lstStyle/>
        <a:p>
          <a:r>
            <a:rPr lang="en-US" altLang="en-US" sz="1400" b="1" dirty="0">
              <a:solidFill>
                <a:schemeClr val="tx1"/>
              </a:solidFill>
              <a:latin typeface="Arial" panose="020B0604020202020204" pitchFamily="34" charset="0"/>
            </a:rPr>
            <a:t>Result</a:t>
          </a:r>
          <a:endParaRPr lang="en-IN" sz="1400" b="1" dirty="0">
            <a:solidFill>
              <a:schemeClr val="tx1"/>
            </a:solidFill>
          </a:endParaRPr>
        </a:p>
      </dgm:t>
    </dgm:pt>
    <dgm:pt modelId="{255C7288-530A-47AC-9CA7-DD86CD23BB4F}" type="parTrans" cxnId="{EE47421C-7960-4A15-B574-011BC41E5964}">
      <dgm:prSet/>
      <dgm:spPr/>
      <dgm:t>
        <a:bodyPr/>
        <a:lstStyle/>
        <a:p>
          <a:endParaRPr lang="en-IN"/>
        </a:p>
      </dgm:t>
    </dgm:pt>
    <dgm:pt modelId="{D19C4D03-7941-4A00-BFE3-3AED9E22FC4D}" type="sibTrans" cxnId="{EE47421C-7960-4A15-B574-011BC41E5964}">
      <dgm:prSet/>
      <dgm:spPr/>
      <dgm:t>
        <a:bodyPr/>
        <a:lstStyle/>
        <a:p>
          <a:endParaRPr lang="en-IN"/>
        </a:p>
      </dgm:t>
    </dgm:pt>
    <dgm:pt modelId="{4941A2D8-871C-4309-AB2C-CE0A8B11D411}" type="pres">
      <dgm:prSet presAssocID="{ABB8FBA8-BD2C-44D6-9B6F-EE994C5C90B6}" presName="Name0" presStyleCnt="0">
        <dgm:presLayoutVars>
          <dgm:chMax val="1"/>
          <dgm:dir/>
          <dgm:animLvl val="ctr"/>
          <dgm:resizeHandles val="exact"/>
        </dgm:presLayoutVars>
      </dgm:prSet>
      <dgm:spPr/>
    </dgm:pt>
    <dgm:pt modelId="{74BA6219-FD0D-4DE1-B495-DA0B37DAD1C2}" type="pres">
      <dgm:prSet presAssocID="{71CF944C-BE33-4FE3-BD6E-17FEA39B0053}" presName="centerShape" presStyleLbl="node0" presStyleIdx="0" presStyleCnt="1" custScaleX="125423" custScaleY="112841" custLinFactNeighborX="583" custLinFactNeighborY="583"/>
      <dgm:spPr/>
    </dgm:pt>
    <dgm:pt modelId="{7FCDC351-C5DA-40D0-83C0-0C06ED4D47CD}" type="pres">
      <dgm:prSet presAssocID="{3F337AC3-806B-4F84-BE55-F08E577BD8D2}" presName="node" presStyleLbl="node1" presStyleIdx="0" presStyleCnt="8" custScaleX="146490" custScaleY="143401" custRadScaleRad="99454" custRadScaleInc="-14310">
        <dgm:presLayoutVars>
          <dgm:bulletEnabled val="1"/>
        </dgm:presLayoutVars>
      </dgm:prSet>
      <dgm:spPr/>
    </dgm:pt>
    <dgm:pt modelId="{79C710A8-2EB1-4EF3-98BB-B633C477AB15}" type="pres">
      <dgm:prSet presAssocID="{3F337AC3-806B-4F84-BE55-F08E577BD8D2}" presName="dummy" presStyleCnt="0"/>
      <dgm:spPr/>
    </dgm:pt>
    <dgm:pt modelId="{78C6F847-FFD6-46C8-BB8C-3D61244A2832}" type="pres">
      <dgm:prSet presAssocID="{CADF003C-9B8C-41D2-A983-61F9906E1D33}" presName="sibTrans" presStyleLbl="sibTrans2D1" presStyleIdx="0" presStyleCnt="8" custLinFactNeighborX="2673" custLinFactNeighborY="-2350"/>
      <dgm:spPr/>
    </dgm:pt>
    <dgm:pt modelId="{F5F76657-4A83-403B-984C-4DBDF5E8F500}" type="pres">
      <dgm:prSet presAssocID="{1D7FF429-64C8-411D-B17F-F6AAA887CECE}" presName="node" presStyleLbl="node1" presStyleIdx="1" presStyleCnt="8" custScaleX="165441" custScaleY="141103" custRadScaleRad="107839" custRadScaleInc="3085">
        <dgm:presLayoutVars>
          <dgm:bulletEnabled val="1"/>
        </dgm:presLayoutVars>
      </dgm:prSet>
      <dgm:spPr/>
    </dgm:pt>
    <dgm:pt modelId="{2F43B1E1-7758-4EE5-87EB-7A880AB2CD1F}" type="pres">
      <dgm:prSet presAssocID="{1D7FF429-64C8-411D-B17F-F6AAA887CECE}" presName="dummy" presStyleCnt="0"/>
      <dgm:spPr/>
    </dgm:pt>
    <dgm:pt modelId="{AAFB63BA-2D94-4CAA-A7B4-0C2BFF7D4F20}" type="pres">
      <dgm:prSet presAssocID="{7A32F3F0-76DB-4DC1-BC36-0DC8AF84F2EC}" presName="sibTrans" presStyleLbl="sibTrans2D1" presStyleIdx="1" presStyleCnt="8" custScaleX="136474" custScaleY="123406" custLinFactNeighborX="-12706" custLinFactNeighborY="3565"/>
      <dgm:spPr/>
    </dgm:pt>
    <dgm:pt modelId="{52490C49-3BB0-4F51-AD02-28E8C20EC9EA}" type="pres">
      <dgm:prSet presAssocID="{304AF69B-C03F-4B24-B9CF-1D1C813832F4}" presName="node" presStyleLbl="node1" presStyleIdx="2" presStyleCnt="8" custScaleX="145219" custScaleY="140287" custRadScaleRad="130959" custRadScaleInc="-14776">
        <dgm:presLayoutVars>
          <dgm:bulletEnabled val="1"/>
        </dgm:presLayoutVars>
      </dgm:prSet>
      <dgm:spPr/>
    </dgm:pt>
    <dgm:pt modelId="{4F93AC9B-E6E8-411E-9A4B-DBBC2B70F3BA}" type="pres">
      <dgm:prSet presAssocID="{304AF69B-C03F-4B24-B9CF-1D1C813832F4}" presName="dummy" presStyleCnt="0"/>
      <dgm:spPr/>
    </dgm:pt>
    <dgm:pt modelId="{2194084D-8071-4A46-B97F-E581D9FDA36D}" type="pres">
      <dgm:prSet presAssocID="{455EC5F0-0081-451C-A259-30B610734DDA}" presName="sibTrans" presStyleLbl="sibTrans2D1" presStyleIdx="2" presStyleCnt="8" custLinFactNeighborX="1512" custLinFactNeighborY="-4841"/>
      <dgm:spPr/>
    </dgm:pt>
    <dgm:pt modelId="{859D156D-F0D1-4302-AD46-C222428C6472}" type="pres">
      <dgm:prSet presAssocID="{93287826-C98B-47B4-B53D-27A5491F4049}" presName="node" presStyleLbl="node1" presStyleIdx="3" presStyleCnt="8" custScaleX="161273" custScaleY="132406" custRadScaleRad="125585" custRadScaleInc="-32150">
        <dgm:presLayoutVars>
          <dgm:bulletEnabled val="1"/>
        </dgm:presLayoutVars>
      </dgm:prSet>
      <dgm:spPr/>
    </dgm:pt>
    <dgm:pt modelId="{AA28E9D8-EF7A-4B9B-BECB-92FD80CB97FE}" type="pres">
      <dgm:prSet presAssocID="{93287826-C98B-47B4-B53D-27A5491F4049}" presName="dummy" presStyleCnt="0"/>
      <dgm:spPr/>
    </dgm:pt>
    <dgm:pt modelId="{1B19D109-7A7F-4342-9852-628D185F4C5B}" type="pres">
      <dgm:prSet presAssocID="{27D79908-124D-45A2-8138-354AF24E3B3D}" presName="sibTrans" presStyleLbl="sibTrans2D1" presStyleIdx="3" presStyleCnt="8" custLinFactNeighborX="2571" custLinFactNeighborY="-1817"/>
      <dgm:spPr/>
    </dgm:pt>
    <dgm:pt modelId="{F9E13236-8727-45E5-BE5D-FF76CA8E25FB}" type="pres">
      <dgm:prSet presAssocID="{DB253441-9331-4F38-AD60-F202C85B8CB5}" presName="node" presStyleLbl="node1" presStyleIdx="4" presStyleCnt="8" custScaleX="165738" custScaleY="148259" custRadScaleRad="100003" custRadScaleInc="2769">
        <dgm:presLayoutVars>
          <dgm:bulletEnabled val="1"/>
        </dgm:presLayoutVars>
      </dgm:prSet>
      <dgm:spPr/>
    </dgm:pt>
    <dgm:pt modelId="{77FA0F67-AD76-4AC3-A92D-949F4D51B5ED}" type="pres">
      <dgm:prSet presAssocID="{DB253441-9331-4F38-AD60-F202C85B8CB5}" presName="dummy" presStyleCnt="0"/>
      <dgm:spPr/>
    </dgm:pt>
    <dgm:pt modelId="{99B3541A-F65B-4F2E-AD2B-0A2FF0C99590}" type="pres">
      <dgm:prSet presAssocID="{D64FEC83-32AE-4DF2-A10E-523EA78D7831}" presName="sibTrans" presStyleLbl="sibTrans2D1" presStyleIdx="4" presStyleCnt="8" custLinFactNeighborX="-908" custLinFactNeighborY="3933"/>
      <dgm:spPr/>
    </dgm:pt>
    <dgm:pt modelId="{CE1D3B16-D07E-4E53-8344-887987344A15}" type="pres">
      <dgm:prSet presAssocID="{CC15F4E2-AEA9-44C5-9454-5989A1A78DD8}" presName="node" presStyleLbl="node1" presStyleIdx="5" presStyleCnt="8" custScaleX="138420" custScaleY="153203" custRadScaleRad="110089" custRadScaleInc="36842">
        <dgm:presLayoutVars>
          <dgm:bulletEnabled val="1"/>
        </dgm:presLayoutVars>
      </dgm:prSet>
      <dgm:spPr/>
    </dgm:pt>
    <dgm:pt modelId="{3CB6F13E-DB0A-4A86-97EF-35C5E6503634}" type="pres">
      <dgm:prSet presAssocID="{CC15F4E2-AEA9-44C5-9454-5989A1A78DD8}" presName="dummy" presStyleCnt="0"/>
      <dgm:spPr/>
    </dgm:pt>
    <dgm:pt modelId="{3205EBC8-C18D-44C7-8073-9C72FE08B6AB}" type="pres">
      <dgm:prSet presAssocID="{D1AE31F6-21B4-48FE-8A97-0C0A83D825E1}" presName="sibTrans" presStyleLbl="sibTrans2D1" presStyleIdx="5" presStyleCnt="8" custLinFactNeighborX="-454" custLinFactNeighborY="-1844"/>
      <dgm:spPr/>
    </dgm:pt>
    <dgm:pt modelId="{25CE6ABC-94EC-4429-8B6E-6FA48CCD82DC}" type="pres">
      <dgm:prSet presAssocID="{4168FEF7-228E-4B01-9E05-FEBEE6EB3D70}" presName="node" presStyleLbl="node1" presStyleIdx="6" presStyleCnt="8" custScaleX="161448" custScaleY="152290" custRadScaleRad="118694" custRadScaleInc="4062">
        <dgm:presLayoutVars>
          <dgm:bulletEnabled val="1"/>
        </dgm:presLayoutVars>
      </dgm:prSet>
      <dgm:spPr/>
    </dgm:pt>
    <dgm:pt modelId="{1E946EC7-DA62-45FE-8BBC-CEAFDA2472D4}" type="pres">
      <dgm:prSet presAssocID="{4168FEF7-228E-4B01-9E05-FEBEE6EB3D70}" presName="dummy" presStyleCnt="0"/>
      <dgm:spPr/>
    </dgm:pt>
    <dgm:pt modelId="{CA065355-9328-4190-ABAB-7C6C7BCDA213}" type="pres">
      <dgm:prSet presAssocID="{D19C4D03-7941-4A00-BFE3-3AED9E22FC4D}" presName="sibTrans" presStyleLbl="sibTrans2D1" presStyleIdx="6" presStyleCnt="8" custScaleX="106718" custScaleY="91149" custLinFactNeighborX="5604" custLinFactNeighborY="-76"/>
      <dgm:spPr/>
    </dgm:pt>
    <dgm:pt modelId="{DE19CD10-F964-4DB6-B360-E6D009363251}" type="pres">
      <dgm:prSet presAssocID="{355E0DCE-E1A1-4DC7-BF53-471692243F90}" presName="node" presStyleLbl="node1" presStyleIdx="7" presStyleCnt="8" custScaleX="157520" custScaleY="150094" custRadScaleRad="113348" custRadScaleInc="-23545">
        <dgm:presLayoutVars>
          <dgm:bulletEnabled val="1"/>
        </dgm:presLayoutVars>
      </dgm:prSet>
      <dgm:spPr/>
    </dgm:pt>
    <dgm:pt modelId="{29957C9E-9FAD-4D0E-8BAB-5208339794DD}" type="pres">
      <dgm:prSet presAssocID="{355E0DCE-E1A1-4DC7-BF53-471692243F90}" presName="dummy" presStyleCnt="0"/>
      <dgm:spPr/>
    </dgm:pt>
    <dgm:pt modelId="{1985B142-6C4C-474C-AEDD-912160CCEB0D}" type="pres">
      <dgm:prSet presAssocID="{D1173B02-2B4A-45C6-9C4D-01A9B54E4903}" presName="sibTrans" presStyleLbl="sibTrans2D1" presStyleIdx="7" presStyleCnt="8" custLinFactNeighborX="-4841" custLinFactNeighborY="605"/>
      <dgm:spPr/>
    </dgm:pt>
  </dgm:ptLst>
  <dgm:cxnLst>
    <dgm:cxn modelId="{7428B60E-8BFB-446A-9430-87F714F69E00}" type="presOf" srcId="{DB253441-9331-4F38-AD60-F202C85B8CB5}" destId="{F9E13236-8727-45E5-BE5D-FF76CA8E25FB}" srcOrd="0" destOrd="0" presId="urn:microsoft.com/office/officeart/2005/8/layout/radial6"/>
    <dgm:cxn modelId="{0C736C11-5404-4F09-A60A-2668D6F3509C}" srcId="{71CF944C-BE33-4FE3-BD6E-17FEA39B0053}" destId="{3F337AC3-806B-4F84-BE55-F08E577BD8D2}" srcOrd="0" destOrd="0" parTransId="{7A0BB82B-DAAF-456C-BE77-6AE50259960B}" sibTransId="{CADF003C-9B8C-41D2-A983-61F9906E1D33}"/>
    <dgm:cxn modelId="{FDA2FD17-5F6F-4082-9C7F-5A6256220669}" type="presOf" srcId="{93287826-C98B-47B4-B53D-27A5491F4049}" destId="{859D156D-F0D1-4302-AD46-C222428C6472}" srcOrd="0" destOrd="0" presId="urn:microsoft.com/office/officeart/2005/8/layout/radial6"/>
    <dgm:cxn modelId="{EE47421C-7960-4A15-B574-011BC41E5964}" srcId="{71CF944C-BE33-4FE3-BD6E-17FEA39B0053}" destId="{4168FEF7-228E-4B01-9E05-FEBEE6EB3D70}" srcOrd="6" destOrd="0" parTransId="{255C7288-530A-47AC-9CA7-DD86CD23BB4F}" sibTransId="{D19C4D03-7941-4A00-BFE3-3AED9E22FC4D}"/>
    <dgm:cxn modelId="{15CDEA24-A7F4-486D-B43C-DB2BADCCCF28}" srcId="{71CF944C-BE33-4FE3-BD6E-17FEA39B0053}" destId="{304AF69B-C03F-4B24-B9CF-1D1C813832F4}" srcOrd="2" destOrd="0" parTransId="{CC58D4A3-7D29-43FA-A094-7786AC46899B}" sibTransId="{455EC5F0-0081-451C-A259-30B610734DDA}"/>
    <dgm:cxn modelId="{BFB32C28-CFD2-4AC7-92A9-420B6603A9FB}" type="presOf" srcId="{355E0DCE-E1A1-4DC7-BF53-471692243F90}" destId="{DE19CD10-F964-4DB6-B360-E6D009363251}" srcOrd="0" destOrd="0" presId="urn:microsoft.com/office/officeart/2005/8/layout/radial6"/>
    <dgm:cxn modelId="{E87DE12C-D005-4C0A-9A40-DBCFD023616B}" type="presOf" srcId="{71CF944C-BE33-4FE3-BD6E-17FEA39B0053}" destId="{74BA6219-FD0D-4DE1-B495-DA0B37DAD1C2}" srcOrd="0" destOrd="0" presId="urn:microsoft.com/office/officeart/2005/8/layout/radial6"/>
    <dgm:cxn modelId="{8D6A4D41-1603-4ECA-92A3-20D6904FF04B}" type="presOf" srcId="{4168FEF7-228E-4B01-9E05-FEBEE6EB3D70}" destId="{25CE6ABC-94EC-4429-8B6E-6FA48CCD82DC}" srcOrd="0" destOrd="0" presId="urn:microsoft.com/office/officeart/2005/8/layout/radial6"/>
    <dgm:cxn modelId="{176C9841-DDE5-4226-ACDF-2263E83C9A80}" type="presOf" srcId="{1D7FF429-64C8-411D-B17F-F6AAA887CECE}" destId="{F5F76657-4A83-403B-984C-4DBDF5E8F500}" srcOrd="0" destOrd="0" presId="urn:microsoft.com/office/officeart/2005/8/layout/radial6"/>
    <dgm:cxn modelId="{D042A968-0AE4-4690-84E3-A1E569E405F5}" type="presOf" srcId="{ABB8FBA8-BD2C-44D6-9B6F-EE994C5C90B6}" destId="{4941A2D8-871C-4309-AB2C-CE0A8B11D411}" srcOrd="0" destOrd="0" presId="urn:microsoft.com/office/officeart/2005/8/layout/radial6"/>
    <dgm:cxn modelId="{60C8796E-86E0-4FEB-BC5D-62EB14089861}" type="presOf" srcId="{3F337AC3-806B-4F84-BE55-F08E577BD8D2}" destId="{7FCDC351-C5DA-40D0-83C0-0C06ED4D47CD}" srcOrd="0" destOrd="0" presId="urn:microsoft.com/office/officeart/2005/8/layout/radial6"/>
    <dgm:cxn modelId="{2326CA54-1D69-4A9C-AB60-C8CDBA4FE1EF}" srcId="{71CF944C-BE33-4FE3-BD6E-17FEA39B0053}" destId="{355E0DCE-E1A1-4DC7-BF53-471692243F90}" srcOrd="7" destOrd="0" parTransId="{84F8C7F3-BCFF-43AD-BF38-25AF05A3F4BA}" sibTransId="{D1173B02-2B4A-45C6-9C4D-01A9B54E4903}"/>
    <dgm:cxn modelId="{34648557-5925-45C5-92C4-1768C5C1884D}" type="presOf" srcId="{CADF003C-9B8C-41D2-A983-61F9906E1D33}" destId="{78C6F847-FFD6-46C8-BB8C-3D61244A2832}" srcOrd="0" destOrd="0" presId="urn:microsoft.com/office/officeart/2005/8/layout/radial6"/>
    <dgm:cxn modelId="{75A9B057-ED7A-4E70-95DE-0F0AE629D1D2}" srcId="{71CF944C-BE33-4FE3-BD6E-17FEA39B0053}" destId="{DB253441-9331-4F38-AD60-F202C85B8CB5}" srcOrd="4" destOrd="0" parTransId="{3F3A59DC-77F8-4CCF-95D9-65231F42EEF4}" sibTransId="{D64FEC83-32AE-4DF2-A10E-523EA78D7831}"/>
    <dgm:cxn modelId="{0FDA1E59-B72E-4B4A-8FF9-383531F373C2}" type="presOf" srcId="{D64FEC83-32AE-4DF2-A10E-523EA78D7831}" destId="{99B3541A-F65B-4F2E-AD2B-0A2FF0C99590}" srcOrd="0" destOrd="0" presId="urn:microsoft.com/office/officeart/2005/8/layout/radial6"/>
    <dgm:cxn modelId="{CDF97088-A7B3-44F2-A89B-03D96DF9D6CE}" type="presOf" srcId="{CC15F4E2-AEA9-44C5-9454-5989A1A78DD8}" destId="{CE1D3B16-D07E-4E53-8344-887987344A15}" srcOrd="0" destOrd="0" presId="urn:microsoft.com/office/officeart/2005/8/layout/radial6"/>
    <dgm:cxn modelId="{FE6F9390-0A38-479B-8E55-9091BA821197}" type="presOf" srcId="{D1AE31F6-21B4-48FE-8A97-0C0A83D825E1}" destId="{3205EBC8-C18D-44C7-8073-9C72FE08B6AB}" srcOrd="0" destOrd="0" presId="urn:microsoft.com/office/officeart/2005/8/layout/radial6"/>
    <dgm:cxn modelId="{54D38B96-8898-410A-939E-BF068E5B861C}" srcId="{71CF944C-BE33-4FE3-BD6E-17FEA39B0053}" destId="{93287826-C98B-47B4-B53D-27A5491F4049}" srcOrd="3" destOrd="0" parTransId="{44338123-68CF-460D-A950-0961E79A18B2}" sibTransId="{27D79908-124D-45A2-8138-354AF24E3B3D}"/>
    <dgm:cxn modelId="{9008F9A2-8527-43C9-9D71-07ECCCE690E1}" srcId="{71CF944C-BE33-4FE3-BD6E-17FEA39B0053}" destId="{1D7FF429-64C8-411D-B17F-F6AAA887CECE}" srcOrd="1" destOrd="0" parTransId="{B336237D-FE3D-4281-ACA7-FD6C8E21A632}" sibTransId="{7A32F3F0-76DB-4DC1-BC36-0DC8AF84F2EC}"/>
    <dgm:cxn modelId="{A0F1DDA3-75BD-4904-983F-47BE26D12998}" type="presOf" srcId="{455EC5F0-0081-451C-A259-30B610734DDA}" destId="{2194084D-8071-4A46-B97F-E581D9FDA36D}" srcOrd="0" destOrd="0" presId="urn:microsoft.com/office/officeart/2005/8/layout/radial6"/>
    <dgm:cxn modelId="{6D1665B6-206C-4206-8A99-603D13036DCC}" srcId="{ABB8FBA8-BD2C-44D6-9B6F-EE994C5C90B6}" destId="{71CF944C-BE33-4FE3-BD6E-17FEA39B0053}" srcOrd="0" destOrd="0" parTransId="{0B490B75-71B5-4CED-B7EC-388F841BF383}" sibTransId="{C77941DD-E8DD-4B3B-90FE-91A0488E98FE}"/>
    <dgm:cxn modelId="{C78AFEB7-C4EC-4672-9AEF-8C96FF81DBAA}" srcId="{71CF944C-BE33-4FE3-BD6E-17FEA39B0053}" destId="{CC15F4E2-AEA9-44C5-9454-5989A1A78DD8}" srcOrd="5" destOrd="0" parTransId="{32EE8B55-E9E4-412C-950E-22C8BC522D91}" sibTransId="{D1AE31F6-21B4-48FE-8A97-0C0A83D825E1}"/>
    <dgm:cxn modelId="{CA9500BC-EE90-4DFC-AF13-9B7DBE718FA3}" type="presOf" srcId="{304AF69B-C03F-4B24-B9CF-1D1C813832F4}" destId="{52490C49-3BB0-4F51-AD02-28E8C20EC9EA}" srcOrd="0" destOrd="0" presId="urn:microsoft.com/office/officeart/2005/8/layout/radial6"/>
    <dgm:cxn modelId="{278E69BD-6B43-4D1D-B1C8-BD3CFF3B5D57}" type="presOf" srcId="{27D79908-124D-45A2-8138-354AF24E3B3D}" destId="{1B19D109-7A7F-4342-9852-628D185F4C5B}" srcOrd="0" destOrd="0" presId="urn:microsoft.com/office/officeart/2005/8/layout/radial6"/>
    <dgm:cxn modelId="{5A8ED2BE-DF50-473A-BE2C-06A55E78FD3D}" type="presOf" srcId="{7A32F3F0-76DB-4DC1-BC36-0DC8AF84F2EC}" destId="{AAFB63BA-2D94-4CAA-A7B4-0C2BFF7D4F20}" srcOrd="0" destOrd="0" presId="urn:microsoft.com/office/officeart/2005/8/layout/radial6"/>
    <dgm:cxn modelId="{1D6FC9C9-399E-487B-9BF8-A44BC9D6F574}" type="presOf" srcId="{D1173B02-2B4A-45C6-9C4D-01A9B54E4903}" destId="{1985B142-6C4C-474C-AEDD-912160CCEB0D}" srcOrd="0" destOrd="0" presId="urn:microsoft.com/office/officeart/2005/8/layout/radial6"/>
    <dgm:cxn modelId="{2D5966E0-F460-40FD-82DF-076E9DEB06BD}" type="presOf" srcId="{D19C4D03-7941-4A00-BFE3-3AED9E22FC4D}" destId="{CA065355-9328-4190-ABAB-7C6C7BCDA213}" srcOrd="0" destOrd="0" presId="urn:microsoft.com/office/officeart/2005/8/layout/radial6"/>
    <dgm:cxn modelId="{2CD3E365-E0B9-46B4-BE2E-E271D6953F58}" type="presParOf" srcId="{4941A2D8-871C-4309-AB2C-CE0A8B11D411}" destId="{74BA6219-FD0D-4DE1-B495-DA0B37DAD1C2}" srcOrd="0" destOrd="0" presId="urn:microsoft.com/office/officeart/2005/8/layout/radial6"/>
    <dgm:cxn modelId="{232340F1-30E6-4175-93AB-D74AF7AFB397}" type="presParOf" srcId="{4941A2D8-871C-4309-AB2C-CE0A8B11D411}" destId="{7FCDC351-C5DA-40D0-83C0-0C06ED4D47CD}" srcOrd="1" destOrd="0" presId="urn:microsoft.com/office/officeart/2005/8/layout/radial6"/>
    <dgm:cxn modelId="{C6C513E7-3522-4D40-B3E1-E367EFE3EB9C}" type="presParOf" srcId="{4941A2D8-871C-4309-AB2C-CE0A8B11D411}" destId="{79C710A8-2EB1-4EF3-98BB-B633C477AB15}" srcOrd="2" destOrd="0" presId="urn:microsoft.com/office/officeart/2005/8/layout/radial6"/>
    <dgm:cxn modelId="{7212E8F3-64A9-47A2-877A-F313F78523A2}" type="presParOf" srcId="{4941A2D8-871C-4309-AB2C-CE0A8B11D411}" destId="{78C6F847-FFD6-46C8-BB8C-3D61244A2832}" srcOrd="3" destOrd="0" presId="urn:microsoft.com/office/officeart/2005/8/layout/radial6"/>
    <dgm:cxn modelId="{3FF8FA4E-1322-4295-8919-A8550D5D51CA}" type="presParOf" srcId="{4941A2D8-871C-4309-AB2C-CE0A8B11D411}" destId="{F5F76657-4A83-403B-984C-4DBDF5E8F500}" srcOrd="4" destOrd="0" presId="urn:microsoft.com/office/officeart/2005/8/layout/radial6"/>
    <dgm:cxn modelId="{ED68B18C-4602-4729-9DB4-824A6E3561B1}" type="presParOf" srcId="{4941A2D8-871C-4309-AB2C-CE0A8B11D411}" destId="{2F43B1E1-7758-4EE5-87EB-7A880AB2CD1F}" srcOrd="5" destOrd="0" presId="urn:microsoft.com/office/officeart/2005/8/layout/radial6"/>
    <dgm:cxn modelId="{9474D7E4-131F-4D02-9F1F-587B485CDF11}" type="presParOf" srcId="{4941A2D8-871C-4309-AB2C-CE0A8B11D411}" destId="{AAFB63BA-2D94-4CAA-A7B4-0C2BFF7D4F20}" srcOrd="6" destOrd="0" presId="urn:microsoft.com/office/officeart/2005/8/layout/radial6"/>
    <dgm:cxn modelId="{C4597057-4E0D-40AB-BE5A-D356F17CACA9}" type="presParOf" srcId="{4941A2D8-871C-4309-AB2C-CE0A8B11D411}" destId="{52490C49-3BB0-4F51-AD02-28E8C20EC9EA}" srcOrd="7" destOrd="0" presId="urn:microsoft.com/office/officeart/2005/8/layout/radial6"/>
    <dgm:cxn modelId="{CBCF8035-3B8A-4CCC-BE2F-82F7FFFE68D6}" type="presParOf" srcId="{4941A2D8-871C-4309-AB2C-CE0A8B11D411}" destId="{4F93AC9B-E6E8-411E-9A4B-DBBC2B70F3BA}" srcOrd="8" destOrd="0" presId="urn:microsoft.com/office/officeart/2005/8/layout/radial6"/>
    <dgm:cxn modelId="{EB906257-AD2B-4141-B64B-5E4EF9D8569E}" type="presParOf" srcId="{4941A2D8-871C-4309-AB2C-CE0A8B11D411}" destId="{2194084D-8071-4A46-B97F-E581D9FDA36D}" srcOrd="9" destOrd="0" presId="urn:microsoft.com/office/officeart/2005/8/layout/radial6"/>
    <dgm:cxn modelId="{EC889D55-8125-4C1C-8F67-CE70259D4E46}" type="presParOf" srcId="{4941A2D8-871C-4309-AB2C-CE0A8B11D411}" destId="{859D156D-F0D1-4302-AD46-C222428C6472}" srcOrd="10" destOrd="0" presId="urn:microsoft.com/office/officeart/2005/8/layout/radial6"/>
    <dgm:cxn modelId="{9CF22836-2609-4A33-B938-3B34C616D071}" type="presParOf" srcId="{4941A2D8-871C-4309-AB2C-CE0A8B11D411}" destId="{AA28E9D8-EF7A-4B9B-BECB-92FD80CB97FE}" srcOrd="11" destOrd="0" presId="urn:microsoft.com/office/officeart/2005/8/layout/radial6"/>
    <dgm:cxn modelId="{D4601631-DD2A-439F-BACA-FBB5554F5E8C}" type="presParOf" srcId="{4941A2D8-871C-4309-AB2C-CE0A8B11D411}" destId="{1B19D109-7A7F-4342-9852-628D185F4C5B}" srcOrd="12" destOrd="0" presId="urn:microsoft.com/office/officeart/2005/8/layout/radial6"/>
    <dgm:cxn modelId="{E24250B5-35E4-422C-AFB5-7DD77D4B11DD}" type="presParOf" srcId="{4941A2D8-871C-4309-AB2C-CE0A8B11D411}" destId="{F9E13236-8727-45E5-BE5D-FF76CA8E25FB}" srcOrd="13" destOrd="0" presId="urn:microsoft.com/office/officeart/2005/8/layout/radial6"/>
    <dgm:cxn modelId="{8517A3E9-3714-464A-9A02-1393D87D8E25}" type="presParOf" srcId="{4941A2D8-871C-4309-AB2C-CE0A8B11D411}" destId="{77FA0F67-AD76-4AC3-A92D-949F4D51B5ED}" srcOrd="14" destOrd="0" presId="urn:microsoft.com/office/officeart/2005/8/layout/radial6"/>
    <dgm:cxn modelId="{E45BBE04-3C82-4E42-9FB1-223D376E344E}" type="presParOf" srcId="{4941A2D8-871C-4309-AB2C-CE0A8B11D411}" destId="{99B3541A-F65B-4F2E-AD2B-0A2FF0C99590}" srcOrd="15" destOrd="0" presId="urn:microsoft.com/office/officeart/2005/8/layout/radial6"/>
    <dgm:cxn modelId="{D75B11DC-1955-4093-9826-D7F55B9E3458}" type="presParOf" srcId="{4941A2D8-871C-4309-AB2C-CE0A8B11D411}" destId="{CE1D3B16-D07E-4E53-8344-887987344A15}" srcOrd="16" destOrd="0" presId="urn:microsoft.com/office/officeart/2005/8/layout/radial6"/>
    <dgm:cxn modelId="{D3E55CE9-0110-4A00-811F-FB766DD108DB}" type="presParOf" srcId="{4941A2D8-871C-4309-AB2C-CE0A8B11D411}" destId="{3CB6F13E-DB0A-4A86-97EF-35C5E6503634}" srcOrd="17" destOrd="0" presId="urn:microsoft.com/office/officeart/2005/8/layout/radial6"/>
    <dgm:cxn modelId="{8FB602DF-31A3-46C9-A247-E4B6AA565280}" type="presParOf" srcId="{4941A2D8-871C-4309-AB2C-CE0A8B11D411}" destId="{3205EBC8-C18D-44C7-8073-9C72FE08B6AB}" srcOrd="18" destOrd="0" presId="urn:microsoft.com/office/officeart/2005/8/layout/radial6"/>
    <dgm:cxn modelId="{27B05137-8379-49FF-A8B5-7982694C56A8}" type="presParOf" srcId="{4941A2D8-871C-4309-AB2C-CE0A8B11D411}" destId="{25CE6ABC-94EC-4429-8B6E-6FA48CCD82DC}" srcOrd="19" destOrd="0" presId="urn:microsoft.com/office/officeart/2005/8/layout/radial6"/>
    <dgm:cxn modelId="{5DFFB0E3-2920-4CE0-9B1D-D2F5FDF181AB}" type="presParOf" srcId="{4941A2D8-871C-4309-AB2C-CE0A8B11D411}" destId="{1E946EC7-DA62-45FE-8BBC-CEAFDA2472D4}" srcOrd="20" destOrd="0" presId="urn:microsoft.com/office/officeart/2005/8/layout/radial6"/>
    <dgm:cxn modelId="{293D0159-240E-435A-91F4-0CCF942B13E5}" type="presParOf" srcId="{4941A2D8-871C-4309-AB2C-CE0A8B11D411}" destId="{CA065355-9328-4190-ABAB-7C6C7BCDA213}" srcOrd="21" destOrd="0" presId="urn:microsoft.com/office/officeart/2005/8/layout/radial6"/>
    <dgm:cxn modelId="{5A9783E6-CF6D-467F-8DBC-E869C9678D11}" type="presParOf" srcId="{4941A2D8-871C-4309-AB2C-CE0A8B11D411}" destId="{DE19CD10-F964-4DB6-B360-E6D009363251}" srcOrd="22" destOrd="0" presId="urn:microsoft.com/office/officeart/2005/8/layout/radial6"/>
    <dgm:cxn modelId="{A8FF290F-FB3F-4B49-B743-855AFC17D949}" type="presParOf" srcId="{4941A2D8-871C-4309-AB2C-CE0A8B11D411}" destId="{29957C9E-9FAD-4D0E-8BAB-5208339794DD}" srcOrd="23" destOrd="0" presId="urn:microsoft.com/office/officeart/2005/8/layout/radial6"/>
    <dgm:cxn modelId="{C0E8F267-3F90-4173-AB6D-1A35E721AF66}" type="presParOf" srcId="{4941A2D8-871C-4309-AB2C-CE0A8B11D411}" destId="{1985B142-6C4C-474C-AEDD-912160CCEB0D}" srcOrd="24" destOrd="0" presId="urn:microsoft.com/office/officeart/2005/8/layout/radial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85B142-6C4C-474C-AEDD-912160CCEB0D}">
      <dsp:nvSpPr>
        <dsp:cNvPr id="0" name=""/>
        <dsp:cNvSpPr/>
      </dsp:nvSpPr>
      <dsp:spPr>
        <a:xfrm>
          <a:off x="2059229" y="470375"/>
          <a:ext cx="4197634" cy="4197634"/>
        </a:xfrm>
        <a:prstGeom prst="blockArc">
          <a:avLst>
            <a:gd name="adj1" fmla="val 13694779"/>
            <a:gd name="adj2" fmla="val 16704276"/>
            <a:gd name="adj3" fmla="val 343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A065355-9328-4190-ABAB-7C6C7BCDA213}">
      <dsp:nvSpPr>
        <dsp:cNvPr id="0" name=""/>
        <dsp:cNvSpPr/>
      </dsp:nvSpPr>
      <dsp:spPr>
        <a:xfrm>
          <a:off x="2349407" y="634011"/>
          <a:ext cx="4479631" cy="3826101"/>
        </a:xfrm>
        <a:prstGeom prst="blockArc">
          <a:avLst>
            <a:gd name="adj1" fmla="val 10838401"/>
            <a:gd name="adj2" fmla="val 13710977"/>
            <a:gd name="adj3" fmla="val 343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205EBC8-C18D-44C7-8073-9C72FE08B6AB}">
      <dsp:nvSpPr>
        <dsp:cNvPr id="0" name=""/>
        <dsp:cNvSpPr/>
      </dsp:nvSpPr>
      <dsp:spPr>
        <a:xfrm>
          <a:off x="2234844" y="275071"/>
          <a:ext cx="4197634" cy="4197634"/>
        </a:xfrm>
        <a:prstGeom prst="blockArc">
          <a:avLst>
            <a:gd name="adj1" fmla="val 7888278"/>
            <a:gd name="adj2" fmla="val 10673451"/>
            <a:gd name="adj3" fmla="val 343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9B3541A-F65B-4F2E-AD2B-0A2FF0C99590}">
      <dsp:nvSpPr>
        <dsp:cNvPr id="0" name=""/>
        <dsp:cNvSpPr/>
      </dsp:nvSpPr>
      <dsp:spPr>
        <a:xfrm>
          <a:off x="2337851" y="634711"/>
          <a:ext cx="4197634" cy="4197634"/>
        </a:xfrm>
        <a:prstGeom prst="blockArc">
          <a:avLst>
            <a:gd name="adj1" fmla="val 4982571"/>
            <a:gd name="adj2" fmla="val 8170304"/>
            <a:gd name="adj3" fmla="val 343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B19D109-7A7F-4342-9852-628D185F4C5B}">
      <dsp:nvSpPr>
        <dsp:cNvPr id="0" name=""/>
        <dsp:cNvSpPr/>
      </dsp:nvSpPr>
      <dsp:spPr>
        <a:xfrm>
          <a:off x="3385096" y="483694"/>
          <a:ext cx="4197634" cy="4197634"/>
        </a:xfrm>
        <a:prstGeom prst="blockArc">
          <a:avLst>
            <a:gd name="adj1" fmla="val 2962885"/>
            <a:gd name="adj2" fmla="val 6504404"/>
            <a:gd name="adj3" fmla="val 343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194084D-8071-4A46-B97F-E581D9FDA36D}">
      <dsp:nvSpPr>
        <dsp:cNvPr id="0" name=""/>
        <dsp:cNvSpPr/>
      </dsp:nvSpPr>
      <dsp:spPr>
        <a:xfrm>
          <a:off x="3350706" y="348182"/>
          <a:ext cx="4197634" cy="4197634"/>
        </a:xfrm>
        <a:prstGeom prst="blockArc">
          <a:avLst>
            <a:gd name="adj1" fmla="val 21263765"/>
            <a:gd name="adj2" fmla="val 2984919"/>
            <a:gd name="adj3" fmla="val 343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AFB63BA-2D94-4CAA-A7B4-0C2BFF7D4F20}">
      <dsp:nvSpPr>
        <dsp:cNvPr id="0" name=""/>
        <dsp:cNvSpPr/>
      </dsp:nvSpPr>
      <dsp:spPr>
        <a:xfrm>
          <a:off x="2016695" y="403443"/>
          <a:ext cx="5728679" cy="5180132"/>
        </a:xfrm>
        <a:prstGeom prst="blockArc">
          <a:avLst>
            <a:gd name="adj1" fmla="val 17772157"/>
            <a:gd name="adj2" fmla="val 20937469"/>
            <a:gd name="adj3" fmla="val 343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8C6F847-FFD6-46C8-BB8C-3D61244A2832}">
      <dsp:nvSpPr>
        <dsp:cNvPr id="0" name=""/>
        <dsp:cNvSpPr/>
      </dsp:nvSpPr>
      <dsp:spPr>
        <a:xfrm>
          <a:off x="2978237" y="346247"/>
          <a:ext cx="4197634" cy="4197634"/>
        </a:xfrm>
        <a:prstGeom prst="blockArc">
          <a:avLst>
            <a:gd name="adj1" fmla="val 15694727"/>
            <a:gd name="adj2" fmla="val 18675575"/>
            <a:gd name="adj3" fmla="val 3433"/>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4BA6219-FD0D-4DE1-B495-DA0B37DAD1C2}">
      <dsp:nvSpPr>
        <dsp:cNvPr id="0" name=""/>
        <dsp:cNvSpPr/>
      </dsp:nvSpPr>
      <dsp:spPr>
        <a:xfrm>
          <a:off x="3867230" y="1770807"/>
          <a:ext cx="1792836" cy="161298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1" kern="1200" dirty="0">
              <a:solidFill>
                <a:schemeClr val="tx1"/>
              </a:solidFill>
              <a:latin typeface="Arial Black" panose="020B0A04020102020204" pitchFamily="34" charset="0"/>
            </a:rPr>
            <a:t>MODULE LIST</a:t>
          </a:r>
          <a:endParaRPr lang="en-IN" sz="2000" b="1" kern="1200" dirty="0">
            <a:solidFill>
              <a:schemeClr val="tx1"/>
            </a:solidFill>
            <a:latin typeface="Arial Black" panose="020B0A04020102020204" pitchFamily="34" charset="0"/>
          </a:endParaRPr>
        </a:p>
      </dsp:txBody>
      <dsp:txXfrm>
        <a:off x="4129785" y="2007023"/>
        <a:ext cx="1267726" cy="1140553"/>
      </dsp:txXfrm>
    </dsp:sp>
    <dsp:sp modelId="{7FCDC351-C5DA-40D0-83C0-0C06ED4D47CD}">
      <dsp:nvSpPr>
        <dsp:cNvPr id="0" name=""/>
        <dsp:cNvSpPr/>
      </dsp:nvSpPr>
      <dsp:spPr>
        <a:xfrm>
          <a:off x="3929866" y="-214282"/>
          <a:ext cx="1465782" cy="143487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altLang="en-US" sz="1400" b="1" kern="1200" dirty="0">
              <a:solidFill>
                <a:schemeClr val="tx1"/>
              </a:solidFill>
              <a:latin typeface="Arial" panose="020B0604020202020204" pitchFamily="34" charset="0"/>
            </a:rPr>
            <a:t>Data cleaning</a:t>
          </a:r>
          <a:endParaRPr lang="en-IN" sz="1400" b="1" kern="1200" dirty="0">
            <a:solidFill>
              <a:schemeClr val="tx1"/>
            </a:solidFill>
          </a:endParaRPr>
        </a:p>
      </dsp:txBody>
      <dsp:txXfrm>
        <a:off x="4144525" y="-4150"/>
        <a:ext cx="1036464" cy="1014609"/>
      </dsp:txXfrm>
    </dsp:sp>
    <dsp:sp modelId="{F5F76657-4A83-403B-984C-4DBDF5E8F500}">
      <dsp:nvSpPr>
        <dsp:cNvPr id="0" name=""/>
        <dsp:cNvSpPr/>
      </dsp:nvSpPr>
      <dsp:spPr>
        <a:xfrm>
          <a:off x="5497503" y="287105"/>
          <a:ext cx="1655406" cy="1411880"/>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altLang="en-US" sz="1400" b="1" kern="1200" dirty="0">
              <a:solidFill>
                <a:schemeClr val="tx1"/>
              </a:solidFill>
              <a:latin typeface="Arial" panose="020B0604020202020204" pitchFamily="34" charset="0"/>
            </a:rPr>
            <a:t>Splitting Data into Train &amp; Test Sets</a:t>
          </a:r>
          <a:endParaRPr lang="en-IN" sz="1400" b="1" kern="1200" dirty="0">
            <a:solidFill>
              <a:schemeClr val="tx1"/>
            </a:solidFill>
          </a:endParaRPr>
        </a:p>
      </dsp:txBody>
      <dsp:txXfrm>
        <a:off x="5739932" y="493870"/>
        <a:ext cx="1170548" cy="998350"/>
      </dsp:txXfrm>
    </dsp:sp>
    <dsp:sp modelId="{52490C49-3BB0-4F51-AD02-28E8C20EC9EA}">
      <dsp:nvSpPr>
        <dsp:cNvPr id="0" name=""/>
        <dsp:cNvSpPr/>
      </dsp:nvSpPr>
      <dsp:spPr>
        <a:xfrm>
          <a:off x="6712459" y="1746915"/>
          <a:ext cx="1453064" cy="140371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just" defTabSz="622300">
            <a:lnSpc>
              <a:spcPct val="90000"/>
            </a:lnSpc>
            <a:spcBef>
              <a:spcPct val="0"/>
            </a:spcBef>
            <a:spcAft>
              <a:spcPct val="35000"/>
            </a:spcAft>
            <a:buNone/>
          </a:pPr>
          <a:r>
            <a:rPr lang="en-US" altLang="en-US" sz="1400" b="1" kern="1200" dirty="0">
              <a:solidFill>
                <a:schemeClr val="tx1"/>
              </a:solidFill>
              <a:latin typeface="Arial" panose="020B0604020202020204" pitchFamily="34" charset="0"/>
            </a:rPr>
            <a:t>Model Generation</a:t>
          </a:r>
          <a:endParaRPr lang="en-IN" sz="1400" b="1" kern="1200" dirty="0">
            <a:solidFill>
              <a:schemeClr val="tx1"/>
            </a:solidFill>
          </a:endParaRPr>
        </a:p>
      </dsp:txBody>
      <dsp:txXfrm>
        <a:off x="6925255" y="1952484"/>
        <a:ext cx="1027472" cy="992577"/>
      </dsp:txXfrm>
    </dsp:sp>
    <dsp:sp modelId="{859D156D-F0D1-4302-AD46-C222428C6472}">
      <dsp:nvSpPr>
        <dsp:cNvPr id="0" name=""/>
        <dsp:cNvSpPr/>
      </dsp:nvSpPr>
      <dsp:spPr>
        <a:xfrm>
          <a:off x="5912063" y="3562139"/>
          <a:ext cx="1613701" cy="132485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altLang="en-US" sz="1400" b="1" kern="1200" dirty="0">
              <a:solidFill>
                <a:schemeClr val="tx1"/>
              </a:solidFill>
              <a:latin typeface="Arial" panose="020B0604020202020204" pitchFamily="34" charset="0"/>
            </a:rPr>
            <a:t>Extension: Random Forest and Decision Tree Accuracy Calculation</a:t>
          </a:r>
          <a:endParaRPr lang="en-IN" sz="1400" b="1" kern="1200" dirty="0">
            <a:solidFill>
              <a:schemeClr val="tx1"/>
            </a:solidFill>
          </a:endParaRPr>
        </a:p>
      </dsp:txBody>
      <dsp:txXfrm>
        <a:off x="6148384" y="3756160"/>
        <a:ext cx="1141059" cy="936815"/>
      </dsp:txXfrm>
    </dsp:sp>
    <dsp:sp modelId="{F9E13236-8727-45E5-BE5D-FF76CA8E25FB}">
      <dsp:nvSpPr>
        <dsp:cNvPr id="0" name=""/>
        <dsp:cNvSpPr/>
      </dsp:nvSpPr>
      <dsp:spPr>
        <a:xfrm>
          <a:off x="3895453" y="3874301"/>
          <a:ext cx="1658378" cy="148348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altLang="en-US" sz="1400" b="1" kern="1200" dirty="0">
              <a:solidFill>
                <a:schemeClr val="tx1"/>
              </a:solidFill>
              <a:latin typeface="Arial" panose="020B0604020202020204" pitchFamily="34" charset="0"/>
            </a:rPr>
            <a:t>Prediction by gender</a:t>
          </a:r>
          <a:endParaRPr lang="en-IN" sz="1400" b="1" kern="1200" dirty="0">
            <a:solidFill>
              <a:schemeClr val="tx1"/>
            </a:solidFill>
          </a:endParaRPr>
        </a:p>
      </dsp:txBody>
      <dsp:txXfrm>
        <a:off x="4138317" y="4091552"/>
        <a:ext cx="1172650" cy="1048981"/>
      </dsp:txXfrm>
    </dsp:sp>
    <dsp:sp modelId="{CE1D3B16-D07E-4E53-8344-887987344A15}">
      <dsp:nvSpPr>
        <dsp:cNvPr id="0" name=""/>
        <dsp:cNvSpPr/>
      </dsp:nvSpPr>
      <dsp:spPr>
        <a:xfrm>
          <a:off x="2294126" y="3230443"/>
          <a:ext cx="1385033" cy="1532953"/>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altLang="en-US" sz="1400" b="1" kern="1200" dirty="0">
              <a:solidFill>
                <a:schemeClr val="tx1"/>
              </a:solidFill>
              <a:latin typeface="Arial" panose="020B0604020202020204" pitchFamily="34" charset="0"/>
            </a:rPr>
            <a:t>Prediction by students course</a:t>
          </a:r>
          <a:endParaRPr lang="en-IN" sz="1400" b="1" kern="1200" dirty="0">
            <a:solidFill>
              <a:schemeClr val="tx1"/>
            </a:solidFill>
          </a:endParaRPr>
        </a:p>
      </dsp:txBody>
      <dsp:txXfrm>
        <a:off x="2496959" y="3454939"/>
        <a:ext cx="979367" cy="1083961"/>
      </dsp:txXfrm>
    </dsp:sp>
    <dsp:sp modelId="{25CE6ABC-94EC-4429-8B6E-6FA48CCD82DC}">
      <dsp:nvSpPr>
        <dsp:cNvPr id="0" name=""/>
        <dsp:cNvSpPr/>
      </dsp:nvSpPr>
      <dsp:spPr>
        <a:xfrm>
          <a:off x="1483594" y="1765302"/>
          <a:ext cx="1615452" cy="1523817"/>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altLang="en-US" sz="1400" b="1" kern="1200" dirty="0">
              <a:solidFill>
                <a:schemeClr val="tx1"/>
              </a:solidFill>
              <a:latin typeface="Arial" panose="020B0604020202020204" pitchFamily="34" charset="0"/>
            </a:rPr>
            <a:t>Result</a:t>
          </a:r>
          <a:endParaRPr lang="en-IN" sz="1400" b="1" kern="1200" dirty="0">
            <a:solidFill>
              <a:schemeClr val="tx1"/>
            </a:solidFill>
          </a:endParaRPr>
        </a:p>
      </dsp:txBody>
      <dsp:txXfrm>
        <a:off x="1720171" y="1988460"/>
        <a:ext cx="1142298" cy="1077501"/>
      </dsp:txXfrm>
    </dsp:sp>
    <dsp:sp modelId="{DE19CD10-F964-4DB6-B360-E6D009363251}">
      <dsp:nvSpPr>
        <dsp:cNvPr id="0" name=""/>
        <dsp:cNvSpPr/>
      </dsp:nvSpPr>
      <dsp:spPr>
        <a:xfrm>
          <a:off x="2199502" y="253999"/>
          <a:ext cx="1576149" cy="1501844"/>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780" tIns="17780" rIns="17780" bIns="17780" numCol="1" spcCol="1270" anchor="ctr" anchorCtr="0">
          <a:noAutofit/>
        </a:bodyPr>
        <a:lstStyle/>
        <a:p>
          <a:pPr marL="0" lvl="0" indent="0" algn="ctr" defTabSz="622300">
            <a:lnSpc>
              <a:spcPct val="90000"/>
            </a:lnSpc>
            <a:spcBef>
              <a:spcPct val="0"/>
            </a:spcBef>
            <a:spcAft>
              <a:spcPct val="35000"/>
            </a:spcAft>
            <a:buNone/>
          </a:pPr>
          <a:r>
            <a:rPr lang="en-US" altLang="en-US" sz="1400" b="1" kern="1200" dirty="0">
              <a:solidFill>
                <a:schemeClr val="tx1"/>
              </a:solidFill>
              <a:latin typeface="Arial" panose="020B0604020202020204" pitchFamily="34" charset="0"/>
            </a:rPr>
            <a:t>Data Exploration</a:t>
          </a:r>
          <a:r>
            <a:rPr lang="en-US" sz="1400" b="1" kern="1200" dirty="0">
              <a:solidFill>
                <a:schemeClr val="tx1"/>
              </a:solidFill>
            </a:rPr>
            <a:t> </a:t>
          </a:r>
          <a:endParaRPr lang="en-IN" sz="1400" b="1" kern="1200" dirty="0">
            <a:solidFill>
              <a:schemeClr val="tx1"/>
            </a:solidFill>
          </a:endParaRPr>
        </a:p>
      </dsp:txBody>
      <dsp:txXfrm>
        <a:off x="2430324" y="473939"/>
        <a:ext cx="1114505" cy="1061964"/>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12/2/2024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12/2/2024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12/2/2024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12/2/2024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12/2/2024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12/2/2024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14500" y="1910060"/>
            <a:ext cx="9144000" cy="1295400"/>
          </a:xfrm>
        </p:spPr>
        <p:txBody>
          <a:bodyPr>
            <a:normAutofit/>
          </a:bodyPr>
          <a:lstStyle/>
          <a:p>
            <a:r>
              <a:rPr lang="en-US" sz="3600" dirty="0">
                <a:solidFill>
                  <a:srgbClr val="002060"/>
                </a:solidFill>
                <a:latin typeface="Algerian" panose="04020705040A02060702" pitchFamily="82" charset="0"/>
              </a:rPr>
              <a:t>Mental Health Prediction Using Machine Learning </a:t>
            </a:r>
            <a:endParaRPr lang="en-IN" sz="3600" dirty="0">
              <a:solidFill>
                <a:srgbClr val="002060"/>
              </a:solidFill>
              <a:latin typeface="Algerian" panose="04020705040A02060702" pitchFamily="82" charset="0"/>
            </a:endParaRPr>
          </a:p>
        </p:txBody>
      </p:sp>
      <p:sp>
        <p:nvSpPr>
          <p:cNvPr id="3" name="Subtitle 2"/>
          <p:cNvSpPr>
            <a:spLocks noGrp="1"/>
          </p:cNvSpPr>
          <p:nvPr>
            <p:ph type="subTitle" idx="1"/>
          </p:nvPr>
        </p:nvSpPr>
        <p:spPr>
          <a:xfrm>
            <a:off x="2286000" y="3509963"/>
            <a:ext cx="7404101" cy="3030537"/>
          </a:xfrm>
        </p:spPr>
        <p:txBody>
          <a:bodyPr>
            <a:normAutofit fontScale="92500" lnSpcReduction="20000"/>
          </a:bodyPr>
          <a:lstStyle/>
          <a:p>
            <a:r>
              <a:rPr lang="en-US" dirty="0"/>
              <a:t>           </a:t>
            </a:r>
            <a:r>
              <a:rPr lang="en-US" dirty="0">
                <a:latin typeface="Bodoni MT" panose="02070603080606020203" pitchFamily="18" charset="0"/>
              </a:rPr>
              <a:t>Guide name:</a:t>
            </a:r>
            <a:r>
              <a:rPr lang="en-IN" b="1" dirty="0"/>
              <a:t>Mrs.M.R.NITHYA,M.E.,</a:t>
            </a:r>
          </a:p>
          <a:p>
            <a:endParaRPr lang="en-IN" b="1" dirty="0"/>
          </a:p>
          <a:p>
            <a:r>
              <a:rPr lang="en-US" sz="2200" dirty="0">
                <a:latin typeface="Century Schoolbook" panose="02040604050505020304" pitchFamily="18" charset="0"/>
              </a:rPr>
              <a:t>Submitted by</a:t>
            </a:r>
          </a:p>
          <a:p>
            <a:endParaRPr lang="en-IN" sz="2200" dirty="0">
              <a:latin typeface="Century Schoolbook" panose="02040604050505020304" pitchFamily="18" charset="0"/>
            </a:endParaRPr>
          </a:p>
          <a:p>
            <a:pPr algn="l"/>
            <a:r>
              <a:rPr lang="en-IN" b="1" dirty="0"/>
              <a:t>                                ARTHY M (8115U22CB007)</a:t>
            </a:r>
            <a:endParaRPr lang="en-IN" dirty="0"/>
          </a:p>
          <a:p>
            <a:pPr algn="l"/>
            <a:r>
              <a:rPr lang="en-IN" b="1" dirty="0"/>
              <a:t>                                REENA S (8115U22CB044)</a:t>
            </a:r>
            <a:endParaRPr lang="en-IN" dirty="0"/>
          </a:p>
          <a:p>
            <a:pPr algn="l"/>
            <a:r>
              <a:rPr lang="en-IN" b="1" dirty="0"/>
              <a:t>                                SHREE HARINI S (8115U22CB050)</a:t>
            </a:r>
            <a:endParaRPr lang="en-IN" dirty="0"/>
          </a:p>
          <a:p>
            <a:pPr algn="l"/>
            <a:r>
              <a:rPr lang="en-IN" b="1" dirty="0"/>
              <a:t>                                SOUNDARYA AL (8115U22CB052)</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5215" y="127323"/>
            <a:ext cx="7742607" cy="1493134"/>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505003"/>
            <a:ext cx="2506061" cy="2340000"/>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21875" y="39092"/>
            <a:ext cx="2143125" cy="1581365"/>
          </a:xfrm>
          <a:prstGeom prst="rect">
            <a:avLst/>
          </a:prstGeom>
        </p:spPr>
      </p:pic>
    </p:spTree>
    <p:extLst>
      <p:ext uri="{BB962C8B-B14F-4D97-AF65-F5344CB8AC3E}">
        <p14:creationId xmlns:p14="http://schemas.microsoft.com/office/powerpoint/2010/main" val="3137029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31891-85E1-E523-CACA-F38E12E9C3FB}"/>
              </a:ext>
            </a:extLst>
          </p:cNvPr>
          <p:cNvSpPr>
            <a:spLocks noGrp="1"/>
          </p:cNvSpPr>
          <p:nvPr>
            <p:ph type="title"/>
          </p:nvPr>
        </p:nvSpPr>
        <p:spPr>
          <a:xfrm>
            <a:off x="690498" y="324092"/>
            <a:ext cx="7389812" cy="717630"/>
          </a:xfrm>
        </p:spPr>
        <p:txBody>
          <a:bodyPr>
            <a:noAutofit/>
          </a:bodyPr>
          <a:lstStyle/>
          <a:p>
            <a:r>
              <a:rPr lang="en-IN" sz="4000" b="1" dirty="0">
                <a:ln w="0"/>
                <a:solidFill>
                  <a:srgbClr val="002060"/>
                </a:solidFill>
                <a:effectLst>
                  <a:outerShdw blurRad="38100" dist="25400" dir="5400000" algn="ctr" rotWithShape="0">
                    <a:srgbClr val="6E747A">
                      <a:alpha val="43000"/>
                    </a:srgbClr>
                  </a:outerShdw>
                </a:effectLst>
                <a:latin typeface="Algerian" panose="04020705040A02060702" pitchFamily="82" charset="0"/>
              </a:rPr>
              <a:t>SYSTEM ARCHITECTURE</a:t>
            </a:r>
          </a:p>
        </p:txBody>
      </p:sp>
      <p:pic>
        <p:nvPicPr>
          <p:cNvPr id="17" name="Content Placeholder 16">
            <a:extLst>
              <a:ext uri="{FF2B5EF4-FFF2-40B4-BE49-F238E27FC236}">
                <a16:creationId xmlns:a16="http://schemas.microsoft.com/office/drawing/2014/main" id="{A7E42A80-17A6-EA51-4C98-073724664C4C}"/>
              </a:ext>
            </a:extLst>
          </p:cNvPr>
          <p:cNvPicPr>
            <a:picLocks noGrp="1" noChangeAspect="1"/>
          </p:cNvPicPr>
          <p:nvPr>
            <p:ph type="pic" idx="1"/>
          </p:nvPr>
        </p:nvPicPr>
        <p:blipFill>
          <a:blip r:embed="rId2"/>
          <a:srcRect t="1317" b="1317"/>
          <a:stretch/>
        </p:blipFill>
        <p:spPr>
          <a:xfrm>
            <a:off x="2916819" y="1162314"/>
            <a:ext cx="6933235" cy="5172898"/>
          </a:xfrm>
        </p:spPr>
      </p:pic>
    </p:spTree>
    <p:extLst>
      <p:ext uri="{BB962C8B-B14F-4D97-AF65-F5344CB8AC3E}">
        <p14:creationId xmlns:p14="http://schemas.microsoft.com/office/powerpoint/2010/main" val="286452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7700" y="314325"/>
            <a:ext cx="10515600" cy="1069975"/>
          </a:xfrm>
        </p:spPr>
        <p:txBody>
          <a:bodyPr/>
          <a:lstStyle/>
          <a:p>
            <a:r>
              <a:rPr lang="en-US" dirty="0">
                <a:solidFill>
                  <a:srgbClr val="002060"/>
                </a:solidFill>
                <a:latin typeface="Algerian" panose="04020705040A02060702" pitchFamily="82" charset="0"/>
              </a:rPr>
              <a:t>MODULE LIST</a:t>
            </a:r>
            <a:endParaRPr lang="en-IN" dirty="0">
              <a:solidFill>
                <a:srgbClr val="002060"/>
              </a:solidFill>
              <a:latin typeface="Algerian" panose="04020705040A02060702" pitchFamily="82" charset="0"/>
            </a:endParaRPr>
          </a:p>
        </p:txBody>
      </p:sp>
      <p:graphicFrame>
        <p:nvGraphicFramePr>
          <p:cNvPr id="7" name="Diagram 6"/>
          <p:cNvGraphicFramePr/>
          <p:nvPr>
            <p:extLst>
              <p:ext uri="{D42A27DB-BD31-4B8C-83A1-F6EECF244321}">
                <p14:modId xmlns:p14="http://schemas.microsoft.com/office/powerpoint/2010/main" val="2912056969"/>
              </p:ext>
            </p:extLst>
          </p:nvPr>
        </p:nvGraphicFramePr>
        <p:xfrm>
          <a:off x="1041400" y="1257300"/>
          <a:ext cx="9398000" cy="5130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057963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893C7DD-3F8B-9940-8386-91F57479621C}"/>
              </a:ext>
            </a:extLst>
          </p:cNvPr>
          <p:cNvSpPr>
            <a:spLocks noGrp="1"/>
          </p:cNvSpPr>
          <p:nvPr>
            <p:ph type="title"/>
          </p:nvPr>
        </p:nvSpPr>
        <p:spPr>
          <a:xfrm>
            <a:off x="486499" y="162047"/>
            <a:ext cx="10867301" cy="682905"/>
          </a:xfrm>
        </p:spPr>
        <p:txBody>
          <a:bodyPr>
            <a:normAutofit/>
          </a:bodyPr>
          <a:lstStyle/>
          <a:p>
            <a:r>
              <a:rPr lang="en-IN" sz="3600" b="1" dirty="0">
                <a:solidFill>
                  <a:srgbClr val="002060"/>
                </a:solidFill>
                <a:latin typeface="Algerian" panose="04020705040A02060702" pitchFamily="82" charset="0"/>
              </a:rPr>
              <a:t>MODULE DESCRIPTION</a:t>
            </a:r>
          </a:p>
        </p:txBody>
      </p:sp>
      <p:sp>
        <p:nvSpPr>
          <p:cNvPr id="4" name="Rectangle 1">
            <a:extLst>
              <a:ext uri="{FF2B5EF4-FFF2-40B4-BE49-F238E27FC236}">
                <a16:creationId xmlns:a16="http://schemas.microsoft.com/office/drawing/2014/main" id="{8141885A-9642-F97B-7DF3-0CC70EC50A54}"/>
              </a:ext>
            </a:extLst>
          </p:cNvPr>
          <p:cNvSpPr>
            <a:spLocks noGrp="1" noChangeArrowheads="1"/>
          </p:cNvSpPr>
          <p:nvPr>
            <p:ph sz="half" idx="1"/>
          </p:nvPr>
        </p:nvSpPr>
        <p:spPr bwMode="auto">
          <a:xfrm>
            <a:off x="896073" y="3150724"/>
            <a:ext cx="7900686"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1"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5" name="Rectangle 5">
            <a:extLst>
              <a:ext uri="{FF2B5EF4-FFF2-40B4-BE49-F238E27FC236}">
                <a16:creationId xmlns:a16="http://schemas.microsoft.com/office/drawing/2014/main" id="{0258158E-6EA9-3363-7511-75F23910E052}"/>
              </a:ext>
            </a:extLst>
          </p:cNvPr>
          <p:cNvSpPr>
            <a:spLocks noGrp="1" noChangeArrowheads="1"/>
          </p:cNvSpPr>
          <p:nvPr>
            <p:ph sz="half" idx="2"/>
          </p:nvPr>
        </p:nvSpPr>
        <p:spPr bwMode="auto">
          <a:xfrm>
            <a:off x="486499" y="709838"/>
            <a:ext cx="9926256" cy="79139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mj-lt"/>
              <a:buAutoNum type="arabicParenR"/>
              <a:tabLst/>
            </a:pPr>
            <a:r>
              <a:rPr kumimoji="0" lang="en-US" altLang="en-US" sz="1400" b="1" i="0" u="none" strike="noStrike" cap="none" normalizeH="0" baseline="0" dirty="0">
                <a:ln>
                  <a:noFill/>
                </a:ln>
                <a:solidFill>
                  <a:srgbClr val="FF0000"/>
                </a:solidFill>
                <a:effectLst/>
                <a:latin typeface="AdvOTf0bf83d5.I"/>
              </a:rPr>
              <a:t>Data Exploration</a:t>
            </a:r>
            <a:endParaRPr kumimoji="0" lang="en-US" altLang="en-US" sz="1400" b="0" i="0" u="none" strike="noStrike" cap="none" normalizeH="0" baseline="0" dirty="0">
              <a:ln>
                <a:noFill/>
              </a:ln>
              <a:solidFill>
                <a:srgbClr val="FF0000"/>
              </a:solidFill>
              <a:effectLst/>
              <a:latin typeface="AdvOTf0bf83d5.I"/>
            </a:endParaRP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solidFill>
                  <a:schemeClr val="tx1"/>
                </a:solidFill>
                <a:effectLst/>
                <a:latin typeface="AdvOTf0bf83d5.I"/>
              </a:rPr>
              <a:t>This module involves loading the dataset from sources like CSVs or databases and performing an initial analysis to understand the data's structure and distribution. </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solidFill>
                  <a:schemeClr val="tx1"/>
                </a:solidFill>
                <a:effectLst/>
                <a:latin typeface="AdvOTf0bf83d5.I"/>
              </a:rPr>
              <a:t>Key statistics (mean, standard deviation) are calculated, and data visualizations (e.g.,</a:t>
            </a:r>
            <a:r>
              <a:rPr kumimoji="0" lang="en-US" altLang="en-US" sz="1600" b="0" i="0" u="none" strike="noStrike" cap="none" normalizeH="0" dirty="0">
                <a:ln>
                  <a:noFill/>
                </a:ln>
                <a:solidFill>
                  <a:schemeClr val="tx1"/>
                </a:solidFill>
                <a:effectLst/>
                <a:latin typeface="AdvOTf0bf83d5.I"/>
              </a:rPr>
              <a:t> bar graph</a:t>
            </a:r>
            <a:r>
              <a:rPr kumimoji="0" lang="en-US" altLang="en-US" sz="1600" b="0" i="0" u="none" strike="noStrike" cap="none" normalizeH="0" baseline="0" dirty="0">
                <a:ln>
                  <a:noFill/>
                </a:ln>
                <a:solidFill>
                  <a:schemeClr val="tx1"/>
                </a:solidFill>
                <a:effectLst/>
                <a:latin typeface="AdvOTf0bf83d5.I"/>
              </a:rPr>
              <a:t>, strip plots) are generated to identify trends, outliers, and missing values.</a:t>
            </a:r>
          </a:p>
          <a:p>
            <a:pPr marL="0" marR="0" lvl="0" indent="0" algn="just"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dvOTf0bf83d5.I"/>
            </a:endParaRPr>
          </a:p>
          <a:p>
            <a:pPr marL="0" lvl="0" indent="0" algn="just">
              <a:buNone/>
            </a:pPr>
            <a:r>
              <a:rPr lang="en-US" altLang="en-US" sz="1400" b="1" dirty="0">
                <a:solidFill>
                  <a:srgbClr val="FF0000"/>
                </a:solidFill>
                <a:latin typeface="AdvOTf0bf83d5.I"/>
              </a:rPr>
              <a:t>2)Data Cleaning</a:t>
            </a:r>
          </a:p>
          <a:p>
            <a:pPr lvl="0" algn="just">
              <a:buFont typeface="Wingdings" panose="05000000000000000000" pitchFamily="2" charset="2"/>
              <a:buChar char="§"/>
            </a:pPr>
            <a:r>
              <a:rPr lang="en-US" altLang="en-US" sz="1600" dirty="0">
                <a:latin typeface="AdvOTf0bf83d5.I"/>
              </a:rPr>
              <a:t>This processing of fixing or removing incorrect, </a:t>
            </a:r>
            <a:r>
              <a:rPr lang="en-US" altLang="en-US" sz="1600" dirty="0" err="1">
                <a:latin typeface="AdvOTf0bf83d5.I"/>
              </a:rPr>
              <a:t>corrupted,incorrectly</a:t>
            </a:r>
            <a:r>
              <a:rPr lang="en-US" altLang="en-US" sz="1600" dirty="0">
                <a:latin typeface="AdvOTf0bf83d5.I"/>
              </a:rPr>
              <a:t> formatted, duplicated or </a:t>
            </a:r>
            <a:r>
              <a:rPr lang="en-US" altLang="en-US" sz="1600" dirty="0" err="1">
                <a:latin typeface="AdvOTf0bf83d5.I"/>
              </a:rPr>
              <a:t>imcomplete</a:t>
            </a:r>
            <a:r>
              <a:rPr lang="en-US" altLang="en-US" sz="1600" dirty="0">
                <a:latin typeface="AdvOTf0bf83d5.I"/>
              </a:rPr>
              <a:t> data within a dataset .</a:t>
            </a:r>
          </a:p>
          <a:p>
            <a:pPr marL="0" lvl="0" indent="0" algn="just">
              <a:buNone/>
            </a:pPr>
            <a:endParaRPr lang="en-US" altLang="en-US" sz="1600" dirty="0">
              <a:latin typeface="AdvOTf0bf83d5.I"/>
            </a:endParaRPr>
          </a:p>
          <a:p>
            <a:pPr marL="0" lvl="0" indent="0" algn="just">
              <a:buNone/>
            </a:pPr>
            <a:r>
              <a:rPr lang="en-US" altLang="en-US" sz="1400" b="1" dirty="0">
                <a:solidFill>
                  <a:srgbClr val="FF0000"/>
                </a:solidFill>
                <a:latin typeface="AdvOTf0bf83d5.I"/>
              </a:rPr>
              <a:t>3)Splitting Data into Train &amp; Test Sets</a:t>
            </a:r>
            <a:r>
              <a:rPr lang="en-US" altLang="en-US" sz="1600" dirty="0">
                <a:solidFill>
                  <a:srgbClr val="FF0000"/>
                </a:solidFill>
                <a:latin typeface="AdvOTf0bf83d5.I"/>
              </a:rPr>
              <a:t>:</a:t>
            </a:r>
          </a:p>
          <a:p>
            <a:pPr lvl="0" algn="just">
              <a:buFont typeface="Wingdings" panose="05000000000000000000" pitchFamily="2" charset="2"/>
              <a:buChar char="§"/>
            </a:pPr>
            <a:r>
              <a:rPr lang="en-US" altLang="en-US" sz="1600" dirty="0">
                <a:latin typeface="AdvOTf0bf83d5.I"/>
              </a:rPr>
              <a:t>This module splits the dataset into training and testing sets (e.g., 80% train, 20% test) to evaluate model performance. </a:t>
            </a:r>
          </a:p>
          <a:p>
            <a:pPr lvl="0" algn="just">
              <a:buFont typeface="Wingdings" panose="05000000000000000000" pitchFamily="2" charset="2"/>
              <a:buChar char="§"/>
            </a:pPr>
            <a:r>
              <a:rPr lang="en-US" altLang="en-US" sz="1600" dirty="0">
                <a:latin typeface="AdvOTf0bf83d5.I"/>
              </a:rPr>
              <a:t>Using tools like train test split, the split can be stratified to maintain class distribution across both sets for balanced training and testing.</a:t>
            </a:r>
          </a:p>
          <a:p>
            <a:pPr marL="0" lvl="0" indent="0" algn="just">
              <a:buNone/>
            </a:pPr>
            <a:r>
              <a:rPr lang="en-US" altLang="en-US" sz="1600" dirty="0">
                <a:solidFill>
                  <a:srgbClr val="FF0000"/>
                </a:solidFill>
                <a:latin typeface="AdvOTf0bf83d5.I"/>
              </a:rPr>
              <a:t> </a:t>
            </a:r>
          </a:p>
          <a:p>
            <a:pPr marL="342900" lvl="0" indent="-342900" algn="just" eaLnBrk="0" fontAlgn="base" hangingPunct="0">
              <a:lnSpc>
                <a:spcPct val="100000"/>
              </a:lnSpc>
              <a:spcBef>
                <a:spcPct val="0"/>
              </a:spcBef>
              <a:spcAft>
                <a:spcPct val="0"/>
              </a:spcAft>
              <a:buAutoNum type="arabicParenR" startAt="4"/>
            </a:pPr>
            <a:r>
              <a:rPr lang="en-US" altLang="en-US" sz="1600" b="1" dirty="0">
                <a:solidFill>
                  <a:srgbClr val="FF0000"/>
                </a:solidFill>
                <a:latin typeface="AdvOTf0bf83d5.I"/>
              </a:rPr>
              <a:t>Model Generation</a:t>
            </a:r>
            <a:r>
              <a:rPr lang="en-US" altLang="en-US" sz="1600" dirty="0">
                <a:solidFill>
                  <a:srgbClr val="FF0000"/>
                </a:solidFill>
                <a:latin typeface="AdvOTf0bf83d5.I"/>
              </a:rPr>
              <a:t>: </a:t>
            </a:r>
            <a:endParaRPr lang="en-US" altLang="en-US" sz="1600" dirty="0">
              <a:latin typeface="AdvOTf0bf83d5.I"/>
            </a:endParaRPr>
          </a:p>
          <a:p>
            <a:pPr lvl="0" algn="just" eaLnBrk="0" fontAlgn="base" hangingPunct="0">
              <a:lnSpc>
                <a:spcPct val="100000"/>
              </a:lnSpc>
              <a:spcBef>
                <a:spcPct val="0"/>
              </a:spcBef>
              <a:spcAft>
                <a:spcPct val="0"/>
              </a:spcAft>
              <a:buFont typeface="Wingdings" panose="05000000000000000000" pitchFamily="2" charset="2"/>
              <a:buChar char="§"/>
            </a:pPr>
            <a:r>
              <a:rPr lang="en-US" altLang="en-US" sz="1600" dirty="0">
                <a:latin typeface="AdvOTf0bf83d5.I"/>
              </a:rPr>
              <a:t>Machine learning models such as Decision Trees and Random Forests are trained in this module.</a:t>
            </a:r>
          </a:p>
          <a:p>
            <a:pPr lvl="0" algn="just" eaLnBrk="0" fontAlgn="base" hangingPunct="0">
              <a:lnSpc>
                <a:spcPct val="100000"/>
              </a:lnSpc>
              <a:spcBef>
                <a:spcPct val="0"/>
              </a:spcBef>
              <a:spcAft>
                <a:spcPct val="0"/>
              </a:spcAft>
              <a:buFont typeface="Wingdings" panose="05000000000000000000" pitchFamily="2" charset="2"/>
              <a:buChar char="§"/>
            </a:pPr>
            <a:r>
              <a:rPr lang="en-US" altLang="en-US" sz="1600" dirty="0">
                <a:latin typeface="AdvOTf0bf83d5.I"/>
              </a:rPr>
              <a:t>The models are built using the training data, with </a:t>
            </a:r>
            <a:r>
              <a:rPr lang="en-US" altLang="en-US" sz="1600" dirty="0" err="1">
                <a:latin typeface="AdvOTf0bf83d5.I"/>
              </a:rPr>
              <a:t>hyperparameter</a:t>
            </a:r>
            <a:r>
              <a:rPr lang="en-US" altLang="en-US" sz="1600" dirty="0">
                <a:latin typeface="AdvOTf0bf83d5.I"/>
              </a:rPr>
              <a:t> tuning and cross-validation to ensure accuracy and robust performance.</a:t>
            </a:r>
          </a:p>
          <a:p>
            <a:pPr lvl="0" eaLnBrk="0" fontAlgn="base" hangingPunct="0">
              <a:lnSpc>
                <a:spcPct val="100000"/>
              </a:lnSpc>
              <a:spcBef>
                <a:spcPct val="0"/>
              </a:spcBef>
              <a:spcAft>
                <a:spcPct val="0"/>
              </a:spcAft>
              <a:buFont typeface="Wingdings" panose="05000000000000000000" pitchFamily="2" charset="2"/>
              <a:buChar char="Ø"/>
            </a:pPr>
            <a:endParaRPr lang="en-US" altLang="en-US" sz="1400" dirty="0">
              <a:latin typeface="Arial Rounded MT Bold" panose="020F0704030504030204" pitchFamily="34" charset="0"/>
            </a:endParaRPr>
          </a:p>
          <a:p>
            <a:pPr marL="342900" lvl="0" indent="-342900" eaLnBrk="0" fontAlgn="base" hangingPunct="0">
              <a:lnSpc>
                <a:spcPct val="100000"/>
              </a:lnSpc>
              <a:spcBef>
                <a:spcPct val="0"/>
              </a:spcBef>
              <a:spcAft>
                <a:spcPct val="0"/>
              </a:spcAft>
              <a:buAutoNum type="arabicParenR" startAt="4"/>
            </a:pPr>
            <a:endParaRPr lang="en-US" altLang="en-US" sz="1400" dirty="0">
              <a:latin typeface="Arial" panose="020B0604020202020204" pitchFamily="34" charset="0"/>
            </a:endParaRPr>
          </a:p>
          <a:p>
            <a:pPr marL="0" lvl="0" indent="0">
              <a:buNone/>
            </a:pPr>
            <a:endParaRPr lang="en-US" altLang="en-US" sz="1400" dirty="0">
              <a:latin typeface="Arial" panose="020B0604020202020204" pitchFamily="34" charset="0"/>
            </a:endParaRPr>
          </a:p>
          <a:p>
            <a:pPr marL="0" lvl="0" indent="0">
              <a:buNone/>
            </a:pPr>
            <a:endParaRPr lang="en-US" altLang="en-US" sz="1400" dirty="0">
              <a:latin typeface="Arial" panose="020B0604020202020204" pitchFamily="34" charset="0"/>
            </a:endParaRPr>
          </a:p>
          <a:p>
            <a:pPr marL="0" lvl="0" indent="0">
              <a:buNone/>
            </a:pPr>
            <a:endParaRPr lang="en-US" altLang="en-US" sz="1400" dirty="0">
              <a:latin typeface="Arial" panose="020B0604020202020204" pitchFamily="34" charset="0"/>
            </a:endParaRPr>
          </a:p>
          <a:p>
            <a:pPr>
              <a:buFont typeface="Wingdings" panose="05000000000000000000" pitchFamily="2" charset="2"/>
              <a:buChar char="Ø"/>
            </a:pPr>
            <a:endParaRPr lang="en-IN" sz="1400" dirty="0"/>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05015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75" y="485776"/>
            <a:ext cx="11144250" cy="5600700"/>
          </a:xfrm>
        </p:spPr>
        <p:txBody>
          <a:bodyPr>
            <a:normAutofit/>
          </a:bodyPr>
          <a:lstStyle/>
          <a:p>
            <a:pPr marL="342900" lvl="0" indent="-342900" algn="just" eaLnBrk="0" fontAlgn="base" hangingPunct="0">
              <a:lnSpc>
                <a:spcPct val="100000"/>
              </a:lnSpc>
              <a:spcBef>
                <a:spcPct val="0"/>
              </a:spcBef>
              <a:spcAft>
                <a:spcPct val="0"/>
              </a:spcAft>
              <a:buAutoNum type="arabicParenR" startAt="5"/>
            </a:pPr>
            <a:r>
              <a:rPr lang="en-US" altLang="en-US" sz="1600" b="1" dirty="0">
                <a:solidFill>
                  <a:srgbClr val="FF0000"/>
                </a:solidFill>
                <a:latin typeface="AdvOTf0bf83d5.I"/>
                <a:ea typeface="Arial Unicode MS" panose="020B0604020202020204" pitchFamily="34" charset="-128"/>
                <a:cs typeface="Arial Unicode MS" panose="020B0604020202020204" pitchFamily="34" charset="-128"/>
              </a:rPr>
              <a:t>Extension: Random Forest and Decision Tree Accuracy Calculation</a:t>
            </a:r>
            <a:endParaRPr lang="en-US" altLang="en-US" sz="1600" dirty="0">
              <a:latin typeface="AdvOTf0bf83d5.I"/>
              <a:ea typeface="Arial Unicode MS" panose="020B0604020202020204" pitchFamily="34" charset="-128"/>
              <a:cs typeface="Arial Unicode MS" panose="020B0604020202020204" pitchFamily="34" charset="-128"/>
            </a:endParaRPr>
          </a:p>
          <a:p>
            <a:pPr lvl="0" algn="just" eaLnBrk="0" fontAlgn="base" hangingPunct="0">
              <a:lnSpc>
                <a:spcPct val="100000"/>
              </a:lnSpc>
              <a:spcBef>
                <a:spcPct val="0"/>
              </a:spcBef>
              <a:spcAft>
                <a:spcPct val="0"/>
              </a:spcAft>
              <a:buFont typeface="Wingdings" panose="05000000000000000000" pitchFamily="2" charset="2"/>
              <a:buChar char="§"/>
            </a:pPr>
            <a:r>
              <a:rPr lang="en-US" altLang="en-US" sz="1600" dirty="0">
                <a:latin typeface="AdvOTf0bf83d5.I"/>
                <a:ea typeface="Arial Unicode MS" panose="020B0604020202020204" pitchFamily="34" charset="-128"/>
                <a:cs typeface="Arial Unicode MS" panose="020B0604020202020204" pitchFamily="34" charset="-128"/>
              </a:rPr>
              <a:t>This module, the performance of the trained models (Random Forest and Decision Tree) is evaluated using metrics like accuracy, precision, recall, and F1-score.</a:t>
            </a:r>
          </a:p>
          <a:p>
            <a:pPr lvl="0" algn="just" eaLnBrk="0" fontAlgn="base" hangingPunct="0">
              <a:lnSpc>
                <a:spcPct val="100000"/>
              </a:lnSpc>
              <a:spcBef>
                <a:spcPct val="0"/>
              </a:spcBef>
              <a:spcAft>
                <a:spcPct val="0"/>
              </a:spcAft>
              <a:buFont typeface="Wingdings" panose="05000000000000000000" pitchFamily="2" charset="2"/>
              <a:buChar char="§"/>
            </a:pPr>
            <a:r>
              <a:rPr lang="en-US" altLang="en-US" sz="1600" dirty="0">
                <a:latin typeface="AdvOTf0bf83d5.I"/>
                <a:ea typeface="Arial Unicode MS" panose="020B0604020202020204" pitchFamily="34" charset="-128"/>
                <a:cs typeface="Arial Unicode MS" panose="020B0604020202020204" pitchFamily="34" charset="-128"/>
              </a:rPr>
              <a:t> Confusion matrices are generated to visualize classification performance, and the better model is determined based on accuracy and evaluation metrics.</a:t>
            </a:r>
          </a:p>
          <a:p>
            <a:pPr marL="0" lvl="0" indent="0" algn="just" eaLnBrk="0" fontAlgn="base" hangingPunct="0">
              <a:lnSpc>
                <a:spcPct val="100000"/>
              </a:lnSpc>
              <a:spcBef>
                <a:spcPct val="0"/>
              </a:spcBef>
              <a:spcAft>
                <a:spcPct val="0"/>
              </a:spcAft>
              <a:buNone/>
            </a:pPr>
            <a:endParaRPr lang="en-US" altLang="en-US" sz="1600" dirty="0">
              <a:latin typeface="AdvOTf0bf83d5.I"/>
              <a:ea typeface="Arial Unicode MS" panose="020B0604020202020204" pitchFamily="34" charset="-128"/>
              <a:cs typeface="Arial Unicode MS" panose="020B0604020202020204" pitchFamily="34" charset="-128"/>
            </a:endParaRPr>
          </a:p>
          <a:p>
            <a:pPr marL="0" indent="0" algn="just" eaLnBrk="0" fontAlgn="base" hangingPunct="0">
              <a:lnSpc>
                <a:spcPct val="100000"/>
              </a:lnSpc>
              <a:spcBef>
                <a:spcPct val="0"/>
              </a:spcBef>
              <a:spcAft>
                <a:spcPct val="0"/>
              </a:spcAft>
              <a:buNone/>
            </a:pPr>
            <a:r>
              <a:rPr lang="en-US" altLang="en-US" sz="1600" dirty="0">
                <a:solidFill>
                  <a:srgbClr val="FF0000"/>
                </a:solidFill>
                <a:latin typeface="AdvOTf0bf83d5.I"/>
                <a:ea typeface="Arial Unicode MS" panose="020B0604020202020204" pitchFamily="34" charset="-128"/>
                <a:cs typeface="Arial Unicode MS" panose="020B0604020202020204" pitchFamily="34" charset="-128"/>
              </a:rPr>
              <a:t>6) </a:t>
            </a:r>
            <a:r>
              <a:rPr lang="en-US" altLang="en-US" sz="1600" b="1" dirty="0">
                <a:solidFill>
                  <a:srgbClr val="FF0000"/>
                </a:solidFill>
                <a:latin typeface="AdvOTf0bf83d5.I"/>
                <a:ea typeface="Arial Unicode MS" panose="020B0604020202020204" pitchFamily="34" charset="-128"/>
                <a:cs typeface="Arial Unicode MS" panose="020B0604020202020204" pitchFamily="34" charset="-128"/>
              </a:rPr>
              <a:t>Prediction by gender</a:t>
            </a:r>
          </a:p>
          <a:p>
            <a:pPr lvl="0" algn="just" eaLnBrk="0" fontAlgn="base" hangingPunct="0">
              <a:lnSpc>
                <a:spcPct val="100000"/>
              </a:lnSpc>
              <a:spcBef>
                <a:spcPct val="0"/>
              </a:spcBef>
              <a:spcAft>
                <a:spcPct val="0"/>
              </a:spcAft>
              <a:buFont typeface="Wingdings" panose="05000000000000000000" pitchFamily="2" charset="2"/>
              <a:buChar char="§"/>
            </a:pPr>
            <a:r>
              <a:rPr lang="en-US" altLang="en-US" sz="1600" dirty="0">
                <a:latin typeface="AdvOTf0bf83d5.I"/>
                <a:ea typeface="Arial Unicode MS" panose="020B0604020202020204" pitchFamily="34" charset="-128"/>
                <a:cs typeface="Arial Unicode MS" panose="020B0604020202020204" pitchFamily="34" charset="-128"/>
              </a:rPr>
              <a:t>Machine learning algorithm can be trained to predict mental health outcomes separately for males and females, taking into account these gender specific difference. </a:t>
            </a:r>
          </a:p>
          <a:p>
            <a:pPr marL="0" lvl="0" indent="0" algn="just" eaLnBrk="0" fontAlgn="base" hangingPunct="0">
              <a:lnSpc>
                <a:spcPct val="100000"/>
              </a:lnSpc>
              <a:spcBef>
                <a:spcPct val="0"/>
              </a:spcBef>
              <a:spcAft>
                <a:spcPct val="0"/>
              </a:spcAft>
              <a:buNone/>
            </a:pPr>
            <a:endParaRPr lang="en-US" altLang="en-US" sz="1600" dirty="0">
              <a:latin typeface="AdvOTf0bf83d5.I"/>
              <a:ea typeface="Arial Unicode MS" panose="020B0604020202020204" pitchFamily="34" charset="-128"/>
              <a:cs typeface="Arial Unicode MS" panose="020B0604020202020204" pitchFamily="34" charset="-128"/>
            </a:endParaRPr>
          </a:p>
          <a:p>
            <a:pPr marL="0" lvl="0" indent="0" algn="just" eaLnBrk="0" fontAlgn="base" hangingPunct="0">
              <a:lnSpc>
                <a:spcPct val="100000"/>
              </a:lnSpc>
              <a:spcBef>
                <a:spcPct val="0"/>
              </a:spcBef>
              <a:spcAft>
                <a:spcPct val="0"/>
              </a:spcAft>
              <a:buNone/>
            </a:pPr>
            <a:r>
              <a:rPr lang="en-US" altLang="en-US" sz="1600" dirty="0">
                <a:solidFill>
                  <a:srgbClr val="FF0000"/>
                </a:solidFill>
                <a:latin typeface="AdvOTf0bf83d5.I"/>
              </a:rPr>
              <a:t>7) </a:t>
            </a:r>
            <a:r>
              <a:rPr lang="en-US" altLang="en-US" sz="1600" b="1" dirty="0">
                <a:solidFill>
                  <a:srgbClr val="FF0000"/>
                </a:solidFill>
                <a:latin typeface="AdvOTf0bf83d5.I"/>
              </a:rPr>
              <a:t>Prediction by students course</a:t>
            </a:r>
          </a:p>
          <a:p>
            <a:pPr lvl="0" algn="just" eaLnBrk="0" fontAlgn="base" hangingPunct="0">
              <a:lnSpc>
                <a:spcPct val="100000"/>
              </a:lnSpc>
              <a:spcBef>
                <a:spcPct val="0"/>
              </a:spcBef>
              <a:spcAft>
                <a:spcPct val="0"/>
              </a:spcAft>
              <a:buFont typeface="Wingdings" panose="05000000000000000000" pitchFamily="2" charset="2"/>
              <a:buChar char="§"/>
            </a:pPr>
            <a:r>
              <a:rPr lang="en-US" altLang="en-US" sz="1600" dirty="0">
                <a:latin typeface="AdvOTf0bf83d5.I"/>
              </a:rPr>
              <a:t>Machine learning algorithms can be trained to predict mental health outcomes in students based on this data. </a:t>
            </a:r>
            <a:r>
              <a:rPr lang="en-US" altLang="en-US" sz="1600" dirty="0" err="1">
                <a:latin typeface="AdvOTf0bf83d5.I"/>
              </a:rPr>
              <a:t>Diffrent</a:t>
            </a:r>
            <a:r>
              <a:rPr lang="en-US" altLang="en-US" sz="1600" dirty="0">
                <a:latin typeface="AdvOTf0bf83d5.I"/>
              </a:rPr>
              <a:t> courses, such as engineering, </a:t>
            </a:r>
            <a:r>
              <a:rPr lang="en-US" altLang="en-US" sz="1600" dirty="0" err="1">
                <a:latin typeface="AdvOTf0bf83d5.I"/>
              </a:rPr>
              <a:t>Bsc</a:t>
            </a:r>
            <a:r>
              <a:rPr lang="en-US" altLang="en-US" sz="1600" dirty="0">
                <a:latin typeface="AdvOTf0bf83d5.I"/>
              </a:rPr>
              <a:t>, </a:t>
            </a:r>
            <a:r>
              <a:rPr lang="en-US" altLang="en-US" sz="1600" dirty="0" err="1">
                <a:latin typeface="AdvOTf0bf83d5.I"/>
              </a:rPr>
              <a:t>law,nursing,MBBS</a:t>
            </a:r>
            <a:r>
              <a:rPr lang="en-US" altLang="en-US" sz="1600" dirty="0">
                <a:latin typeface="AdvOTf0bf83d5.I"/>
              </a:rPr>
              <a:t> may have unique characteristics that affect students ‘mental health’.</a:t>
            </a:r>
          </a:p>
          <a:p>
            <a:pPr marL="0" lvl="0" indent="0" algn="just" eaLnBrk="0" fontAlgn="base" hangingPunct="0">
              <a:lnSpc>
                <a:spcPct val="100000"/>
              </a:lnSpc>
              <a:spcBef>
                <a:spcPct val="0"/>
              </a:spcBef>
              <a:spcAft>
                <a:spcPct val="0"/>
              </a:spcAft>
              <a:buNone/>
            </a:pPr>
            <a:r>
              <a:rPr lang="en-US" altLang="en-US" sz="1600" dirty="0">
                <a:solidFill>
                  <a:srgbClr val="FF0000"/>
                </a:solidFill>
                <a:latin typeface="AdvOTf0bf83d5.I"/>
              </a:rPr>
              <a:t>   </a:t>
            </a:r>
          </a:p>
          <a:p>
            <a:pPr marL="0" lvl="0" indent="0" algn="just" eaLnBrk="0" fontAlgn="base" hangingPunct="0">
              <a:lnSpc>
                <a:spcPct val="100000"/>
              </a:lnSpc>
              <a:spcBef>
                <a:spcPct val="0"/>
              </a:spcBef>
              <a:spcAft>
                <a:spcPct val="0"/>
              </a:spcAft>
              <a:buNone/>
            </a:pPr>
            <a:r>
              <a:rPr lang="en-US" altLang="en-US" sz="1600" dirty="0">
                <a:solidFill>
                  <a:srgbClr val="FF0000"/>
                </a:solidFill>
                <a:latin typeface="AdvOTf0bf83d5.I"/>
                <a:ea typeface="Arial Unicode MS" panose="020B0604020202020204" pitchFamily="34" charset="-128"/>
                <a:cs typeface="Arial Unicode MS" panose="020B0604020202020204" pitchFamily="34" charset="-128"/>
              </a:rPr>
              <a:t>8) </a:t>
            </a:r>
            <a:r>
              <a:rPr lang="en-US" altLang="en-US" sz="1600" b="1" dirty="0">
                <a:solidFill>
                  <a:srgbClr val="FF0000"/>
                </a:solidFill>
                <a:latin typeface="AdvOTf0bf83d5.I"/>
                <a:ea typeface="Arial Unicode MS" panose="020B0604020202020204" pitchFamily="34" charset="-128"/>
                <a:cs typeface="Arial Unicode MS" panose="020B0604020202020204" pitchFamily="34" charset="-128"/>
              </a:rPr>
              <a:t>Result </a:t>
            </a:r>
            <a:endParaRPr lang="en-US" altLang="en-US" sz="1600" b="1" dirty="0">
              <a:latin typeface="AdvOTf0bf83d5.I"/>
              <a:ea typeface="Arial Unicode MS" panose="020B0604020202020204" pitchFamily="34" charset="-128"/>
              <a:cs typeface="Arial Unicode MS" panose="020B0604020202020204" pitchFamily="34" charset="-128"/>
            </a:endParaRPr>
          </a:p>
          <a:p>
            <a:pPr lvl="0" algn="just" eaLnBrk="0" fontAlgn="base" hangingPunct="0">
              <a:lnSpc>
                <a:spcPct val="100000"/>
              </a:lnSpc>
              <a:spcBef>
                <a:spcPct val="0"/>
              </a:spcBef>
              <a:spcAft>
                <a:spcPct val="0"/>
              </a:spcAft>
              <a:buFont typeface="Wingdings" panose="05000000000000000000" pitchFamily="2" charset="2"/>
              <a:buChar char="§"/>
            </a:pPr>
            <a:r>
              <a:rPr lang="en-US" altLang="en-US" sz="1600" dirty="0">
                <a:latin typeface="AdvOTf0bf83d5.I"/>
                <a:ea typeface="Arial Unicode MS" panose="020B0604020202020204" pitchFamily="34" charset="-128"/>
                <a:cs typeface="Arial Unicode MS" panose="020B0604020202020204" pitchFamily="34" charset="-128"/>
              </a:rPr>
              <a:t>Random forest algorithm outperforms the Decision tree algorithm in terms of accuracy. The random forest algorithms ability to capture complex relationships between features and reduce </a:t>
            </a:r>
            <a:r>
              <a:rPr lang="en-US" altLang="en-US" sz="1600" dirty="0" err="1">
                <a:latin typeface="AdvOTf0bf83d5.I"/>
                <a:ea typeface="Arial Unicode MS" panose="020B0604020202020204" pitchFamily="34" charset="-128"/>
                <a:cs typeface="Arial Unicode MS" panose="020B0604020202020204" pitchFamily="34" charset="-128"/>
              </a:rPr>
              <a:t>overfitting</a:t>
            </a:r>
            <a:r>
              <a:rPr lang="en-US" altLang="en-US" sz="1600" dirty="0">
                <a:latin typeface="AdvOTf0bf83d5.I"/>
                <a:ea typeface="Arial Unicode MS" panose="020B0604020202020204" pitchFamily="34" charset="-128"/>
                <a:cs typeface="Arial Unicode MS" panose="020B0604020202020204" pitchFamily="34" charset="-128"/>
              </a:rPr>
              <a:t> contributes to its higher accuracy.</a:t>
            </a:r>
            <a:endParaRPr lang="en-US" altLang="en-US" sz="1600" dirty="0">
              <a:latin typeface="AdvOTf0bf83d5.I"/>
            </a:endParaRPr>
          </a:p>
          <a:p>
            <a:pPr lvl="0" algn="just" eaLnBrk="0" fontAlgn="base" hangingPunct="0">
              <a:lnSpc>
                <a:spcPct val="100000"/>
              </a:lnSpc>
              <a:spcBef>
                <a:spcPct val="0"/>
              </a:spcBef>
              <a:spcAft>
                <a:spcPct val="0"/>
              </a:spcAft>
              <a:buFont typeface="Wingdings" panose="05000000000000000000" pitchFamily="2" charset="2"/>
              <a:buChar char="Ø"/>
            </a:pPr>
            <a:endParaRPr lang="en-US" altLang="en-US" sz="1600" dirty="0">
              <a:latin typeface="Arial Rounded MT Bold" panose="020F0704030504030204" pitchFamily="34" charset="0"/>
            </a:endParaRPr>
          </a:p>
          <a:p>
            <a:pPr marL="0" lvl="0" indent="0" algn="just" eaLnBrk="0" fontAlgn="base" hangingPunct="0">
              <a:lnSpc>
                <a:spcPct val="100000"/>
              </a:lnSpc>
              <a:spcBef>
                <a:spcPct val="0"/>
              </a:spcBef>
              <a:spcAft>
                <a:spcPct val="0"/>
              </a:spcAft>
              <a:buNone/>
            </a:pPr>
            <a:endParaRPr lang="en-US" altLang="en-US" sz="1600" dirty="0">
              <a:latin typeface="Arial" panose="020B0604020202020204" pitchFamily="34" charset="0"/>
            </a:endParaRPr>
          </a:p>
          <a:p>
            <a:pPr lvl="0" algn="just" eaLnBrk="0" fontAlgn="base" hangingPunct="0">
              <a:lnSpc>
                <a:spcPct val="100000"/>
              </a:lnSpc>
              <a:spcBef>
                <a:spcPct val="0"/>
              </a:spcBef>
              <a:spcAft>
                <a:spcPct val="0"/>
              </a:spcAft>
              <a:buFont typeface="Wingdings" panose="05000000000000000000" pitchFamily="2" charset="2"/>
              <a:buChar char="Ø"/>
            </a:pPr>
            <a:endParaRPr lang="en-US" altLang="en-US" sz="1100" dirty="0">
              <a:latin typeface="Arial" panose="020B0604020202020204" pitchFamily="34" charset="0"/>
            </a:endParaRPr>
          </a:p>
          <a:p>
            <a:pPr marL="0" lvl="0" indent="0" algn="just" eaLnBrk="0" fontAlgn="base" hangingPunct="0">
              <a:lnSpc>
                <a:spcPct val="100000"/>
              </a:lnSpc>
              <a:spcBef>
                <a:spcPct val="0"/>
              </a:spcBef>
              <a:spcAft>
                <a:spcPct val="0"/>
              </a:spcAft>
              <a:buNone/>
            </a:pPr>
            <a:endParaRPr lang="en-US" altLang="en-US" sz="1100" dirty="0">
              <a:latin typeface="Arial" panose="020B0604020202020204" pitchFamily="34" charset="0"/>
            </a:endParaRPr>
          </a:p>
          <a:p>
            <a:pPr marL="0" lvl="0" indent="0" algn="just" eaLnBrk="0" fontAlgn="base" hangingPunct="0">
              <a:lnSpc>
                <a:spcPct val="100000"/>
              </a:lnSpc>
              <a:spcBef>
                <a:spcPct val="0"/>
              </a:spcBef>
              <a:spcAft>
                <a:spcPct val="0"/>
              </a:spcAft>
              <a:buNone/>
            </a:pPr>
            <a:endParaRPr lang="en-US" altLang="en-US" sz="1200" dirty="0">
              <a:latin typeface="Arial" panose="020B0604020202020204" pitchFamily="34" charset="0"/>
            </a:endParaRPr>
          </a:p>
          <a:p>
            <a:pPr marL="0" lvl="0" indent="0" eaLnBrk="0" fontAlgn="base" hangingPunct="0">
              <a:lnSpc>
                <a:spcPct val="100000"/>
              </a:lnSpc>
              <a:spcBef>
                <a:spcPct val="0"/>
              </a:spcBef>
              <a:spcAft>
                <a:spcPct val="0"/>
              </a:spcAft>
              <a:buNone/>
            </a:pPr>
            <a:endParaRPr lang="en-US" altLang="en-US" sz="1400" dirty="0">
              <a:latin typeface="Arial" panose="020B0604020202020204" pitchFamily="34" charset="0"/>
            </a:endParaRPr>
          </a:p>
          <a:p>
            <a:pPr marL="342900" lvl="0" indent="-342900" eaLnBrk="0" fontAlgn="base" hangingPunct="0">
              <a:lnSpc>
                <a:spcPct val="100000"/>
              </a:lnSpc>
              <a:spcBef>
                <a:spcPct val="0"/>
              </a:spcBef>
              <a:spcAft>
                <a:spcPct val="0"/>
              </a:spcAft>
              <a:buAutoNum type="arabicParenR" startAt="5"/>
            </a:pPr>
            <a:endParaRPr lang="en-US" altLang="en-US" dirty="0">
              <a:latin typeface="Arial" panose="020B0604020202020204" pitchFamily="34" charset="0"/>
            </a:endParaRPr>
          </a:p>
          <a:p>
            <a:pPr marL="342900" lvl="0" indent="-342900" eaLnBrk="0" fontAlgn="base" hangingPunct="0">
              <a:lnSpc>
                <a:spcPct val="100000"/>
              </a:lnSpc>
              <a:spcBef>
                <a:spcPct val="0"/>
              </a:spcBef>
              <a:spcAft>
                <a:spcPct val="0"/>
              </a:spcAft>
              <a:buAutoNum type="arabicParenR" startAt="5"/>
            </a:pPr>
            <a:endParaRPr lang="en-US" altLang="en-US" dirty="0">
              <a:latin typeface="Arial" panose="020B0604020202020204" pitchFamily="34" charset="0"/>
            </a:endParaRPr>
          </a:p>
          <a:p>
            <a:endParaRPr lang="en-IN" dirty="0"/>
          </a:p>
        </p:txBody>
      </p:sp>
    </p:spTree>
    <p:extLst>
      <p:ext uri="{BB962C8B-B14F-4D97-AF65-F5344CB8AC3E}">
        <p14:creationId xmlns:p14="http://schemas.microsoft.com/office/powerpoint/2010/main" val="41099563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85824" y="165101"/>
            <a:ext cx="10467975" cy="825500"/>
          </a:xfrm>
        </p:spPr>
        <p:txBody>
          <a:bodyPr>
            <a:normAutofit/>
          </a:bodyPr>
          <a:lstStyle/>
          <a:p>
            <a:r>
              <a:rPr lang="en-US" sz="3600" b="1" dirty="0">
                <a:solidFill>
                  <a:srgbClr val="002060"/>
                </a:solidFill>
                <a:latin typeface="Algerian" panose="04020705040A02060702" pitchFamily="82" charset="0"/>
              </a:rPr>
              <a:t>Output by gender</a:t>
            </a:r>
            <a:endParaRPr lang="en-IN" sz="3600" b="1" dirty="0">
              <a:solidFill>
                <a:srgbClr val="002060"/>
              </a:solidFill>
              <a:latin typeface="Algerian" panose="04020705040A02060702" pitchFamily="82" charset="0"/>
            </a:endParaRPr>
          </a:p>
        </p:txBody>
      </p:sp>
      <p:pic>
        <p:nvPicPr>
          <p:cNvPr id="4" name="Content Placeholder 3" descr="OUTPUT1.png"/>
          <p:cNvPicPr>
            <a:picLocks noGrp="1"/>
          </p:cNvPicPr>
          <p:nvPr>
            <p:ph idx="1"/>
          </p:nvPr>
        </p:nvPicPr>
        <p:blipFill>
          <a:blip r:embed="rId2" cstate="print"/>
          <a:stretch>
            <a:fillRect/>
          </a:stretch>
        </p:blipFill>
        <p:spPr>
          <a:xfrm>
            <a:off x="666751" y="1311949"/>
            <a:ext cx="3438524" cy="3384474"/>
          </a:xfrm>
          <a:prstGeom prst="rect">
            <a:avLst/>
          </a:prstGeom>
        </p:spPr>
      </p:pic>
      <p:pic>
        <p:nvPicPr>
          <p:cNvPr id="5" name="Picture 4" descr="output 2.png"/>
          <p:cNvPicPr/>
          <p:nvPr/>
        </p:nvPicPr>
        <p:blipFill>
          <a:blip r:embed="rId3" cstate="print"/>
          <a:stretch>
            <a:fillRect/>
          </a:stretch>
        </p:blipFill>
        <p:spPr>
          <a:xfrm>
            <a:off x="4276724" y="1311949"/>
            <a:ext cx="3238501" cy="3384474"/>
          </a:xfrm>
          <a:prstGeom prst="rect">
            <a:avLst/>
          </a:prstGeom>
        </p:spPr>
      </p:pic>
      <p:pic>
        <p:nvPicPr>
          <p:cNvPr id="6" name="Picture 5" descr="output 3.png"/>
          <p:cNvPicPr/>
          <p:nvPr/>
        </p:nvPicPr>
        <p:blipFill>
          <a:blip r:embed="rId4" cstate="print"/>
          <a:stretch>
            <a:fillRect/>
          </a:stretch>
        </p:blipFill>
        <p:spPr>
          <a:xfrm>
            <a:off x="7600948" y="1311949"/>
            <a:ext cx="3609977" cy="3384474"/>
          </a:xfrm>
          <a:prstGeom prst="rect">
            <a:avLst/>
          </a:prstGeom>
        </p:spPr>
      </p:pic>
    </p:spTree>
    <p:extLst>
      <p:ext uri="{BB962C8B-B14F-4D97-AF65-F5344CB8AC3E}">
        <p14:creationId xmlns:p14="http://schemas.microsoft.com/office/powerpoint/2010/main" val="9059718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8491" y="-76200"/>
            <a:ext cx="10515600" cy="1325563"/>
          </a:xfrm>
        </p:spPr>
        <p:txBody>
          <a:bodyPr>
            <a:normAutofit/>
          </a:bodyPr>
          <a:lstStyle/>
          <a:p>
            <a:r>
              <a:rPr lang="en-US" sz="3600" b="1" dirty="0">
                <a:solidFill>
                  <a:srgbClr val="002060"/>
                </a:solidFill>
                <a:latin typeface="Algerian" panose="04020705040A02060702" pitchFamily="82" charset="0"/>
              </a:rPr>
              <a:t>Output by students course</a:t>
            </a:r>
            <a:endParaRPr lang="en-IN" sz="3600" b="1" dirty="0">
              <a:solidFill>
                <a:srgbClr val="002060"/>
              </a:solidFill>
              <a:latin typeface="Algerian" panose="04020705040A02060702" pitchFamily="82" charset="0"/>
            </a:endParaRPr>
          </a:p>
        </p:txBody>
      </p:sp>
      <p:pic>
        <p:nvPicPr>
          <p:cNvPr id="4" name="Content Placeholder 3" descr="output 4.png"/>
          <p:cNvPicPr>
            <a:picLocks noGrp="1"/>
          </p:cNvPicPr>
          <p:nvPr>
            <p:ph idx="1"/>
          </p:nvPr>
        </p:nvPicPr>
        <p:blipFill>
          <a:blip r:embed="rId2" cstate="print"/>
          <a:stretch>
            <a:fillRect/>
          </a:stretch>
        </p:blipFill>
        <p:spPr>
          <a:xfrm>
            <a:off x="2400300" y="933062"/>
            <a:ext cx="6239847" cy="5924938"/>
          </a:xfrm>
          <a:prstGeom prst="rect">
            <a:avLst/>
          </a:prstGeom>
        </p:spPr>
      </p:pic>
    </p:spTree>
    <p:extLst>
      <p:ext uri="{BB962C8B-B14F-4D97-AF65-F5344CB8AC3E}">
        <p14:creationId xmlns:p14="http://schemas.microsoft.com/office/powerpoint/2010/main" val="1951166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2289E585-AC36-8951-0E22-E405CE0B8DAE}"/>
              </a:ext>
            </a:extLst>
          </p:cNvPr>
          <p:cNvPicPr>
            <a:picLocks noGrp="1" noChangeAspect="1"/>
          </p:cNvPicPr>
          <p:nvPr>
            <p:ph idx="1"/>
          </p:nvPr>
        </p:nvPicPr>
        <p:blipFill>
          <a:blip r:embed="rId2"/>
          <a:stretch>
            <a:fillRect/>
          </a:stretch>
        </p:blipFill>
        <p:spPr>
          <a:xfrm>
            <a:off x="2245971" y="485193"/>
            <a:ext cx="6308094" cy="6230239"/>
          </a:xfrm>
          <a:prstGeom prst="rect">
            <a:avLst/>
          </a:prstGeom>
        </p:spPr>
      </p:pic>
    </p:spTree>
    <p:extLst>
      <p:ext uri="{BB962C8B-B14F-4D97-AF65-F5344CB8AC3E}">
        <p14:creationId xmlns:p14="http://schemas.microsoft.com/office/powerpoint/2010/main" val="11498233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193AF7F-41C6-BAED-8905-2815659A3B69}"/>
              </a:ext>
            </a:extLst>
          </p:cNvPr>
          <p:cNvPicPr>
            <a:picLocks noChangeAspect="1"/>
          </p:cNvPicPr>
          <p:nvPr/>
        </p:nvPicPr>
        <p:blipFill>
          <a:blip r:embed="rId2"/>
          <a:stretch>
            <a:fillRect/>
          </a:stretch>
        </p:blipFill>
        <p:spPr>
          <a:xfrm>
            <a:off x="1987421" y="531845"/>
            <a:ext cx="6568751" cy="6195526"/>
          </a:xfrm>
          <a:prstGeom prst="rect">
            <a:avLst/>
          </a:prstGeom>
        </p:spPr>
      </p:pic>
    </p:spTree>
    <p:extLst>
      <p:ext uri="{BB962C8B-B14F-4D97-AF65-F5344CB8AC3E}">
        <p14:creationId xmlns:p14="http://schemas.microsoft.com/office/powerpoint/2010/main" val="23598310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6250" y="-111125"/>
            <a:ext cx="10610850" cy="1292225"/>
          </a:xfrm>
        </p:spPr>
        <p:txBody>
          <a:bodyPr/>
          <a:lstStyle/>
          <a:p>
            <a:r>
              <a:rPr lang="en-US" dirty="0">
                <a:solidFill>
                  <a:srgbClr val="002060"/>
                </a:solidFill>
                <a:latin typeface="Algerian" panose="04020705040A02060702" pitchFamily="82" charset="0"/>
              </a:rPr>
              <a:t>CONCLUSION</a:t>
            </a:r>
            <a:endParaRPr lang="en-IN" dirty="0">
              <a:solidFill>
                <a:srgbClr val="002060"/>
              </a:solidFill>
              <a:latin typeface="Algerian" panose="04020705040A02060702" pitchFamily="82" charset="0"/>
            </a:endParaRPr>
          </a:p>
        </p:txBody>
      </p:sp>
      <p:sp>
        <p:nvSpPr>
          <p:cNvPr id="3" name="Content Placeholder 2"/>
          <p:cNvSpPr>
            <a:spLocks noGrp="1"/>
          </p:cNvSpPr>
          <p:nvPr>
            <p:ph idx="1"/>
          </p:nvPr>
        </p:nvSpPr>
        <p:spPr>
          <a:xfrm>
            <a:off x="542926" y="1009650"/>
            <a:ext cx="10658474" cy="4486275"/>
          </a:xfrm>
        </p:spPr>
        <p:txBody>
          <a:bodyPr>
            <a:normAutofit/>
          </a:bodyPr>
          <a:lstStyle/>
          <a:p>
            <a:pPr marL="0" indent="0" algn="just">
              <a:lnSpc>
                <a:spcPct val="150000"/>
              </a:lnSpc>
              <a:buNone/>
            </a:pPr>
            <a:r>
              <a:rPr lang="en-IN" sz="2000" dirty="0"/>
              <a:t>This project demonstrates the potential of machine learning algorithms, specifically Decision Tree and Random Forest classifiers, to predict mental health conditions such as anxiety, depression, and panic attack with accuracy and reliability. By leveraging real-world survey data from diverse sources, this approach highlights how predictive models can aid in identifying individuals at risk and supporting early intervention. Using Google </a:t>
            </a:r>
            <a:r>
              <a:rPr lang="en-IN" sz="2000" dirty="0" err="1"/>
              <a:t>Colab</a:t>
            </a:r>
            <a:r>
              <a:rPr lang="en-IN" sz="2000" dirty="0"/>
              <a:t> as the development platform, we implemented a workflow that included data </a:t>
            </a:r>
            <a:r>
              <a:rPr lang="en-IN" sz="2000" dirty="0" err="1"/>
              <a:t>preprocessing</a:t>
            </a:r>
            <a:r>
              <a:rPr lang="en-IN" sz="2000" dirty="0"/>
              <a:t> , feature engineering, model training, and evaluation. Google </a:t>
            </a:r>
            <a:r>
              <a:rPr lang="en-IN" sz="2000" dirty="0" err="1"/>
              <a:t>Colab's</a:t>
            </a:r>
            <a:r>
              <a:rPr lang="en-IN" sz="2000" dirty="0"/>
              <a:t> robust environment allowed us to efficiently utilize GPU resources for faster computation, integrate interactive visualizations, and streamline the collaboration and deployment process.</a:t>
            </a:r>
          </a:p>
          <a:p>
            <a:endParaRPr lang="en-IN" dirty="0"/>
          </a:p>
        </p:txBody>
      </p:sp>
    </p:spTree>
    <p:extLst>
      <p:ext uri="{BB962C8B-B14F-4D97-AF65-F5344CB8AC3E}">
        <p14:creationId xmlns:p14="http://schemas.microsoft.com/office/powerpoint/2010/main" val="3067479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16000"/>
          </a:xfrm>
        </p:spPr>
        <p:txBody>
          <a:bodyPr/>
          <a:lstStyle/>
          <a:p>
            <a:r>
              <a:rPr lang="en-US" dirty="0">
                <a:solidFill>
                  <a:srgbClr val="002060"/>
                </a:solidFill>
                <a:latin typeface="Algerian" panose="04020705040A02060702" pitchFamily="82" charset="0"/>
              </a:rPr>
              <a:t>RESULT</a:t>
            </a:r>
            <a:endParaRPr lang="en-IN" dirty="0">
              <a:solidFill>
                <a:srgbClr val="002060"/>
              </a:solidFill>
              <a:latin typeface="Algerian" panose="04020705040A02060702" pitchFamily="82" charset="0"/>
            </a:endParaRPr>
          </a:p>
        </p:txBody>
      </p:sp>
      <p:pic>
        <p:nvPicPr>
          <p:cNvPr id="4" name="Content Placeholder 3" descr="op 8.png"/>
          <p:cNvPicPr>
            <a:picLocks noGrp="1"/>
          </p:cNvPicPr>
          <p:nvPr>
            <p:ph idx="1"/>
          </p:nvPr>
        </p:nvPicPr>
        <p:blipFill>
          <a:blip r:embed="rId2" cstate="print"/>
          <a:stretch>
            <a:fillRect/>
          </a:stretch>
        </p:blipFill>
        <p:spPr>
          <a:xfrm>
            <a:off x="7353535" y="2924175"/>
            <a:ext cx="3438054" cy="3305175"/>
          </a:xfrm>
          <a:prstGeom prst="rect">
            <a:avLst/>
          </a:prstGeom>
        </p:spPr>
      </p:pic>
      <p:pic>
        <p:nvPicPr>
          <p:cNvPr id="5" name="Picture 4" descr="op 7.png"/>
          <p:cNvPicPr/>
          <p:nvPr/>
        </p:nvPicPr>
        <p:blipFill>
          <a:blip r:embed="rId3" cstate="print"/>
          <a:stretch>
            <a:fillRect/>
          </a:stretch>
        </p:blipFill>
        <p:spPr>
          <a:xfrm>
            <a:off x="838200" y="2924175"/>
            <a:ext cx="5829300" cy="3179426"/>
          </a:xfrm>
          <a:prstGeom prst="rect">
            <a:avLst/>
          </a:prstGeom>
        </p:spPr>
      </p:pic>
      <p:sp>
        <p:nvSpPr>
          <p:cNvPr id="7" name="TextBox 6"/>
          <p:cNvSpPr txBox="1"/>
          <p:nvPr/>
        </p:nvSpPr>
        <p:spPr>
          <a:xfrm>
            <a:off x="838200" y="1618604"/>
            <a:ext cx="8915399" cy="923330"/>
          </a:xfrm>
          <a:prstGeom prst="rect">
            <a:avLst/>
          </a:prstGeom>
          <a:noFill/>
        </p:spPr>
        <p:txBody>
          <a:bodyPr wrap="square" rtlCol="0">
            <a:spAutoFit/>
          </a:bodyPr>
          <a:lstStyle/>
          <a:p>
            <a:pPr algn="just"/>
            <a:r>
              <a:rPr lang="en-US" dirty="0">
                <a:latin typeface="Arial Unicode MS" panose="020B0604020202020204" pitchFamily="34" charset="-128"/>
                <a:ea typeface="Arial Unicode MS" panose="020B0604020202020204" pitchFamily="34" charset="-128"/>
                <a:cs typeface="Arial Unicode MS" panose="020B0604020202020204" pitchFamily="34" charset="-128"/>
              </a:rPr>
              <a:t>Random forest algorithm outperformed the decision tree algorithm in predicting mental health outcomes. The Random Forest algorithm achieved an accuracy of 87.10%, while the Decision tree algorithm an accuracy of 64.52%.</a:t>
            </a:r>
            <a:endParaRPr lang="en-IN" dirty="0">
              <a:latin typeface="Arial Unicode MS" panose="020B0604020202020204" pitchFamily="34" charset="-128"/>
              <a:ea typeface="Arial Unicode MS" panose="020B0604020202020204" pitchFamily="34" charset="-128"/>
              <a:cs typeface="Arial Unicode MS" panose="020B0604020202020204" pitchFamily="34" charset="-128"/>
            </a:endParaRPr>
          </a:p>
        </p:txBody>
      </p:sp>
    </p:spTree>
    <p:extLst>
      <p:ext uri="{BB962C8B-B14F-4D97-AF65-F5344CB8AC3E}">
        <p14:creationId xmlns:p14="http://schemas.microsoft.com/office/powerpoint/2010/main" val="42261371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4068" y="231775"/>
            <a:ext cx="10196332" cy="1336353"/>
          </a:xfrm>
        </p:spPr>
        <p:txBody>
          <a:bodyPr>
            <a:normAutofit/>
          </a:bodyPr>
          <a:lstStyle/>
          <a:p>
            <a:r>
              <a:rPr lang="en-US" sz="3600" dirty="0">
                <a:solidFill>
                  <a:srgbClr val="002060"/>
                </a:solidFill>
                <a:latin typeface="Algerian" panose="04020705040A02060702" pitchFamily="82" charset="0"/>
              </a:rPr>
              <a:t>Machine learning</a:t>
            </a:r>
            <a:endParaRPr lang="en-IN" sz="3600" dirty="0">
              <a:solidFill>
                <a:srgbClr val="002060"/>
              </a:solidFill>
              <a:latin typeface="Algerian" panose="04020705040A02060702" pitchFamily="82" charset="0"/>
            </a:endParaRPr>
          </a:p>
        </p:txBody>
      </p:sp>
      <p:sp>
        <p:nvSpPr>
          <p:cNvPr id="3" name="Content Placeholder 2"/>
          <p:cNvSpPr>
            <a:spLocks noGrp="1"/>
          </p:cNvSpPr>
          <p:nvPr>
            <p:ph idx="1"/>
          </p:nvPr>
        </p:nvSpPr>
        <p:spPr>
          <a:xfrm>
            <a:off x="624068" y="1727200"/>
            <a:ext cx="10729732" cy="4449763"/>
          </a:xfrm>
        </p:spPr>
        <p:txBody>
          <a:bodyPr>
            <a:normAutofit fontScale="92500" lnSpcReduction="10000"/>
          </a:bodyPr>
          <a:lstStyle/>
          <a:p>
            <a:pPr algn="just">
              <a:lnSpc>
                <a:spcPct val="150000"/>
              </a:lnSpc>
              <a:buFont typeface="Wingdings" panose="05000000000000000000" pitchFamily="2" charset="2"/>
              <a:buChar char="§"/>
            </a:pPr>
            <a:r>
              <a:rPr lang="en-US" dirty="0"/>
              <a:t>Machine learning is a subfield of artificial intelligence, which is broadly defined as the capability of a machine to imitate intelligent human behavior. </a:t>
            </a:r>
          </a:p>
          <a:p>
            <a:pPr algn="just">
              <a:lnSpc>
                <a:spcPct val="150000"/>
              </a:lnSpc>
              <a:buFont typeface="Wingdings" panose="05000000000000000000" pitchFamily="2" charset="2"/>
              <a:buChar char="§"/>
            </a:pPr>
            <a:r>
              <a:rPr lang="en-US" dirty="0"/>
              <a:t>Artificial intelligence systems are used to perform complex tasks in a way that is similar to how humans solve problems.</a:t>
            </a:r>
          </a:p>
          <a:p>
            <a:pPr algn="just">
              <a:lnSpc>
                <a:spcPct val="150000"/>
              </a:lnSpc>
              <a:buFont typeface="Wingdings" panose="05000000000000000000" pitchFamily="2" charset="2"/>
              <a:buChar char="§"/>
            </a:pPr>
            <a:r>
              <a:rPr lang="en-US" dirty="0"/>
              <a:t>machine learning enables computers to learn from data and make decisions or predictions without being explicitly programmed to do so.</a:t>
            </a:r>
          </a:p>
          <a:p>
            <a:pPr algn="just">
              <a:lnSpc>
                <a:spcPct val="150000"/>
              </a:lnSpc>
              <a:buFont typeface="Wingdings" panose="05000000000000000000" pitchFamily="2" charset="2"/>
              <a:buChar char="§"/>
            </a:pPr>
            <a:r>
              <a:rPr lang="en-US" dirty="0">
                <a:solidFill>
                  <a:srgbClr val="C00000"/>
                </a:solidFill>
                <a:latin typeface="Century Schoolbook" panose="02040604050505020304" pitchFamily="18" charset="0"/>
              </a:rPr>
              <a:t>Types:</a:t>
            </a:r>
            <a:r>
              <a:rPr lang="en-US" dirty="0">
                <a:solidFill>
                  <a:srgbClr val="C00000"/>
                </a:solidFill>
              </a:rPr>
              <a:t> </a:t>
            </a:r>
            <a:r>
              <a:rPr lang="en-US" dirty="0"/>
              <a:t>supervised, semi-supervised, unsupervised and reinforcement.</a:t>
            </a:r>
          </a:p>
          <a:p>
            <a:pPr>
              <a:lnSpc>
                <a:spcPct val="150000"/>
              </a:lnSpc>
              <a:buFont typeface="Wingdings" panose="05000000000000000000" pitchFamily="2" charset="2"/>
              <a:buChar char="§"/>
            </a:pPr>
            <a:endParaRPr lang="en-IN" dirty="0"/>
          </a:p>
        </p:txBody>
      </p:sp>
    </p:spTree>
    <p:extLst>
      <p:ext uri="{BB962C8B-B14F-4D97-AF65-F5344CB8AC3E}">
        <p14:creationId xmlns:p14="http://schemas.microsoft.com/office/powerpoint/2010/main" val="29109885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819400" y="2425699"/>
            <a:ext cx="8534400" cy="3751263"/>
          </a:xfrm>
        </p:spPr>
        <p:txBody>
          <a:bodyPr>
            <a:normAutofit/>
          </a:bodyPr>
          <a:lstStyle/>
          <a:p>
            <a:pPr marL="0" indent="0">
              <a:buNone/>
            </a:pPr>
            <a:r>
              <a:rPr lang="en-US" sz="8000" dirty="0">
                <a:solidFill>
                  <a:schemeClr val="accent1">
                    <a:lumMod val="50000"/>
                  </a:schemeClr>
                </a:solidFill>
                <a:latin typeface="Copperplate Gothic Bold" panose="020E0705020206020404" pitchFamily="34" charset="0"/>
              </a:rPr>
              <a:t>Thank You</a:t>
            </a:r>
            <a:endParaRPr lang="en-IN" sz="8000" dirty="0">
              <a:solidFill>
                <a:schemeClr val="accent1">
                  <a:lumMod val="50000"/>
                </a:schemeClr>
              </a:solidFill>
              <a:latin typeface="Copperplate Gothic Bold" panose="020E0705020206020404" pitchFamily="34" charset="0"/>
            </a:endParaRPr>
          </a:p>
        </p:txBody>
      </p:sp>
    </p:spTree>
    <p:extLst>
      <p:ext uri="{BB962C8B-B14F-4D97-AF65-F5344CB8AC3E}">
        <p14:creationId xmlns:p14="http://schemas.microsoft.com/office/powerpoint/2010/main" val="30643487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675" y="365126"/>
            <a:ext cx="10906125" cy="1187450"/>
          </a:xfrm>
        </p:spPr>
        <p:txBody>
          <a:bodyPr/>
          <a:lstStyle/>
          <a:p>
            <a:r>
              <a:rPr lang="en-US" dirty="0">
                <a:solidFill>
                  <a:srgbClr val="002060"/>
                </a:solidFill>
                <a:latin typeface="Algerian" panose="04020705040A02060702" pitchFamily="82" charset="0"/>
              </a:rPr>
              <a:t>Abstract</a:t>
            </a:r>
            <a:endParaRPr lang="en-IN" dirty="0">
              <a:solidFill>
                <a:srgbClr val="002060"/>
              </a:solidFill>
              <a:latin typeface="Algerian" panose="04020705040A02060702" pitchFamily="82" charset="0"/>
            </a:endParaRPr>
          </a:p>
        </p:txBody>
      </p:sp>
      <p:sp>
        <p:nvSpPr>
          <p:cNvPr id="3" name="Content Placeholder 2"/>
          <p:cNvSpPr>
            <a:spLocks noGrp="1"/>
          </p:cNvSpPr>
          <p:nvPr>
            <p:ph idx="1"/>
          </p:nvPr>
        </p:nvSpPr>
        <p:spPr>
          <a:xfrm>
            <a:off x="447675" y="1381125"/>
            <a:ext cx="10906125" cy="4795838"/>
          </a:xfrm>
        </p:spPr>
        <p:txBody>
          <a:bodyPr>
            <a:normAutofit lnSpcReduction="10000"/>
          </a:bodyPr>
          <a:lstStyle/>
          <a:p>
            <a:pPr marL="0" indent="0" algn="just">
              <a:lnSpc>
                <a:spcPct val="150000"/>
              </a:lnSpc>
              <a:buNone/>
            </a:pPr>
            <a:r>
              <a:rPr lang="en-US" sz="2400" dirty="0"/>
              <a:t>Machine learning, a subset of artificial intelligence, can play a crucial role in detecting mental illnesses. This project proposes using the decision tree classifier algorithm to identify mental health conditions like anxiety, depression, and panic attack by analyzing recorded student datasets. The goal is to create a training model that can predict the target variable class. Additionally, the random forest algorithm is applied to predict mental illnesses, resulting in a more accurate prediction level compared to existing models. This research aims to provide an ideal solution for detecting mental health conditions based on gender and based on students course using machine learning algorithms.</a:t>
            </a:r>
            <a:endParaRPr lang="en-IN" sz="2400" dirty="0"/>
          </a:p>
          <a:p>
            <a:endParaRPr lang="en-IN" sz="2400" dirty="0"/>
          </a:p>
          <a:p>
            <a:endParaRPr lang="en-IN" dirty="0"/>
          </a:p>
        </p:txBody>
      </p:sp>
    </p:spTree>
    <p:extLst>
      <p:ext uri="{BB962C8B-B14F-4D97-AF65-F5344CB8AC3E}">
        <p14:creationId xmlns:p14="http://schemas.microsoft.com/office/powerpoint/2010/main" val="29946964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002060"/>
                </a:solidFill>
                <a:latin typeface="Algerian" panose="04020705040A02060702" pitchFamily="82" charset="0"/>
              </a:rPr>
              <a:t>Introduction</a:t>
            </a:r>
            <a:endParaRPr lang="en-IN" dirty="0">
              <a:solidFill>
                <a:srgbClr val="002060"/>
              </a:solidFill>
              <a:latin typeface="Algerian" panose="04020705040A02060702" pitchFamily="82" charset="0"/>
            </a:endParaRPr>
          </a:p>
        </p:txBody>
      </p:sp>
      <p:sp>
        <p:nvSpPr>
          <p:cNvPr id="3" name="Content Placeholder 2"/>
          <p:cNvSpPr>
            <a:spLocks noGrp="1"/>
          </p:cNvSpPr>
          <p:nvPr>
            <p:ph idx="1"/>
          </p:nvPr>
        </p:nvSpPr>
        <p:spPr>
          <a:xfrm>
            <a:off x="838200" y="1642108"/>
            <a:ext cx="10515600" cy="4351338"/>
          </a:xfrm>
        </p:spPr>
        <p:txBody>
          <a:bodyPr>
            <a:normAutofit/>
          </a:bodyPr>
          <a:lstStyle/>
          <a:p>
            <a:pPr algn="just">
              <a:lnSpc>
                <a:spcPct val="150000"/>
              </a:lnSpc>
            </a:pPr>
            <a:r>
              <a:rPr lang="en-US" sz="2000" dirty="0"/>
              <a:t>Mental health prediction using machine learning is the process of using computer algorithms to analyze data and identify patterns that can help predict the onset or severity of mental health conditions like depression , anxiety and panic attack. </a:t>
            </a:r>
          </a:p>
          <a:p>
            <a:pPr algn="just">
              <a:lnSpc>
                <a:spcPct val="150000"/>
              </a:lnSpc>
            </a:pPr>
            <a:r>
              <a:rPr lang="en-US" sz="2000" dirty="0"/>
              <a:t>This allows for earlier detection and more personalized treatment options.</a:t>
            </a:r>
          </a:p>
          <a:p>
            <a:pPr marL="0" indent="0">
              <a:buNone/>
            </a:pPr>
            <a:r>
              <a:rPr lang="en-IN" sz="2000" b="1" dirty="0">
                <a:solidFill>
                  <a:srgbClr val="C00000"/>
                </a:solidFill>
                <a:latin typeface="Century" panose="02040604050505020304" pitchFamily="18" charset="0"/>
              </a:rPr>
              <a:t>Key Components</a:t>
            </a:r>
          </a:p>
          <a:p>
            <a:pPr>
              <a:buFont typeface="Wingdings" panose="05000000000000000000" pitchFamily="2" charset="2"/>
              <a:buChar char="q"/>
            </a:pPr>
            <a:r>
              <a:rPr lang="en-IN" sz="2000" b="1" dirty="0"/>
              <a:t> </a:t>
            </a:r>
            <a:r>
              <a:rPr lang="en-IN" sz="1800" dirty="0">
                <a:latin typeface="AdvOTf0bf83d5.I"/>
              </a:rPr>
              <a:t>Students Data Collection</a:t>
            </a:r>
          </a:p>
          <a:p>
            <a:pPr>
              <a:buFont typeface="Wingdings" panose="05000000000000000000" pitchFamily="2" charset="2"/>
              <a:buChar char="q"/>
            </a:pPr>
            <a:r>
              <a:rPr lang="en-IN" sz="1800" dirty="0">
                <a:latin typeface="AdvOTf0bf83d5.I"/>
              </a:rPr>
              <a:t>Feature Extraction</a:t>
            </a:r>
          </a:p>
          <a:p>
            <a:pPr>
              <a:buFont typeface="Wingdings" panose="05000000000000000000" pitchFamily="2" charset="2"/>
              <a:buChar char="q"/>
            </a:pPr>
            <a:r>
              <a:rPr lang="en-IN" sz="1800" dirty="0">
                <a:latin typeface="AdvOTf0bf83d5.I"/>
              </a:rPr>
              <a:t>Machine Learning Models</a:t>
            </a:r>
          </a:p>
          <a:p>
            <a:pPr>
              <a:buFont typeface="Wingdings" panose="05000000000000000000" pitchFamily="2" charset="2"/>
              <a:buChar char="q"/>
            </a:pPr>
            <a:r>
              <a:rPr lang="en-IN" sz="1800" dirty="0">
                <a:latin typeface="AdvOTf0bf83d5.I"/>
              </a:rPr>
              <a:t>Prediction and comparison</a:t>
            </a:r>
          </a:p>
          <a:p>
            <a:endParaRPr lang="en-IN" dirty="0"/>
          </a:p>
          <a:p>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50328" y="3817777"/>
            <a:ext cx="3796497" cy="3040223"/>
          </a:xfrm>
          <a:prstGeom prst="rect">
            <a:avLst/>
          </a:prstGeom>
        </p:spPr>
      </p:pic>
    </p:spTree>
    <p:extLst>
      <p:ext uri="{BB962C8B-B14F-4D97-AF65-F5344CB8AC3E}">
        <p14:creationId xmlns:p14="http://schemas.microsoft.com/office/powerpoint/2010/main" val="32482069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4350" y="88900"/>
            <a:ext cx="10515600" cy="1196975"/>
          </a:xfrm>
        </p:spPr>
        <p:txBody>
          <a:bodyPr/>
          <a:lstStyle/>
          <a:p>
            <a:r>
              <a:rPr lang="en-US" dirty="0">
                <a:solidFill>
                  <a:srgbClr val="002060"/>
                </a:solidFill>
                <a:latin typeface="Algerian" panose="04020705040A02060702" pitchFamily="82" charset="0"/>
              </a:rPr>
              <a:t>Problem Statement</a:t>
            </a:r>
            <a:endParaRPr lang="en-IN" dirty="0">
              <a:solidFill>
                <a:srgbClr val="002060"/>
              </a:solidFill>
              <a:latin typeface="Algerian" panose="04020705040A02060702" pitchFamily="82" charset="0"/>
            </a:endParaRPr>
          </a:p>
        </p:txBody>
      </p:sp>
      <p:sp>
        <p:nvSpPr>
          <p:cNvPr id="3" name="Content Placeholder 2"/>
          <p:cNvSpPr>
            <a:spLocks noGrp="1"/>
          </p:cNvSpPr>
          <p:nvPr>
            <p:ph idx="1"/>
          </p:nvPr>
        </p:nvSpPr>
        <p:spPr>
          <a:xfrm>
            <a:off x="696554" y="1521849"/>
            <a:ext cx="10515600" cy="4351338"/>
          </a:xfrm>
        </p:spPr>
        <p:txBody>
          <a:bodyPr>
            <a:normAutofit lnSpcReduction="10000"/>
          </a:bodyPr>
          <a:lstStyle/>
          <a:p>
            <a:pPr algn="just">
              <a:lnSpc>
                <a:spcPct val="100000"/>
              </a:lnSpc>
            </a:pPr>
            <a:r>
              <a:rPr lang="en-US" sz="2400" dirty="0"/>
              <a:t>Develop a training model to predict mental health conditions with high accuracy .Compare the performance of decision tree classifier and random forest algorithms. Identify key factors contributing to mental health conditions .Design a user-friendly interface for data input and result interpretation. Evaluate the model's effectiveness in detecting mental health conditions.</a:t>
            </a:r>
          </a:p>
          <a:p>
            <a:pPr marL="0" indent="0" algn="just">
              <a:lnSpc>
                <a:spcPct val="100000"/>
              </a:lnSpc>
              <a:buNone/>
            </a:pPr>
            <a:endParaRPr lang="en-US" sz="2400" dirty="0"/>
          </a:p>
          <a:p>
            <a:pPr algn="just">
              <a:lnSpc>
                <a:spcPct val="100000"/>
              </a:lnSpc>
            </a:pPr>
            <a:r>
              <a:rPr lang="en-US" sz="2400" dirty="0"/>
              <a:t>Mental health conditions such as anxiety, depression, and panic attack are increasingly prevalent, affecting millions worldwide students. Current diagnostic methods rely heavily on manual assessments, which can be subjective, time-consuming, and often lead to delayed interventions. Existing machine learning models for mental health prediction lack accuracy, scalability, and user-friendliness.</a:t>
            </a:r>
            <a:endParaRPr lang="en-IN" sz="2400" dirty="0"/>
          </a:p>
        </p:txBody>
      </p:sp>
    </p:spTree>
    <p:extLst>
      <p:ext uri="{BB962C8B-B14F-4D97-AF65-F5344CB8AC3E}">
        <p14:creationId xmlns:p14="http://schemas.microsoft.com/office/powerpoint/2010/main" val="2528625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3542" y="114300"/>
            <a:ext cx="10035251" cy="717629"/>
          </a:xfrm>
        </p:spPr>
        <p:txBody>
          <a:bodyPr>
            <a:normAutofit/>
          </a:bodyPr>
          <a:lstStyle/>
          <a:p>
            <a:r>
              <a:rPr lang="en-US" dirty="0">
                <a:solidFill>
                  <a:srgbClr val="002060"/>
                </a:solidFill>
                <a:latin typeface="Algerian" panose="04020705040A02060702" pitchFamily="82" charset="0"/>
              </a:rPr>
              <a:t>Literature review</a:t>
            </a:r>
            <a:endParaRPr lang="en-IN" dirty="0">
              <a:solidFill>
                <a:srgbClr val="002060"/>
              </a:solidFill>
              <a:latin typeface="Algerian" panose="04020705040A02060702" pitchFamily="82"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821401362"/>
              </p:ext>
            </p:extLst>
          </p:nvPr>
        </p:nvGraphicFramePr>
        <p:xfrm>
          <a:off x="130628" y="831929"/>
          <a:ext cx="11943183" cy="5911771"/>
        </p:xfrm>
        <a:graphic>
          <a:graphicData uri="http://schemas.openxmlformats.org/drawingml/2006/table">
            <a:tbl>
              <a:tblPr firstRow="1" bandRow="1">
                <a:tableStyleId>{5C22544A-7EE6-4342-B048-85BDC9FD1C3A}</a:tableStyleId>
              </a:tblPr>
              <a:tblGrid>
                <a:gridCol w="4344281">
                  <a:extLst>
                    <a:ext uri="{9D8B030D-6E8A-4147-A177-3AD203B41FA5}">
                      <a16:colId xmlns:a16="http://schemas.microsoft.com/office/drawing/2014/main" val="20000"/>
                    </a:ext>
                  </a:extLst>
                </a:gridCol>
                <a:gridCol w="3340650">
                  <a:extLst>
                    <a:ext uri="{9D8B030D-6E8A-4147-A177-3AD203B41FA5}">
                      <a16:colId xmlns:a16="http://schemas.microsoft.com/office/drawing/2014/main" val="20001"/>
                    </a:ext>
                  </a:extLst>
                </a:gridCol>
                <a:gridCol w="2129126">
                  <a:extLst>
                    <a:ext uri="{9D8B030D-6E8A-4147-A177-3AD203B41FA5}">
                      <a16:colId xmlns:a16="http://schemas.microsoft.com/office/drawing/2014/main" val="20002"/>
                    </a:ext>
                  </a:extLst>
                </a:gridCol>
                <a:gridCol w="2129126">
                  <a:extLst>
                    <a:ext uri="{9D8B030D-6E8A-4147-A177-3AD203B41FA5}">
                      <a16:colId xmlns:a16="http://schemas.microsoft.com/office/drawing/2014/main" val="20003"/>
                    </a:ext>
                  </a:extLst>
                </a:gridCol>
              </a:tblGrid>
              <a:tr h="739011">
                <a:tc>
                  <a:txBody>
                    <a:bodyPr/>
                    <a:lstStyle/>
                    <a:p>
                      <a:r>
                        <a:rPr lang="en-US" dirty="0">
                          <a:solidFill>
                            <a:schemeClr val="tx1"/>
                          </a:solidFill>
                        </a:rPr>
                        <a:t>TOPIC</a:t>
                      </a:r>
                      <a:endParaRPr lang="en-IN" dirty="0">
                        <a:solidFill>
                          <a:schemeClr val="tx1"/>
                        </a:solidFill>
                      </a:endParaRPr>
                    </a:p>
                  </a:txBody>
                  <a:tcPr/>
                </a:tc>
                <a:tc>
                  <a:txBody>
                    <a:bodyPr/>
                    <a:lstStyle/>
                    <a:p>
                      <a:r>
                        <a:rPr lang="en-US" dirty="0">
                          <a:solidFill>
                            <a:schemeClr val="tx1"/>
                          </a:solidFill>
                        </a:rPr>
                        <a:t>AUTHOR &amp; YEAR OF PUBLICATION</a:t>
                      </a:r>
                      <a:endParaRPr lang="en-IN" dirty="0">
                        <a:solidFill>
                          <a:schemeClr val="tx1"/>
                        </a:solidFill>
                      </a:endParaRPr>
                    </a:p>
                  </a:txBody>
                  <a:tcPr/>
                </a:tc>
                <a:tc>
                  <a:txBody>
                    <a:bodyPr/>
                    <a:lstStyle/>
                    <a:p>
                      <a:r>
                        <a:rPr lang="en-US" dirty="0">
                          <a:solidFill>
                            <a:schemeClr val="tx1"/>
                          </a:solidFill>
                        </a:rPr>
                        <a:t>ALGORITHM</a:t>
                      </a:r>
                      <a:endParaRPr lang="en-IN" dirty="0">
                        <a:solidFill>
                          <a:schemeClr val="tx1"/>
                        </a:solidFill>
                      </a:endParaRPr>
                    </a:p>
                  </a:txBody>
                  <a:tcPr/>
                </a:tc>
                <a:tc>
                  <a:txBody>
                    <a:bodyPr/>
                    <a:lstStyle/>
                    <a:p>
                      <a:r>
                        <a:rPr lang="en-US" dirty="0">
                          <a:solidFill>
                            <a:schemeClr val="tx1"/>
                          </a:solidFill>
                        </a:rPr>
                        <a:t>DIADVANTAGES</a:t>
                      </a:r>
                      <a:endParaRPr lang="en-IN" dirty="0">
                        <a:solidFill>
                          <a:schemeClr val="tx1"/>
                        </a:solidFill>
                      </a:endParaRPr>
                    </a:p>
                  </a:txBody>
                  <a:tcPr/>
                </a:tc>
                <a:extLst>
                  <a:ext uri="{0D108BD9-81ED-4DB2-BD59-A6C34878D82A}">
                    <a16:rowId xmlns:a16="http://schemas.microsoft.com/office/drawing/2014/main" val="10000"/>
                  </a:ext>
                </a:extLst>
              </a:tr>
              <a:tr h="1829931">
                <a:tc>
                  <a:txBody>
                    <a:bodyPr/>
                    <a:lstStyle/>
                    <a:p>
                      <a:pPr algn="l">
                        <a:spcAft>
                          <a:spcPts val="0"/>
                        </a:spcAft>
                      </a:pPr>
                      <a:r>
                        <a:rPr lang="en-IN" sz="1100" b="1" dirty="0">
                          <a:effectLst/>
                          <a:latin typeface="AdvOT46dcae81"/>
                          <a:ea typeface="Times New Roman" panose="02020603050405020304" pitchFamily="18" charset="0"/>
                          <a:cs typeface="AdvOT46dcae81"/>
                        </a:rPr>
                        <a:t>A machine learning algorithm to differentiate</a:t>
                      </a:r>
                      <a:endParaRPr lang="en-IN" sz="1100" b="1" dirty="0">
                        <a:effectLst/>
                        <a:latin typeface="Calibri" panose="020F0502020204030204" pitchFamily="34" charset="0"/>
                        <a:ea typeface="Times New Roman" panose="02020603050405020304" pitchFamily="18" charset="0"/>
                        <a:cs typeface="Calibri" panose="020F0502020204030204" pitchFamily="34" charset="0"/>
                      </a:endParaRPr>
                    </a:p>
                    <a:p>
                      <a:pPr algn="l">
                        <a:spcAft>
                          <a:spcPts val="0"/>
                        </a:spcAft>
                      </a:pPr>
                      <a:r>
                        <a:rPr lang="en-IN" sz="1100" b="1" dirty="0">
                          <a:effectLst/>
                          <a:latin typeface="AdvOT46dcae81"/>
                          <a:ea typeface="Times New Roman" panose="02020603050405020304" pitchFamily="18" charset="0"/>
                          <a:cs typeface="AdvOT46dcae81"/>
                        </a:rPr>
                        <a:t>bipolar disorder from major depressive disorder</a:t>
                      </a:r>
                      <a:endParaRPr lang="en-IN" sz="1100" b="1" dirty="0">
                        <a:effectLst/>
                        <a:latin typeface="Calibri" panose="020F0502020204030204" pitchFamily="34" charset="0"/>
                        <a:ea typeface="Times New Roman" panose="02020603050405020304" pitchFamily="18" charset="0"/>
                        <a:cs typeface="Calibri" panose="020F0502020204030204" pitchFamily="34" charset="0"/>
                      </a:endParaRPr>
                    </a:p>
                    <a:p>
                      <a:pPr algn="l">
                        <a:spcAft>
                          <a:spcPts val="0"/>
                        </a:spcAft>
                      </a:pPr>
                      <a:r>
                        <a:rPr lang="en-IN" sz="1100" b="1" dirty="0">
                          <a:effectLst/>
                          <a:latin typeface="AdvOT46dcae81"/>
                          <a:ea typeface="Times New Roman" panose="02020603050405020304" pitchFamily="18" charset="0"/>
                          <a:cs typeface="AdvOT46dcae81"/>
                        </a:rPr>
                        <a:t>using an online mental health questionnaire and</a:t>
                      </a:r>
                      <a:endParaRPr lang="en-IN"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114300" marR="114300" marT="0" marB="0"/>
                </a:tc>
                <a:tc>
                  <a:txBody>
                    <a:bodyPr/>
                    <a:lstStyle/>
                    <a:p>
                      <a:pPr algn="l">
                        <a:spcAft>
                          <a:spcPts val="0"/>
                        </a:spcAft>
                      </a:pPr>
                      <a:r>
                        <a:rPr lang="en-IN" sz="1100" b="1" dirty="0" err="1">
                          <a:effectLst/>
                          <a:latin typeface="AdvOTa9103878"/>
                          <a:ea typeface="Times New Roman" panose="02020603050405020304" pitchFamily="18" charset="0"/>
                          <a:cs typeface="AdvOTa9103878"/>
                        </a:rPr>
                        <a:t>Tomasik</a:t>
                      </a:r>
                      <a:r>
                        <a:rPr lang="en-IN" sz="1100" b="1" dirty="0">
                          <a:effectLst/>
                          <a:latin typeface="AdvOTa9103878"/>
                          <a:ea typeface="Times New Roman" panose="02020603050405020304" pitchFamily="18" charset="0"/>
                          <a:cs typeface="AdvOTa9103878"/>
                        </a:rPr>
                        <a:t> et al. </a:t>
                      </a:r>
                      <a:r>
                        <a:rPr lang="en-IN" sz="1100" b="1" dirty="0">
                          <a:effectLst/>
                          <a:latin typeface="AdvOTf0bf83d5.I"/>
                          <a:ea typeface="Times New Roman" panose="02020603050405020304" pitchFamily="18" charset="0"/>
                          <a:cs typeface="AdvOTf0bf83d5.I"/>
                        </a:rPr>
                        <a:t>Translational Psychiatry </a:t>
                      </a:r>
                      <a:r>
                        <a:rPr lang="en-IN" sz="1100" b="1" dirty="0">
                          <a:effectLst/>
                          <a:latin typeface="AdvAGaramond-R"/>
                          <a:ea typeface="Times New Roman" panose="02020603050405020304" pitchFamily="18" charset="0"/>
                          <a:cs typeface="AdvAGaramond-R"/>
                        </a:rPr>
                        <a:t>(2021)</a:t>
                      </a:r>
                      <a:endParaRPr lang="en-IN" sz="1100" b="1" dirty="0">
                        <a:effectLst/>
                        <a:latin typeface="Calibri" panose="020F0502020204030204" pitchFamily="34" charset="0"/>
                        <a:ea typeface="Times New Roman" panose="02020603050405020304" pitchFamily="18" charset="0"/>
                        <a:cs typeface="Calibri" panose="020F0502020204030204" pitchFamily="34" charset="0"/>
                      </a:endParaRPr>
                    </a:p>
                    <a:p>
                      <a:pPr algn="l">
                        <a:spcAft>
                          <a:spcPts val="0"/>
                        </a:spcAft>
                      </a:pPr>
                      <a:r>
                        <a:rPr lang="en-IN" sz="1100" b="1" dirty="0">
                          <a:effectLst/>
                          <a:latin typeface="AdvAGaramond-R"/>
                          <a:ea typeface="Times New Roman" panose="02020603050405020304" pitchFamily="18" charset="0"/>
                          <a:cs typeface="AdvAGaramond-R"/>
                        </a:rPr>
                        <a:t> </a:t>
                      </a:r>
                      <a:endParaRPr lang="en-IN"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114300" marR="114300" marT="0" marB="0"/>
                </a:tc>
                <a:tc>
                  <a:txBody>
                    <a:bodyPr/>
                    <a:lstStyle/>
                    <a:p>
                      <a:r>
                        <a:rPr lang="en-US" sz="1400" b="1" dirty="0"/>
                        <a:t>Decision</a:t>
                      </a:r>
                      <a:r>
                        <a:rPr lang="en-US" sz="1400" b="1" baseline="0" dirty="0"/>
                        <a:t> </a:t>
                      </a:r>
                      <a:r>
                        <a:rPr lang="en-US" sz="1400" b="1" baseline="0" dirty="0" err="1"/>
                        <a:t>tree,Support</a:t>
                      </a:r>
                      <a:r>
                        <a:rPr lang="en-US" sz="1400" b="1" baseline="0" dirty="0"/>
                        <a:t> vector </a:t>
                      </a:r>
                      <a:r>
                        <a:rPr lang="en-US" sz="1400" b="1" baseline="0" dirty="0" err="1"/>
                        <a:t>machine,logistic</a:t>
                      </a:r>
                      <a:r>
                        <a:rPr lang="en-US" sz="1400" b="1" baseline="0" dirty="0"/>
                        <a:t> regression ,random </a:t>
                      </a:r>
                      <a:r>
                        <a:rPr lang="en-US" sz="1400" b="1" baseline="0" dirty="0" err="1"/>
                        <a:t>forest,linear</a:t>
                      </a:r>
                      <a:r>
                        <a:rPr lang="en-US" sz="1400" b="1" baseline="0" dirty="0"/>
                        <a:t> </a:t>
                      </a:r>
                      <a:r>
                        <a:rPr lang="en-US" sz="1400" b="1" baseline="0" dirty="0" err="1"/>
                        <a:t>regression,K</a:t>
                      </a:r>
                      <a:r>
                        <a:rPr lang="en-US" sz="1400" b="1" baseline="0" dirty="0"/>
                        <a:t> nearest </a:t>
                      </a:r>
                      <a:r>
                        <a:rPr lang="en-US" sz="1400" b="1" baseline="0" dirty="0" err="1"/>
                        <a:t>neighbour</a:t>
                      </a:r>
                      <a:endParaRPr lang="en-IN" sz="1400" b="1" dirty="0"/>
                    </a:p>
                  </a:txBody>
                  <a:tcPr/>
                </a:tc>
                <a:tc>
                  <a:txBody>
                    <a:bodyPr/>
                    <a:lstStyle/>
                    <a:p>
                      <a:pPr marL="171450" indent="-171450" algn="l">
                        <a:spcAft>
                          <a:spcPts val="0"/>
                        </a:spcAft>
                        <a:buFont typeface="Wingdings" panose="05000000000000000000" pitchFamily="2" charset="2"/>
                        <a:buChar char="§"/>
                      </a:pPr>
                      <a:r>
                        <a:rPr lang="en-US" sz="1100" b="1" dirty="0">
                          <a:effectLst/>
                          <a:latin typeface="Calibri" panose="020F0502020204030204" pitchFamily="34" charset="0"/>
                          <a:ea typeface="Times New Roman" panose="02020603050405020304" pitchFamily="18" charset="0"/>
                          <a:cs typeface="Calibri" panose="020F0502020204030204" pitchFamily="34" charset="0"/>
                        </a:rPr>
                        <a:t>Data Privacy Concerns</a:t>
                      </a:r>
                      <a:endParaRPr lang="en-IN" sz="1100" dirty="0">
                        <a:effectLst/>
                        <a:latin typeface="Calibri" panose="020F0502020204030204" pitchFamily="34" charset="0"/>
                        <a:ea typeface="Times New Roman" panose="02020603050405020304" pitchFamily="18" charset="0"/>
                        <a:cs typeface="Calibri" panose="020F0502020204030204" pitchFamily="34" charset="0"/>
                      </a:endParaRPr>
                    </a:p>
                    <a:p>
                      <a:pPr marL="171450" indent="-171450" algn="l">
                        <a:spcAft>
                          <a:spcPts val="0"/>
                        </a:spcAft>
                        <a:buFont typeface="Wingdings" panose="05000000000000000000" pitchFamily="2" charset="2"/>
                        <a:buChar char="§"/>
                      </a:pPr>
                      <a:r>
                        <a:rPr lang="en-US" sz="1100" b="1" dirty="0">
                          <a:effectLst/>
                          <a:latin typeface="Calibri" panose="020F0502020204030204" pitchFamily="34" charset="0"/>
                          <a:ea typeface="Times New Roman" panose="02020603050405020304" pitchFamily="18" charset="0"/>
                          <a:cs typeface="Calibri" panose="020F0502020204030204" pitchFamily="34" charset="0"/>
                        </a:rPr>
                        <a:t>Ethical Concerns</a:t>
                      </a:r>
                      <a:endParaRPr lang="en-IN" sz="1100" dirty="0">
                        <a:effectLst/>
                        <a:latin typeface="Calibri" panose="020F0502020204030204" pitchFamily="34" charset="0"/>
                        <a:ea typeface="Times New Roman" panose="02020603050405020304" pitchFamily="18" charset="0"/>
                        <a:cs typeface="Calibri" panose="020F0502020204030204" pitchFamily="34" charset="0"/>
                      </a:endParaRPr>
                    </a:p>
                    <a:p>
                      <a:pPr marL="171450" indent="-171450" algn="l">
                        <a:spcAft>
                          <a:spcPts val="0"/>
                        </a:spcAft>
                        <a:buFont typeface="Wingdings" panose="05000000000000000000" pitchFamily="2" charset="2"/>
                        <a:buChar char="§"/>
                      </a:pPr>
                      <a:endParaRPr lang="en-IN" sz="1800" dirty="0">
                        <a:effectLst/>
                        <a:latin typeface="Calibri" panose="020F0502020204030204" pitchFamily="34" charset="0"/>
                        <a:ea typeface="Times New Roman" panose="02020603050405020304" pitchFamily="18" charset="0"/>
                        <a:cs typeface="Calibri" panose="020F0502020204030204" pitchFamily="34" charset="0"/>
                      </a:endParaRPr>
                    </a:p>
                  </a:txBody>
                  <a:tcPr marL="73025" marR="73025" marT="27305" marB="27305"/>
                </a:tc>
                <a:extLst>
                  <a:ext uri="{0D108BD9-81ED-4DB2-BD59-A6C34878D82A}">
                    <a16:rowId xmlns:a16="http://schemas.microsoft.com/office/drawing/2014/main" val="10001"/>
                  </a:ext>
                </a:extLst>
              </a:tr>
              <a:tr h="991280">
                <a:tc>
                  <a:txBody>
                    <a:bodyPr/>
                    <a:lstStyle/>
                    <a:p>
                      <a:pPr algn="l">
                        <a:spcAft>
                          <a:spcPts val="0"/>
                        </a:spcAft>
                      </a:pPr>
                      <a:r>
                        <a:rPr lang="en-IN" sz="1100" b="1" dirty="0">
                          <a:effectLst/>
                          <a:latin typeface="FormataOTFCond-Md"/>
                          <a:ea typeface="Times New Roman" panose="02020603050405020304" pitchFamily="18" charset="0"/>
                          <a:cs typeface="FormataOTFCond-Md"/>
                        </a:rPr>
                        <a:t>Application of Machine Learning Methods in</a:t>
                      </a:r>
                      <a:endParaRPr lang="en-IN" sz="1100" b="1" dirty="0">
                        <a:effectLst/>
                        <a:latin typeface="Calibri" panose="020F0502020204030204" pitchFamily="34" charset="0"/>
                        <a:ea typeface="Times New Roman" panose="02020603050405020304" pitchFamily="18" charset="0"/>
                        <a:cs typeface="Calibri" panose="020F0502020204030204" pitchFamily="34" charset="0"/>
                      </a:endParaRPr>
                    </a:p>
                    <a:p>
                      <a:pPr algn="l">
                        <a:spcAft>
                          <a:spcPts val="0"/>
                        </a:spcAft>
                      </a:pPr>
                      <a:r>
                        <a:rPr lang="en-IN" sz="1100" b="1" dirty="0">
                          <a:effectLst/>
                          <a:latin typeface="FormataOTFCond-Md"/>
                          <a:ea typeface="Times New Roman" panose="02020603050405020304" pitchFamily="18" charset="0"/>
                          <a:cs typeface="FormataOTFCond-Md"/>
                        </a:rPr>
                        <a:t>Mental Health Detection: A Systematic Review</a:t>
                      </a:r>
                      <a:endParaRPr lang="en-IN"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114300" marR="114300" marT="0" marB="0"/>
                </a:tc>
                <a:tc>
                  <a:txBody>
                    <a:bodyPr/>
                    <a:lstStyle/>
                    <a:p>
                      <a:pPr algn="l">
                        <a:spcAft>
                          <a:spcPts val="0"/>
                        </a:spcAft>
                      </a:pPr>
                      <a:r>
                        <a:rPr lang="en-IN" sz="1100" b="1" dirty="0">
                          <a:effectLst/>
                          <a:latin typeface="FormataOTFMd"/>
                          <a:ea typeface="Times New Roman" panose="02020603050405020304" pitchFamily="18" charset="0"/>
                          <a:cs typeface="FormataOTFMd"/>
                        </a:rPr>
                        <a:t>ROHIZAH ABD RAHMAN 1</a:t>
                      </a:r>
                    </a:p>
                    <a:p>
                      <a:pPr algn="l">
                        <a:spcAft>
                          <a:spcPts val="0"/>
                        </a:spcAft>
                      </a:pPr>
                      <a:r>
                        <a:rPr lang="en-US" sz="1100" b="1" dirty="0">
                          <a:effectLst/>
                          <a:latin typeface="FormataOTFMd"/>
                          <a:ea typeface="Times New Roman" panose="02020603050405020304" pitchFamily="18" charset="0"/>
                          <a:cs typeface="Calibri" panose="020F0502020204030204" pitchFamily="34" charset="0"/>
                        </a:rPr>
                        <a:t>(2020)</a:t>
                      </a:r>
                      <a:endParaRPr lang="en-IN"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114300" marR="114300" marT="0" marB="0"/>
                </a:tc>
                <a:tc>
                  <a:txBody>
                    <a:bodyPr/>
                    <a:lstStyle/>
                    <a:p>
                      <a:r>
                        <a:rPr lang="en-US" sz="1400" b="1" dirty="0"/>
                        <a:t>Machine</a:t>
                      </a:r>
                      <a:r>
                        <a:rPr lang="en-US" sz="1400" b="1" baseline="0" dirty="0"/>
                        <a:t> learning algorithm with deep learning technique</a:t>
                      </a:r>
                      <a:endParaRPr lang="en-IN" sz="1400" b="1" dirty="0"/>
                    </a:p>
                  </a:txBody>
                  <a:tcPr/>
                </a:tc>
                <a:tc>
                  <a:txBody>
                    <a:bodyPr/>
                    <a:lstStyle/>
                    <a:p>
                      <a:pPr marL="171450" indent="-171450" algn="l">
                        <a:spcAft>
                          <a:spcPts val="0"/>
                        </a:spcAft>
                        <a:buFont typeface="Wingdings" panose="05000000000000000000" pitchFamily="2" charset="2"/>
                        <a:buChar char="§"/>
                      </a:pPr>
                      <a:r>
                        <a:rPr lang="en-US" sz="1100" b="1" dirty="0"/>
                        <a:t>Lack</a:t>
                      </a:r>
                      <a:r>
                        <a:rPr lang="en-US" sz="1100" b="1" baseline="0" dirty="0"/>
                        <a:t> of standardization</a:t>
                      </a:r>
                    </a:p>
                    <a:p>
                      <a:pPr marL="285750" indent="-285750">
                        <a:buFont typeface="Wingdings" panose="05000000000000000000" pitchFamily="2" charset="2"/>
                        <a:buChar char="§"/>
                      </a:pPr>
                      <a:r>
                        <a:rPr lang="en-US" sz="1100" b="1" baseline="0" dirty="0"/>
                        <a:t>Rapidly evolving field</a:t>
                      </a:r>
                      <a:endParaRPr lang="en-IN" sz="1100" b="1" dirty="0"/>
                    </a:p>
                  </a:txBody>
                  <a:tcPr/>
                </a:tc>
                <a:extLst>
                  <a:ext uri="{0D108BD9-81ED-4DB2-BD59-A6C34878D82A}">
                    <a16:rowId xmlns:a16="http://schemas.microsoft.com/office/drawing/2014/main" val="10002"/>
                  </a:ext>
                </a:extLst>
              </a:tr>
              <a:tr h="606899">
                <a:tc>
                  <a:txBody>
                    <a:bodyPr/>
                    <a:lstStyle/>
                    <a:p>
                      <a:r>
                        <a:rPr lang="en-IN" sz="1400" b="1" kern="1200" dirty="0">
                          <a:solidFill>
                            <a:schemeClr val="dk1"/>
                          </a:solidFill>
                          <a:effectLst/>
                          <a:latin typeface="+mn-lt"/>
                          <a:ea typeface="+mn-ea"/>
                          <a:cs typeface="+mn-cs"/>
                        </a:rPr>
                        <a:t>Judging Mental Health Disorders Using Decision Tree models</a:t>
                      </a:r>
                      <a:endParaRPr lang="en-IN" sz="1400" b="1" dirty="0"/>
                    </a:p>
                  </a:txBody>
                  <a:tcPr/>
                </a:tc>
                <a:tc>
                  <a:txBody>
                    <a:bodyPr/>
                    <a:lstStyle/>
                    <a:p>
                      <a:pPr algn="l">
                        <a:spcAft>
                          <a:spcPts val="0"/>
                        </a:spcAft>
                      </a:pPr>
                      <a:r>
                        <a:rPr lang="en-IN" sz="1100" b="1" dirty="0" err="1">
                          <a:effectLst/>
                          <a:latin typeface="CIDFont+F2"/>
                          <a:ea typeface="Times New Roman" panose="02020603050405020304" pitchFamily="18" charset="0"/>
                          <a:cs typeface="CIDFont+F2"/>
                        </a:rPr>
                        <a:t>Sandip</a:t>
                      </a:r>
                      <a:r>
                        <a:rPr lang="en-IN" sz="1100" b="1" dirty="0">
                          <a:effectLst/>
                          <a:latin typeface="CIDFont+F2"/>
                          <a:ea typeface="Times New Roman" panose="02020603050405020304" pitchFamily="18" charset="0"/>
                          <a:cs typeface="CIDFont+F2"/>
                        </a:rPr>
                        <a:t> Roy , P. S. </a:t>
                      </a:r>
                      <a:r>
                        <a:rPr lang="en-IN" sz="1100" b="1" dirty="0" err="1">
                          <a:effectLst/>
                          <a:latin typeface="CIDFont+F2"/>
                          <a:ea typeface="Times New Roman" panose="02020603050405020304" pitchFamily="18" charset="0"/>
                          <a:cs typeface="CIDFont+F2"/>
                        </a:rPr>
                        <a:t>Aithal</a:t>
                      </a:r>
                      <a:r>
                        <a:rPr lang="en-IN" sz="1100" b="1" dirty="0">
                          <a:effectLst/>
                          <a:latin typeface="CIDFont+F2"/>
                          <a:ea typeface="Times New Roman" panose="02020603050405020304" pitchFamily="18" charset="0"/>
                          <a:cs typeface="CIDFont+F2"/>
                        </a:rPr>
                        <a:t> , Rajesh </a:t>
                      </a:r>
                      <a:r>
                        <a:rPr lang="en-IN" sz="1100" b="1" dirty="0" err="1">
                          <a:effectLst/>
                          <a:latin typeface="CIDFont+F2"/>
                          <a:ea typeface="Times New Roman" panose="02020603050405020304" pitchFamily="18" charset="0"/>
                          <a:cs typeface="CIDFont+F2"/>
                        </a:rPr>
                        <a:t>Boseh</a:t>
                      </a:r>
                      <a:endParaRPr lang="en-IN" sz="1100" b="1" dirty="0">
                        <a:effectLst/>
                        <a:latin typeface="CIDFont+F2"/>
                        <a:ea typeface="Times New Roman" panose="02020603050405020304" pitchFamily="18" charset="0"/>
                        <a:cs typeface="CIDFont+F2"/>
                      </a:endParaRPr>
                    </a:p>
                    <a:p>
                      <a:pPr algn="l">
                        <a:spcAft>
                          <a:spcPts val="0"/>
                        </a:spcAft>
                      </a:pPr>
                      <a:r>
                        <a:rPr lang="en-US" sz="1100" b="1" dirty="0">
                          <a:effectLst/>
                          <a:latin typeface="CIDFont+F2"/>
                          <a:ea typeface="Times New Roman" panose="02020603050405020304" pitchFamily="18" charset="0"/>
                          <a:cs typeface="Calibri" panose="020F0502020204030204" pitchFamily="34" charset="0"/>
                        </a:rPr>
                        <a:t>(2021)</a:t>
                      </a:r>
                      <a:endParaRPr lang="en-IN"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114300" marR="114300" marT="0" marB="0"/>
                </a:tc>
                <a:tc>
                  <a:txBody>
                    <a:bodyPr/>
                    <a:lstStyle/>
                    <a:p>
                      <a:r>
                        <a:rPr lang="en-US" sz="1400" b="1" dirty="0"/>
                        <a:t>Decision tree</a:t>
                      </a:r>
                      <a:endParaRPr lang="en-IN" sz="1400" b="1" dirty="0"/>
                    </a:p>
                  </a:txBody>
                  <a:tcPr/>
                </a:tc>
                <a:tc>
                  <a:txBody>
                    <a:bodyPr/>
                    <a:lstStyle/>
                    <a:p>
                      <a:pPr marL="285750" indent="-285750">
                        <a:buFont typeface="Wingdings" panose="05000000000000000000" pitchFamily="2" charset="2"/>
                        <a:buChar char="§"/>
                      </a:pPr>
                      <a:r>
                        <a:rPr lang="en-US" sz="1100" b="1" dirty="0" err="1"/>
                        <a:t>Overfitting</a:t>
                      </a:r>
                      <a:endParaRPr lang="en-US" sz="1100" b="1" dirty="0"/>
                    </a:p>
                    <a:p>
                      <a:pPr marL="285750" indent="-285750">
                        <a:buFont typeface="Wingdings" panose="05000000000000000000" pitchFamily="2" charset="2"/>
                        <a:buChar char="§"/>
                      </a:pPr>
                      <a:r>
                        <a:rPr lang="en-US" sz="1100" b="1" dirty="0"/>
                        <a:t>Bias Sensitivity</a:t>
                      </a:r>
                      <a:endParaRPr lang="en-IN" sz="1100" b="1" dirty="0"/>
                    </a:p>
                  </a:txBody>
                  <a:tcPr/>
                </a:tc>
                <a:extLst>
                  <a:ext uri="{0D108BD9-81ED-4DB2-BD59-A6C34878D82A}">
                    <a16:rowId xmlns:a16="http://schemas.microsoft.com/office/drawing/2014/main" val="10003"/>
                  </a:ext>
                </a:extLst>
              </a:tr>
              <a:tr h="653729">
                <a:tc>
                  <a:txBody>
                    <a:bodyPr/>
                    <a:lstStyle/>
                    <a:p>
                      <a:pPr algn="l">
                        <a:spcAft>
                          <a:spcPts val="0"/>
                        </a:spcAft>
                      </a:pPr>
                      <a:r>
                        <a:rPr lang="en-IN" sz="1100" b="1" dirty="0">
                          <a:effectLst/>
                          <a:latin typeface="Fd6262-Identity-H"/>
                          <a:ea typeface="Times New Roman" panose="02020603050405020304" pitchFamily="18" charset="0"/>
                          <a:cs typeface="Fd6262-Identity-H"/>
                        </a:rPr>
                        <a:t>Employing Artificial Intelligence Techniques in</a:t>
                      </a:r>
                      <a:endParaRPr lang="en-IN"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114300" marR="114300" marT="0" marB="0"/>
                </a:tc>
                <a:tc>
                  <a:txBody>
                    <a:bodyPr/>
                    <a:lstStyle/>
                    <a:p>
                      <a:pPr algn="l">
                        <a:spcAft>
                          <a:spcPts val="0"/>
                        </a:spcAft>
                      </a:pPr>
                      <a:r>
                        <a:rPr lang="en-IN" sz="1100" b="1" dirty="0" err="1">
                          <a:effectLst/>
                          <a:latin typeface="Fd6274-Identity-H"/>
                          <a:ea typeface="Times New Roman" panose="02020603050405020304" pitchFamily="18" charset="0"/>
                          <a:cs typeface="Fd6274-Identity-H"/>
                        </a:rPr>
                        <a:t>Rozita</a:t>
                      </a:r>
                      <a:r>
                        <a:rPr lang="en-IN" sz="1100" b="1" dirty="0">
                          <a:effectLst/>
                          <a:latin typeface="Fd6274-Identity-H"/>
                          <a:ea typeface="Times New Roman" panose="02020603050405020304" pitchFamily="18" charset="0"/>
                          <a:cs typeface="Fd6274-Identity-H"/>
                        </a:rPr>
                        <a:t> </a:t>
                      </a:r>
                      <a:r>
                        <a:rPr lang="en-IN" sz="1100" b="1" dirty="0" err="1">
                          <a:effectLst/>
                          <a:latin typeface="Fd6274-Identity-H"/>
                          <a:ea typeface="Times New Roman" panose="02020603050405020304" pitchFamily="18" charset="0"/>
                          <a:cs typeface="Fd6274-Identity-H"/>
                        </a:rPr>
                        <a:t>Yati</a:t>
                      </a:r>
                      <a:r>
                        <a:rPr lang="en-IN" sz="1100" b="1" dirty="0">
                          <a:effectLst/>
                          <a:latin typeface="Fd6274-Identity-H"/>
                          <a:ea typeface="Times New Roman" panose="02020603050405020304" pitchFamily="18" charset="0"/>
                          <a:cs typeface="Fd6274-Identity-H"/>
                        </a:rPr>
                        <a:t> </a:t>
                      </a:r>
                      <a:r>
                        <a:rPr lang="en-IN" sz="1100" b="1" dirty="0" err="1">
                          <a:effectLst/>
                          <a:latin typeface="Fd6274-Identity-H"/>
                          <a:ea typeface="Times New Roman" panose="02020603050405020304" pitchFamily="18" charset="0"/>
                          <a:cs typeface="Fd6274-Identity-H"/>
                        </a:rPr>
                        <a:t>Masri</a:t>
                      </a:r>
                      <a:r>
                        <a:rPr lang="en-IN" sz="1100" b="1" dirty="0">
                          <a:effectLst/>
                          <a:latin typeface="Fd6274-Identity-H"/>
                          <a:ea typeface="Times New Roman" panose="02020603050405020304" pitchFamily="18" charset="0"/>
                          <a:cs typeface="Fd6274-Identity-H"/>
                        </a:rPr>
                        <a:t>, </a:t>
                      </a:r>
                      <a:r>
                        <a:rPr lang="en-IN" sz="1100" b="1" dirty="0" err="1">
                          <a:effectLst/>
                          <a:latin typeface="Fd6274-Identity-H"/>
                          <a:ea typeface="Times New Roman" panose="02020603050405020304" pitchFamily="18" charset="0"/>
                          <a:cs typeface="Fd6274-Identity-H"/>
                        </a:rPr>
                        <a:t>Hajar</a:t>
                      </a:r>
                      <a:r>
                        <a:rPr lang="en-IN" sz="1100" b="1" dirty="0">
                          <a:effectLst/>
                          <a:latin typeface="Fd6274-Identity-H"/>
                          <a:ea typeface="Times New Roman" panose="02020603050405020304" pitchFamily="18" charset="0"/>
                          <a:cs typeface="Fd6274-Identity-H"/>
                        </a:rPr>
                        <a:t> Mat </a:t>
                      </a:r>
                      <a:r>
                        <a:rPr lang="en-IN" sz="1100" b="1" dirty="0" err="1">
                          <a:effectLst/>
                          <a:latin typeface="Fd6274-Identity-H"/>
                          <a:ea typeface="Times New Roman" panose="02020603050405020304" pitchFamily="18" charset="0"/>
                          <a:cs typeface="Fd6274-Identity-H"/>
                        </a:rPr>
                        <a:t>Jani</a:t>
                      </a:r>
                      <a:endParaRPr lang="en-IN" sz="1100" b="1" dirty="0">
                        <a:effectLst/>
                        <a:latin typeface="Fd6274-Identity-H"/>
                        <a:ea typeface="Times New Roman" panose="02020603050405020304" pitchFamily="18" charset="0"/>
                        <a:cs typeface="Fd6274-Identity-H"/>
                      </a:endParaRPr>
                    </a:p>
                    <a:p>
                      <a:pPr algn="l">
                        <a:spcAft>
                          <a:spcPts val="0"/>
                        </a:spcAft>
                      </a:pPr>
                      <a:r>
                        <a:rPr lang="en-US" sz="1100" b="1" dirty="0">
                          <a:effectLst/>
                          <a:latin typeface="Fd6274-Identity-H"/>
                          <a:ea typeface="Times New Roman" panose="02020603050405020304" pitchFamily="18" charset="0"/>
                          <a:cs typeface="Calibri" panose="020F0502020204030204" pitchFamily="34" charset="0"/>
                        </a:rPr>
                        <a:t>(2012)</a:t>
                      </a:r>
                      <a:endParaRPr lang="en-IN" sz="1100" b="1" dirty="0">
                        <a:effectLst/>
                        <a:latin typeface="Calibri" panose="020F0502020204030204" pitchFamily="34" charset="0"/>
                        <a:ea typeface="Times New Roman" panose="02020603050405020304" pitchFamily="18" charset="0"/>
                        <a:cs typeface="Calibri" panose="020F0502020204030204" pitchFamily="34" charset="0"/>
                      </a:endParaRPr>
                    </a:p>
                  </a:txBody>
                  <a:tcPr marL="114300" marR="114300" marT="0" marB="0"/>
                </a:tc>
                <a:tc>
                  <a:txBody>
                    <a:bodyPr/>
                    <a:lstStyle/>
                    <a:p>
                      <a:r>
                        <a:rPr lang="en-US" sz="1400" b="1" dirty="0"/>
                        <a:t>Fuzzy genetic algorithm,</a:t>
                      </a:r>
                      <a:endParaRPr lang="en-IN" sz="1400" b="1" dirty="0"/>
                    </a:p>
                  </a:txBody>
                  <a:tcPr/>
                </a:tc>
                <a:tc>
                  <a:txBody>
                    <a:bodyPr/>
                    <a:lstStyle/>
                    <a:p>
                      <a:pPr marL="285750" indent="-285750">
                        <a:buFont typeface="Wingdings" panose="05000000000000000000" pitchFamily="2" charset="2"/>
                        <a:buChar char="§"/>
                      </a:pPr>
                      <a:r>
                        <a:rPr lang="en-US" sz="1100" b="1" dirty="0"/>
                        <a:t>Data</a:t>
                      </a:r>
                      <a:r>
                        <a:rPr lang="en-US" sz="1100" b="1" baseline="0" dirty="0"/>
                        <a:t> Dependency</a:t>
                      </a:r>
                    </a:p>
                    <a:p>
                      <a:pPr marL="285750" indent="-285750">
                        <a:buFont typeface="Wingdings" panose="05000000000000000000" pitchFamily="2" charset="2"/>
                        <a:buChar char="§"/>
                      </a:pPr>
                      <a:r>
                        <a:rPr lang="en-US" sz="1100" b="1" baseline="0" dirty="0"/>
                        <a:t>Trust issues</a:t>
                      </a:r>
                      <a:endParaRPr lang="en-IN" sz="1100" b="1" dirty="0"/>
                    </a:p>
                  </a:txBody>
                  <a:tcPr/>
                </a:tc>
                <a:extLst>
                  <a:ext uri="{0D108BD9-81ED-4DB2-BD59-A6C34878D82A}">
                    <a16:rowId xmlns:a16="http://schemas.microsoft.com/office/drawing/2014/main" val="10004"/>
                  </a:ext>
                </a:extLst>
              </a:tr>
              <a:tr h="1090921">
                <a:tc>
                  <a:txBody>
                    <a:bodyPr/>
                    <a:lstStyle/>
                    <a:p>
                      <a:r>
                        <a:rPr lang="en-IN" sz="1400" b="1" kern="1200" dirty="0">
                          <a:solidFill>
                            <a:schemeClr val="dk1"/>
                          </a:solidFill>
                          <a:effectLst/>
                          <a:latin typeface="+mn-lt"/>
                          <a:ea typeface="+mn-ea"/>
                          <a:cs typeface="+mn-cs"/>
                        </a:rPr>
                        <a:t> </a:t>
                      </a:r>
                      <a:r>
                        <a:rPr lang="en-US" sz="1400" b="1" kern="1200" dirty="0">
                          <a:solidFill>
                            <a:schemeClr val="dk1"/>
                          </a:solidFill>
                          <a:effectLst/>
                          <a:latin typeface="+mn-lt"/>
                          <a:ea typeface="+mn-ea"/>
                          <a:cs typeface="+mn-cs"/>
                        </a:rPr>
                        <a:t>Prediction of Mental Health Problems Among Children Using Machine Learning Techniques</a:t>
                      </a:r>
                      <a:endParaRPr lang="en-IN" sz="1400" b="1" dirty="0"/>
                    </a:p>
                  </a:txBody>
                  <a:tcPr/>
                </a:tc>
                <a:tc>
                  <a:txBody>
                    <a:bodyPr/>
                    <a:lstStyle/>
                    <a:p>
                      <a:pPr algn="l">
                        <a:spcBef>
                          <a:spcPts val="1800"/>
                        </a:spcBef>
                        <a:spcAft>
                          <a:spcPts val="200"/>
                        </a:spcAft>
                      </a:pPr>
                      <a:r>
                        <a:rPr lang="en-IN" sz="1100" b="1" dirty="0" err="1">
                          <a:solidFill>
                            <a:srgbClr val="000000"/>
                          </a:solidFill>
                          <a:effectLst/>
                          <a:latin typeface="Times New Roman" panose="02020603050405020304" pitchFamily="18" charset="0"/>
                          <a:ea typeface="Times New Roman" panose="02020603050405020304" pitchFamily="18" charset="0"/>
                        </a:rPr>
                        <a:t>Ms.</a:t>
                      </a:r>
                      <a:r>
                        <a:rPr lang="en-IN" sz="1100" b="1" dirty="0">
                          <a:solidFill>
                            <a:srgbClr val="000000"/>
                          </a:solidFill>
                          <a:effectLst/>
                          <a:latin typeface="Times New Roman" panose="02020603050405020304" pitchFamily="18" charset="0"/>
                          <a:ea typeface="Times New Roman" panose="02020603050405020304" pitchFamily="18" charset="0"/>
                        </a:rPr>
                        <a:t> </a:t>
                      </a:r>
                      <a:r>
                        <a:rPr lang="en-IN" sz="1100" b="1" dirty="0" err="1">
                          <a:solidFill>
                            <a:srgbClr val="000000"/>
                          </a:solidFill>
                          <a:effectLst/>
                          <a:latin typeface="Times New Roman" panose="02020603050405020304" pitchFamily="18" charset="0"/>
                          <a:ea typeface="Times New Roman" panose="02020603050405020304" pitchFamily="18" charset="0"/>
                        </a:rPr>
                        <a:t>Sumathi</a:t>
                      </a:r>
                      <a:r>
                        <a:rPr lang="en-IN" sz="1100" b="1" dirty="0">
                          <a:solidFill>
                            <a:srgbClr val="000000"/>
                          </a:solidFill>
                          <a:effectLst/>
                          <a:latin typeface="Times New Roman" panose="02020603050405020304" pitchFamily="18" charset="0"/>
                          <a:ea typeface="Times New Roman" panose="02020603050405020304" pitchFamily="18" charset="0"/>
                        </a:rPr>
                        <a:t> M.R., Research Scholar</a:t>
                      </a:r>
                    </a:p>
                    <a:p>
                      <a:pPr algn="l">
                        <a:spcBef>
                          <a:spcPts val="1800"/>
                        </a:spcBef>
                        <a:spcAft>
                          <a:spcPts val="200"/>
                        </a:spcAft>
                      </a:pPr>
                      <a:r>
                        <a:rPr lang="en-US" sz="1100" b="1" dirty="0">
                          <a:solidFill>
                            <a:srgbClr val="000000"/>
                          </a:solidFill>
                          <a:effectLst/>
                          <a:latin typeface="Times New Roman" panose="02020603050405020304" pitchFamily="18" charset="0"/>
                          <a:ea typeface="Times New Roman" panose="02020603050405020304" pitchFamily="18" charset="0"/>
                        </a:rPr>
                        <a:t>(2016)</a:t>
                      </a:r>
                      <a:endParaRPr lang="en-IN" sz="1100" b="1" dirty="0">
                        <a:solidFill>
                          <a:srgbClr val="000000"/>
                        </a:solidFill>
                        <a:effectLst/>
                        <a:latin typeface="Times New Roman" panose="02020603050405020304" pitchFamily="18" charset="0"/>
                        <a:ea typeface="Times New Roman" panose="02020603050405020304" pitchFamily="18" charset="0"/>
                      </a:endParaRPr>
                    </a:p>
                  </a:txBody>
                  <a:tcPr marL="114300" marR="114300" marT="0" marB="0"/>
                </a:tc>
                <a:tc>
                  <a:txBody>
                    <a:bodyPr/>
                    <a:lstStyle/>
                    <a:p>
                      <a:r>
                        <a:rPr lang="en-US" sz="1400" b="1" dirty="0"/>
                        <a:t>Multilayer</a:t>
                      </a:r>
                      <a:r>
                        <a:rPr lang="en-US" sz="1400" b="1" baseline="0" dirty="0"/>
                        <a:t> </a:t>
                      </a:r>
                      <a:r>
                        <a:rPr lang="en-US" sz="1400" b="1" baseline="0" dirty="0" err="1"/>
                        <a:t>perception,multiclass</a:t>
                      </a:r>
                      <a:r>
                        <a:rPr lang="en-US" sz="1400" b="1" baseline="0" dirty="0"/>
                        <a:t> classifier and LAD tree</a:t>
                      </a:r>
                      <a:endParaRPr lang="en-IN" sz="1400" b="1" dirty="0"/>
                    </a:p>
                  </a:txBody>
                  <a:tcPr/>
                </a:tc>
                <a:tc>
                  <a:txBody>
                    <a:bodyPr/>
                    <a:lstStyle/>
                    <a:p>
                      <a:pPr marL="342900" indent="-342900">
                        <a:buFont typeface="Wingdings" panose="05000000000000000000" pitchFamily="2" charset="2"/>
                        <a:buChar char="§"/>
                      </a:pPr>
                      <a:r>
                        <a:rPr lang="en-US" sz="1100" b="1" dirty="0"/>
                        <a:t>Limited Data</a:t>
                      </a:r>
                      <a:r>
                        <a:rPr lang="en-US" sz="1100" b="1" baseline="0" dirty="0"/>
                        <a:t> Availability</a:t>
                      </a:r>
                    </a:p>
                    <a:p>
                      <a:pPr marL="342900" indent="-342900">
                        <a:buFont typeface="Wingdings" panose="05000000000000000000" pitchFamily="2" charset="2"/>
                        <a:buChar char="§"/>
                      </a:pPr>
                      <a:r>
                        <a:rPr lang="en-US" sz="1100" b="1" baseline="0" dirty="0"/>
                        <a:t>Data sensitivity</a:t>
                      </a:r>
                      <a:endParaRPr lang="en-IN" sz="1100" b="1"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732072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2425" y="365125"/>
            <a:ext cx="10515600" cy="996950"/>
          </a:xfrm>
        </p:spPr>
        <p:txBody>
          <a:bodyPr>
            <a:normAutofit/>
          </a:bodyPr>
          <a:lstStyle/>
          <a:p>
            <a:r>
              <a:rPr lang="en-US" sz="3600" dirty="0">
                <a:solidFill>
                  <a:srgbClr val="002060"/>
                </a:solidFill>
                <a:latin typeface="Algerian" panose="04020705040A02060702" pitchFamily="82" charset="0"/>
              </a:rPr>
              <a:t>Existing System</a:t>
            </a:r>
            <a:endParaRPr lang="en-IN" sz="3600" dirty="0">
              <a:solidFill>
                <a:srgbClr val="002060"/>
              </a:solidFill>
              <a:latin typeface="Algerian" panose="04020705040A02060702" pitchFamily="82" charset="0"/>
            </a:endParaRPr>
          </a:p>
        </p:txBody>
      </p:sp>
      <p:sp>
        <p:nvSpPr>
          <p:cNvPr id="3" name="Content Placeholder 2"/>
          <p:cNvSpPr>
            <a:spLocks noGrp="1"/>
          </p:cNvSpPr>
          <p:nvPr>
            <p:ph idx="1"/>
          </p:nvPr>
        </p:nvSpPr>
        <p:spPr>
          <a:xfrm>
            <a:off x="352425" y="1362075"/>
            <a:ext cx="11001375" cy="4814888"/>
          </a:xfrm>
        </p:spPr>
        <p:txBody>
          <a:bodyPr>
            <a:normAutofit/>
          </a:bodyPr>
          <a:lstStyle/>
          <a:p>
            <a:pPr marL="0" indent="0">
              <a:lnSpc>
                <a:spcPct val="150000"/>
              </a:lnSpc>
              <a:buNone/>
            </a:pPr>
            <a:r>
              <a:rPr lang="en-IN" sz="2000" dirty="0">
                <a:solidFill>
                  <a:srgbClr val="C00000"/>
                </a:solidFill>
              </a:rPr>
              <a:t>1</a:t>
            </a:r>
            <a:r>
              <a:rPr lang="en-IN" dirty="0">
                <a:solidFill>
                  <a:srgbClr val="C00000"/>
                </a:solidFill>
              </a:rPr>
              <a:t>. </a:t>
            </a:r>
            <a:r>
              <a:rPr lang="en-IN" sz="1800" dirty="0">
                <a:solidFill>
                  <a:srgbClr val="C00000"/>
                </a:solidFill>
                <a:latin typeface="Century" panose="02040604050505020304" pitchFamily="18" charset="0"/>
              </a:rPr>
              <a:t>Psychosis Prediction System</a:t>
            </a:r>
            <a:r>
              <a:rPr lang="en-IN" sz="1800" dirty="0">
                <a:solidFill>
                  <a:srgbClr val="C00000"/>
                </a:solidFill>
              </a:rPr>
              <a:t>: </a:t>
            </a:r>
            <a:r>
              <a:rPr lang="en-IN" sz="1800" dirty="0"/>
              <a:t>Utilizes MRI scans and ML algorithms to predict psychosis onset.</a:t>
            </a:r>
          </a:p>
          <a:p>
            <a:pPr marL="0" indent="0">
              <a:lnSpc>
                <a:spcPct val="150000"/>
              </a:lnSpc>
              <a:buNone/>
            </a:pPr>
            <a:r>
              <a:rPr lang="en-IN" sz="1800" dirty="0">
                <a:solidFill>
                  <a:srgbClr val="C00000"/>
                </a:solidFill>
              </a:rPr>
              <a:t>2. </a:t>
            </a:r>
            <a:r>
              <a:rPr lang="en-IN" sz="1800" dirty="0">
                <a:solidFill>
                  <a:srgbClr val="C00000"/>
                </a:solidFill>
                <a:latin typeface="Century" panose="02040604050505020304" pitchFamily="18" charset="0"/>
              </a:rPr>
              <a:t>Mental Health Screening Tool (MHST): </a:t>
            </a:r>
            <a:r>
              <a:rPr lang="en-IN" sz="1800" dirty="0"/>
              <a:t>Employs natural language processing (NLP) and ML to identify mental health risks.</a:t>
            </a:r>
          </a:p>
          <a:p>
            <a:pPr marL="0" indent="0">
              <a:lnSpc>
                <a:spcPct val="150000"/>
              </a:lnSpc>
              <a:buNone/>
            </a:pPr>
            <a:r>
              <a:rPr lang="en-IN" sz="1800" dirty="0">
                <a:solidFill>
                  <a:srgbClr val="C00000"/>
                </a:solidFill>
              </a:rPr>
              <a:t>3. </a:t>
            </a:r>
            <a:r>
              <a:rPr lang="en-IN" sz="1800" dirty="0">
                <a:solidFill>
                  <a:srgbClr val="C00000"/>
                </a:solidFill>
                <a:latin typeface="Century" panose="02040604050505020304" pitchFamily="18" charset="0"/>
              </a:rPr>
              <a:t>Predictive Analytics for Mental Health (PAMH): </a:t>
            </a:r>
            <a:r>
              <a:rPr lang="en-IN" sz="1800" dirty="0"/>
              <a:t>Analyses electronic health records (EHRs) to predict mental health outcomes.</a:t>
            </a:r>
          </a:p>
          <a:p>
            <a:pPr marL="0" indent="0">
              <a:lnSpc>
                <a:spcPct val="150000"/>
              </a:lnSpc>
              <a:buNone/>
            </a:pPr>
            <a:r>
              <a:rPr lang="en-IN" sz="1800" dirty="0">
                <a:solidFill>
                  <a:srgbClr val="C00000"/>
                </a:solidFill>
              </a:rPr>
              <a:t>4. </a:t>
            </a:r>
            <a:r>
              <a:rPr lang="en-IN" sz="1800" dirty="0">
                <a:solidFill>
                  <a:srgbClr val="C00000"/>
                </a:solidFill>
                <a:latin typeface="Century" panose="02040604050505020304" pitchFamily="18" charset="0"/>
              </a:rPr>
              <a:t>Mental Health Forecast (MHF): </a:t>
            </a:r>
            <a:r>
              <a:rPr lang="en-IN" sz="1800" dirty="0"/>
              <a:t>Uses social media data and ML to predict depression and anxiety.</a:t>
            </a:r>
          </a:p>
          <a:p>
            <a:pPr marL="0" indent="0">
              <a:lnSpc>
                <a:spcPct val="150000"/>
              </a:lnSpc>
              <a:buNone/>
            </a:pPr>
            <a:r>
              <a:rPr lang="en-IN" sz="1800" dirty="0">
                <a:solidFill>
                  <a:srgbClr val="C00000"/>
                </a:solidFill>
              </a:rPr>
              <a:t>5. </a:t>
            </a:r>
            <a:r>
              <a:rPr lang="en-IN" sz="1800" dirty="0">
                <a:solidFill>
                  <a:srgbClr val="C00000"/>
                </a:solidFill>
                <a:latin typeface="Century" panose="02040604050505020304" pitchFamily="18" charset="0"/>
              </a:rPr>
              <a:t>Clinical Decision Support System (CDSS): </a:t>
            </a:r>
            <a:r>
              <a:rPr lang="en-IN" sz="1800" dirty="0"/>
              <a:t>Integrates ML with EHRs to predict mental health diagnoses</a:t>
            </a:r>
            <a:r>
              <a:rPr lang="en-IN" dirty="0"/>
              <a:t>.</a:t>
            </a:r>
          </a:p>
        </p:txBody>
      </p:sp>
    </p:spTree>
    <p:extLst>
      <p:ext uri="{BB962C8B-B14F-4D97-AF65-F5344CB8AC3E}">
        <p14:creationId xmlns:p14="http://schemas.microsoft.com/office/powerpoint/2010/main" val="2132054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85850" y="298451"/>
            <a:ext cx="10515600" cy="1073150"/>
          </a:xfrm>
        </p:spPr>
        <p:txBody>
          <a:bodyPr>
            <a:normAutofit/>
          </a:bodyPr>
          <a:lstStyle/>
          <a:p>
            <a:r>
              <a:rPr lang="en-US" sz="3600" dirty="0">
                <a:solidFill>
                  <a:srgbClr val="002060"/>
                </a:solidFill>
                <a:latin typeface="Algerian" panose="04020705040A02060702" pitchFamily="82" charset="0"/>
              </a:rPr>
              <a:t>Disadvantages of existing system</a:t>
            </a:r>
            <a:endParaRPr lang="en-IN" sz="3600" dirty="0">
              <a:solidFill>
                <a:srgbClr val="002060"/>
              </a:solidFill>
              <a:latin typeface="Algerian" panose="04020705040A02060702" pitchFamily="82" charset="0"/>
            </a:endParaRPr>
          </a:p>
        </p:txBody>
      </p:sp>
      <p:sp>
        <p:nvSpPr>
          <p:cNvPr id="3" name="Content Placeholder 2"/>
          <p:cNvSpPr>
            <a:spLocks noGrp="1"/>
          </p:cNvSpPr>
          <p:nvPr>
            <p:ph idx="1"/>
          </p:nvPr>
        </p:nvSpPr>
        <p:spPr>
          <a:xfrm>
            <a:off x="838200" y="1438276"/>
            <a:ext cx="10515600" cy="4738687"/>
          </a:xfrm>
        </p:spPr>
        <p:txBody>
          <a:bodyPr>
            <a:normAutofit fontScale="92500" lnSpcReduction="10000"/>
          </a:bodyPr>
          <a:lstStyle/>
          <a:p>
            <a:pPr algn="just">
              <a:lnSpc>
                <a:spcPct val="150000"/>
              </a:lnSpc>
            </a:pPr>
            <a:r>
              <a:rPr lang="en-US" sz="2000" dirty="0"/>
              <a:t>Limited contextual understanding: ML models may not fully understand the complexities of human behavior, emotions, and social context.</a:t>
            </a:r>
          </a:p>
          <a:p>
            <a:pPr algn="just">
              <a:lnSpc>
                <a:spcPct val="150000"/>
              </a:lnSpc>
            </a:pPr>
            <a:r>
              <a:rPr lang="en-US" sz="2000" dirty="0"/>
              <a:t>Data quality issues: Poor data quality, bias, or incomplete information can lead to inaccurate predictions.</a:t>
            </a:r>
          </a:p>
          <a:p>
            <a:pPr algn="just">
              <a:lnSpc>
                <a:spcPct val="150000"/>
              </a:lnSpc>
            </a:pPr>
            <a:r>
              <a:rPr lang="en-US" sz="2000" dirty="0"/>
              <a:t>Patient privacy concerns: Using sensitive personal data for ML predictions raises privacy and confidentiality concerns.</a:t>
            </a:r>
          </a:p>
          <a:p>
            <a:pPr algn="just">
              <a:lnSpc>
                <a:spcPct val="150000"/>
              </a:lnSpc>
            </a:pPr>
            <a:r>
              <a:rPr lang="en-US" sz="2000" dirty="0"/>
              <a:t>Continuous updating and maintenance: ML models require regular updating and maintenance to ensure accuracy and relevance.</a:t>
            </a:r>
          </a:p>
          <a:p>
            <a:pPr algn="just">
              <a:lnSpc>
                <a:spcPct val="150000"/>
              </a:lnSpc>
            </a:pPr>
            <a:r>
              <a:rPr lang="en-US" sz="2000" dirty="0"/>
              <a:t>Regulatory and ethical challenges: There is a need for clear guidelines and regulations on developing and deploying ML-based mental health prediction systems.</a:t>
            </a:r>
            <a:endParaRPr lang="en-IN" sz="2000" dirty="0"/>
          </a:p>
        </p:txBody>
      </p:sp>
    </p:spTree>
    <p:extLst>
      <p:ext uri="{BB962C8B-B14F-4D97-AF65-F5344CB8AC3E}">
        <p14:creationId xmlns:p14="http://schemas.microsoft.com/office/powerpoint/2010/main" val="790826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F40C4-2BCE-7A06-4FCC-1EEBFDD641DB}"/>
              </a:ext>
            </a:extLst>
          </p:cNvPr>
          <p:cNvSpPr>
            <a:spLocks noGrp="1"/>
          </p:cNvSpPr>
          <p:nvPr>
            <p:ph type="title"/>
          </p:nvPr>
        </p:nvSpPr>
        <p:spPr>
          <a:xfrm>
            <a:off x="838200" y="365125"/>
            <a:ext cx="10515600" cy="483961"/>
          </a:xfrm>
        </p:spPr>
        <p:txBody>
          <a:bodyPr>
            <a:noAutofit/>
          </a:bodyPr>
          <a:lstStyle/>
          <a:p>
            <a:r>
              <a:rPr lang="en-IN" sz="3600" b="1" dirty="0">
                <a:solidFill>
                  <a:srgbClr val="002060"/>
                </a:solidFill>
                <a:latin typeface="Algerian" panose="04020705040A02060702" pitchFamily="82" charset="0"/>
              </a:rPr>
              <a:t>PROPOSED SYSTEM</a:t>
            </a:r>
          </a:p>
        </p:txBody>
      </p:sp>
      <p:sp>
        <p:nvSpPr>
          <p:cNvPr id="3" name="Content Placeholder 2">
            <a:extLst>
              <a:ext uri="{FF2B5EF4-FFF2-40B4-BE49-F238E27FC236}">
                <a16:creationId xmlns:a16="http://schemas.microsoft.com/office/drawing/2014/main" id="{0524128D-BFA8-4B2D-5682-1128F4DC8000}"/>
              </a:ext>
            </a:extLst>
          </p:cNvPr>
          <p:cNvSpPr>
            <a:spLocks noGrp="1"/>
          </p:cNvSpPr>
          <p:nvPr>
            <p:ph idx="1"/>
          </p:nvPr>
        </p:nvSpPr>
        <p:spPr>
          <a:xfrm>
            <a:off x="838200" y="1132114"/>
            <a:ext cx="10272252" cy="5534157"/>
          </a:xfrm>
        </p:spPr>
        <p:txBody>
          <a:bodyPr>
            <a:normAutofit fontScale="47500" lnSpcReduction="20000"/>
          </a:bodyPr>
          <a:lstStyle/>
          <a:p>
            <a:pPr algn="just">
              <a:lnSpc>
                <a:spcPct val="160000"/>
              </a:lnSpc>
            </a:pPr>
            <a:r>
              <a:rPr lang="en-US" sz="3800" dirty="0"/>
              <a:t>The proposed system uses machine learning to predict mental health conditions, specifically depression. The dataset is pre-processed to remove noise and irrelevant data and split into training and testing sets. Machine learning algorithms, like Decision Tree and Random Forest, are applied to build a predictive model. The best-performing model is selected based on its accuracy, ensuring reliable predictions. This system bridges the gap between traditional mental health assessments and efficient, data-driven solutions.</a:t>
            </a:r>
          </a:p>
          <a:p>
            <a:pPr marL="0" indent="0" algn="just">
              <a:lnSpc>
                <a:spcPct val="170000"/>
              </a:lnSpc>
              <a:buNone/>
            </a:pPr>
            <a:r>
              <a:rPr lang="en-US" sz="3800" b="1" dirty="0"/>
              <a:t>     Algorithms Used:</a:t>
            </a:r>
          </a:p>
          <a:p>
            <a:pPr algn="just">
              <a:lnSpc>
                <a:spcPct val="170000"/>
              </a:lnSpc>
              <a:buFont typeface="Arial" panose="020B0604020202020204" pitchFamily="34" charset="0"/>
              <a:buChar char="•"/>
            </a:pPr>
            <a:r>
              <a:rPr lang="en-US" sz="3800" b="1" dirty="0"/>
              <a:t>Decision Tree</a:t>
            </a:r>
            <a:r>
              <a:rPr lang="en-US" sz="3800" dirty="0"/>
              <a:t>: Builds a simple tree structure by splitting data into subsets based on feature values, providing interpretable classification results.</a:t>
            </a:r>
          </a:p>
          <a:p>
            <a:pPr algn="just">
              <a:lnSpc>
                <a:spcPct val="170000"/>
              </a:lnSpc>
              <a:buFont typeface="Arial" panose="020B0604020202020204" pitchFamily="34" charset="0"/>
              <a:buChar char="•"/>
            </a:pPr>
            <a:r>
              <a:rPr lang="en-US" sz="3800" b="1" dirty="0"/>
              <a:t>Random Forest</a:t>
            </a:r>
            <a:r>
              <a:rPr lang="en-US" sz="3800" dirty="0"/>
              <a:t>: Combines multiple decision trees to improve accuracy and reduce overfitting, ensuring robust predictions.</a:t>
            </a:r>
            <a:r>
              <a:rPr lang="en-US" sz="1800" dirty="0"/>
              <a:t> </a:t>
            </a:r>
          </a:p>
          <a:p>
            <a:pPr marL="0" indent="0">
              <a:buNone/>
            </a:pPr>
            <a:r>
              <a:rPr lang="en-US" sz="2400" dirty="0"/>
              <a:t>  </a:t>
            </a:r>
          </a:p>
        </p:txBody>
      </p:sp>
    </p:spTree>
    <p:extLst>
      <p:ext uri="{BB962C8B-B14F-4D97-AF65-F5344CB8AC3E}">
        <p14:creationId xmlns:p14="http://schemas.microsoft.com/office/powerpoint/2010/main" val="348753041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2190</TotalTime>
  <Words>1518</Words>
  <Application>Microsoft Office PowerPoint</Application>
  <PresentationFormat>Widescreen</PresentationFormat>
  <Paragraphs>143</Paragraphs>
  <Slides>20</Slides>
  <Notes>0</Notes>
  <HiddenSlides>0</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20</vt:i4>
      </vt:variant>
    </vt:vector>
  </HeadingPairs>
  <TitlesOfParts>
    <vt:vector size="43" baseType="lpstr">
      <vt:lpstr>AdvAGaramond-R</vt:lpstr>
      <vt:lpstr>AdvOT46dcae81</vt:lpstr>
      <vt:lpstr>AdvOTa9103878</vt:lpstr>
      <vt:lpstr>AdvOTf0bf83d5.I</vt:lpstr>
      <vt:lpstr>Algerian</vt:lpstr>
      <vt:lpstr>Arial</vt:lpstr>
      <vt:lpstr>Arial Black</vt:lpstr>
      <vt:lpstr>Arial Rounded MT Bold</vt:lpstr>
      <vt:lpstr>Arial Unicode MS</vt:lpstr>
      <vt:lpstr>Bodoni MT</vt:lpstr>
      <vt:lpstr>Calibri</vt:lpstr>
      <vt:lpstr>Calibri Light</vt:lpstr>
      <vt:lpstr>Century</vt:lpstr>
      <vt:lpstr>Century Schoolbook</vt:lpstr>
      <vt:lpstr>CIDFont+F2</vt:lpstr>
      <vt:lpstr>Copperplate Gothic Bold</vt:lpstr>
      <vt:lpstr>Fd6262-Identity-H</vt:lpstr>
      <vt:lpstr>Fd6274-Identity-H</vt:lpstr>
      <vt:lpstr>FormataOTFCond-Md</vt:lpstr>
      <vt:lpstr>FormataOTFMd</vt:lpstr>
      <vt:lpstr>Times New Roman</vt:lpstr>
      <vt:lpstr>Wingdings</vt:lpstr>
      <vt:lpstr>Office Theme</vt:lpstr>
      <vt:lpstr>Mental Health Prediction Using Machine Learning </vt:lpstr>
      <vt:lpstr>Machine learning</vt:lpstr>
      <vt:lpstr>Abstract</vt:lpstr>
      <vt:lpstr>Introduction</vt:lpstr>
      <vt:lpstr>Problem Statement</vt:lpstr>
      <vt:lpstr>Literature review</vt:lpstr>
      <vt:lpstr>Existing System</vt:lpstr>
      <vt:lpstr>Disadvantages of existing system</vt:lpstr>
      <vt:lpstr>PROPOSED SYSTEM</vt:lpstr>
      <vt:lpstr>SYSTEM ARCHITECTURE</vt:lpstr>
      <vt:lpstr>MODULE LIST</vt:lpstr>
      <vt:lpstr>MODULE DESCRIPTION</vt:lpstr>
      <vt:lpstr>PowerPoint Presentation</vt:lpstr>
      <vt:lpstr>Output by gender</vt:lpstr>
      <vt:lpstr>Output by students course</vt:lpstr>
      <vt:lpstr>PowerPoint Presentation</vt:lpstr>
      <vt:lpstr>PowerPoint Presentation</vt:lpstr>
      <vt:lpstr>CONCLUSION</vt:lpstr>
      <vt:lpstr>RESULT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Mental Health Prediction Using Machine Learning</dc:title>
  <dc:creator>Dell</dc:creator>
  <cp:lastModifiedBy>Arthy M</cp:lastModifiedBy>
  <cp:revision>61</cp:revision>
  <dcterms:created xsi:type="dcterms:W3CDTF">2024-09-15T13:09:25Z</dcterms:created>
  <dcterms:modified xsi:type="dcterms:W3CDTF">2024-12-02T08:08:04Z</dcterms:modified>
</cp:coreProperties>
</file>