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3"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3" d="100"/>
          <a:sy n="83" d="100"/>
        </p:scale>
        <p:origin x="2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10/29/2024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3186" y="3539297"/>
            <a:ext cx="9048169" cy="891252"/>
          </a:xfrm>
        </p:spPr>
        <p:txBody>
          <a:bodyPr>
            <a:normAutofit fontScale="90000"/>
          </a:bodyPr>
          <a:lstStyle/>
          <a:p>
            <a:r>
              <a:rPr lang="en-US" dirty="0" smtClean="0"/>
              <a:t>Computer science and business system</a:t>
            </a:r>
            <a:br>
              <a:rPr lang="en-US" dirty="0" smtClean="0"/>
            </a:br>
            <a:r>
              <a:rPr lang="en-US" sz="2700" dirty="0" smtClean="0"/>
              <a:t>batch no:06</a:t>
            </a:r>
            <a:endParaRPr lang="en-IN" sz="2700" dirty="0"/>
          </a:p>
        </p:txBody>
      </p:sp>
      <p:sp>
        <p:nvSpPr>
          <p:cNvPr id="3" name="Subtitle 2"/>
          <p:cNvSpPr>
            <a:spLocks noGrp="1"/>
          </p:cNvSpPr>
          <p:nvPr>
            <p:ph type="subTitle" idx="1"/>
          </p:nvPr>
        </p:nvSpPr>
        <p:spPr>
          <a:xfrm>
            <a:off x="9502815" y="4583574"/>
            <a:ext cx="3842794" cy="2083443"/>
          </a:xfrm>
        </p:spPr>
        <p:txBody>
          <a:bodyPr>
            <a:normAutofit fontScale="62500" lnSpcReduction="20000"/>
          </a:bodyPr>
          <a:lstStyle/>
          <a:p>
            <a:pPr algn="l"/>
            <a:endParaRPr lang="en-US" dirty="0" smtClean="0">
              <a:solidFill>
                <a:schemeClr val="tx1"/>
              </a:solidFill>
            </a:endParaRPr>
          </a:p>
          <a:p>
            <a:pPr algn="l"/>
            <a:r>
              <a:rPr lang="en-US" dirty="0" smtClean="0">
                <a:solidFill>
                  <a:schemeClr val="tx1"/>
                </a:solidFill>
              </a:rPr>
              <a:t>Team members:</a:t>
            </a:r>
          </a:p>
          <a:p>
            <a:pPr algn="l"/>
            <a:r>
              <a:rPr lang="en-US" dirty="0" err="1" smtClean="0">
                <a:solidFill>
                  <a:schemeClr val="tx2">
                    <a:lumMod val="75000"/>
                  </a:schemeClr>
                </a:solidFill>
              </a:rPr>
              <a:t>arthy</a:t>
            </a:r>
            <a:r>
              <a:rPr lang="en-US" dirty="0" smtClean="0">
                <a:solidFill>
                  <a:schemeClr val="tx2">
                    <a:lumMod val="75000"/>
                  </a:schemeClr>
                </a:solidFill>
              </a:rPr>
              <a:t> m(cb2207)</a:t>
            </a:r>
          </a:p>
          <a:p>
            <a:pPr algn="l"/>
            <a:r>
              <a:rPr lang="en-US" dirty="0" err="1" smtClean="0">
                <a:solidFill>
                  <a:schemeClr val="tx2">
                    <a:lumMod val="75000"/>
                  </a:schemeClr>
                </a:solidFill>
              </a:rPr>
              <a:t>Reena</a:t>
            </a:r>
            <a:r>
              <a:rPr lang="en-US" dirty="0" smtClean="0">
                <a:solidFill>
                  <a:schemeClr val="tx2">
                    <a:lumMod val="75000"/>
                  </a:schemeClr>
                </a:solidFill>
              </a:rPr>
              <a:t> s(cb2244)</a:t>
            </a:r>
          </a:p>
          <a:p>
            <a:pPr algn="l"/>
            <a:r>
              <a:rPr lang="en-US" dirty="0" smtClean="0">
                <a:solidFill>
                  <a:schemeClr val="tx2">
                    <a:lumMod val="75000"/>
                  </a:schemeClr>
                </a:solidFill>
              </a:rPr>
              <a:t>Shree </a:t>
            </a:r>
            <a:r>
              <a:rPr lang="en-US" dirty="0" err="1" smtClean="0">
                <a:solidFill>
                  <a:schemeClr val="tx2">
                    <a:lumMod val="75000"/>
                  </a:schemeClr>
                </a:solidFill>
              </a:rPr>
              <a:t>harini</a:t>
            </a:r>
            <a:r>
              <a:rPr lang="en-US" dirty="0">
                <a:solidFill>
                  <a:schemeClr val="tx2">
                    <a:lumMod val="75000"/>
                  </a:schemeClr>
                </a:solidFill>
              </a:rPr>
              <a:t> </a:t>
            </a:r>
            <a:r>
              <a:rPr lang="en-US" dirty="0" smtClean="0">
                <a:solidFill>
                  <a:schemeClr val="tx2">
                    <a:lumMod val="75000"/>
                  </a:schemeClr>
                </a:solidFill>
              </a:rPr>
              <a:t>s(cb2250)</a:t>
            </a:r>
          </a:p>
          <a:p>
            <a:pPr algn="l"/>
            <a:r>
              <a:rPr lang="en-US" dirty="0" err="1" smtClean="0">
                <a:solidFill>
                  <a:schemeClr val="tx2">
                    <a:lumMod val="75000"/>
                  </a:schemeClr>
                </a:solidFill>
              </a:rPr>
              <a:t>Soundarya</a:t>
            </a:r>
            <a:r>
              <a:rPr lang="en-US" dirty="0" smtClean="0">
                <a:solidFill>
                  <a:schemeClr val="tx2">
                    <a:lumMod val="75000"/>
                  </a:schemeClr>
                </a:solidFill>
              </a:rPr>
              <a:t> al(cb2252)</a:t>
            </a:r>
            <a:endParaRPr lang="en-IN" dirty="0">
              <a:solidFill>
                <a:schemeClr val="tx2">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249" y="0"/>
            <a:ext cx="8885739" cy="1878463"/>
          </a:xfrm>
          <a:prstGeom prst="rect">
            <a:avLst/>
          </a:prstGeom>
        </p:spPr>
      </p:pic>
    </p:spTree>
    <p:extLst>
      <p:ext uri="{BB962C8B-B14F-4D97-AF65-F5344CB8AC3E}">
        <p14:creationId xmlns:p14="http://schemas.microsoft.com/office/powerpoint/2010/main" val="276053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75000"/>
                  </a:schemeClr>
                </a:solidFill>
              </a:rPr>
              <a:t>Machine learning</a:t>
            </a:r>
            <a:endParaRPr lang="en-IN" dirty="0">
              <a:solidFill>
                <a:schemeClr val="tx2">
                  <a:lumMod val="75000"/>
                </a:schemeClr>
              </a:solidFill>
            </a:endParaRPr>
          </a:p>
        </p:txBody>
      </p:sp>
      <p:sp>
        <p:nvSpPr>
          <p:cNvPr id="3" name="Content Placeholder 2"/>
          <p:cNvSpPr>
            <a:spLocks noGrp="1"/>
          </p:cNvSpPr>
          <p:nvPr>
            <p:ph sz="quarter" idx="13"/>
          </p:nvPr>
        </p:nvSpPr>
        <p:spPr>
          <a:xfrm>
            <a:off x="520861" y="1909824"/>
            <a:ext cx="10756739" cy="3881376"/>
          </a:xfrm>
        </p:spPr>
        <p:txBody>
          <a:bodyPr>
            <a:normAutofit/>
          </a:bodyPr>
          <a:lstStyle/>
          <a:p>
            <a:pPr>
              <a:buFont typeface="Wingdings" panose="05000000000000000000" pitchFamily="2" charset="2"/>
              <a:buChar char="q"/>
            </a:pPr>
            <a:r>
              <a:rPr lang="en-US" dirty="0"/>
              <a:t>Machine learning is a subfield of artificial intelligence, which is broadly defined as the capability of a machine to imitate intelligent human behavior. </a:t>
            </a:r>
            <a:endParaRPr lang="en-US" dirty="0" smtClean="0"/>
          </a:p>
          <a:p>
            <a:pPr>
              <a:buFont typeface="Wingdings" panose="05000000000000000000" pitchFamily="2" charset="2"/>
              <a:buChar char="q"/>
            </a:pPr>
            <a:r>
              <a:rPr lang="en-US" dirty="0" smtClean="0"/>
              <a:t>Artificial </a:t>
            </a:r>
            <a:r>
              <a:rPr lang="en-US" dirty="0"/>
              <a:t>intelligence systems are used to perform complex tasks in a way that is similar to how humans solve problems</a:t>
            </a:r>
            <a:r>
              <a:rPr lang="en-US" dirty="0" smtClean="0"/>
              <a:t>.</a:t>
            </a:r>
          </a:p>
          <a:p>
            <a:pPr>
              <a:buFont typeface="Wingdings" panose="05000000000000000000" pitchFamily="2" charset="2"/>
              <a:buChar char="q"/>
            </a:pPr>
            <a:r>
              <a:rPr lang="en-US" dirty="0"/>
              <a:t>machine learning enables computers to learn from data and make decisions or predictions without being explicitly programmed to do so.</a:t>
            </a:r>
            <a:endParaRPr lang="en-US" dirty="0" smtClean="0"/>
          </a:p>
          <a:p>
            <a:pPr>
              <a:buFont typeface="Wingdings" panose="05000000000000000000" pitchFamily="2" charset="2"/>
              <a:buChar char="q"/>
            </a:pPr>
            <a:r>
              <a:rPr lang="en-US" dirty="0" err="1" smtClean="0">
                <a:solidFill>
                  <a:srgbClr val="C00000"/>
                </a:solidFill>
              </a:rPr>
              <a:t>Types:</a:t>
            </a:r>
            <a:r>
              <a:rPr lang="en-US" dirty="0" err="1" smtClean="0"/>
              <a:t>supervised</a:t>
            </a:r>
            <a:r>
              <a:rPr lang="en-US" dirty="0"/>
              <a:t>, semi-supervised, unsupervised and reinforcement</a:t>
            </a:r>
            <a:r>
              <a:rPr lang="en-US"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4957" y="5086350"/>
            <a:ext cx="4217043" cy="1771650"/>
          </a:xfrm>
          <a:prstGeom prst="rect">
            <a:avLst/>
          </a:prstGeom>
        </p:spPr>
      </p:pic>
    </p:spTree>
    <p:extLst>
      <p:ext uri="{BB962C8B-B14F-4D97-AF65-F5344CB8AC3E}">
        <p14:creationId xmlns:p14="http://schemas.microsoft.com/office/powerpoint/2010/main" val="1193937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chemeClr val="tx2"/>
                </a:solidFill>
              </a:rPr>
              <a:t>mental health prediction using ml</a:t>
            </a:r>
            <a:endParaRPr lang="en-IN" sz="3200" dirty="0">
              <a:solidFill>
                <a:schemeClr val="tx2"/>
              </a:solidFill>
            </a:endParaRPr>
          </a:p>
        </p:txBody>
      </p:sp>
      <p:sp>
        <p:nvSpPr>
          <p:cNvPr id="3" name="Content Placeholder 2"/>
          <p:cNvSpPr>
            <a:spLocks noGrp="1"/>
          </p:cNvSpPr>
          <p:nvPr>
            <p:ph sz="quarter" idx="13"/>
          </p:nvPr>
        </p:nvSpPr>
        <p:spPr/>
        <p:txBody>
          <a:bodyPr>
            <a:normAutofit fontScale="92500" lnSpcReduction="10000"/>
          </a:bodyPr>
          <a:lstStyle/>
          <a:p>
            <a:r>
              <a:rPr lang="en-US" cap="none" dirty="0" smtClean="0"/>
              <a:t>Mental health prediction using machine learning is the process of using computer algorithms to analyze data and identify patterns that can help predict the onset or severity of mental health conditions like depression or anxiety. </a:t>
            </a:r>
          </a:p>
          <a:p>
            <a:r>
              <a:rPr lang="en-US" cap="none" dirty="0" smtClean="0"/>
              <a:t>This allows for earlier detection and more personalized treatment options.</a:t>
            </a:r>
          </a:p>
          <a:p>
            <a:r>
              <a:rPr lang="en-IN" b="1" dirty="0">
                <a:solidFill>
                  <a:srgbClr val="C00000"/>
                </a:solidFill>
              </a:rPr>
              <a:t>Key Components</a:t>
            </a:r>
          </a:p>
          <a:p>
            <a:pPr>
              <a:buFont typeface="Wingdings" panose="05000000000000000000" pitchFamily="2" charset="2"/>
              <a:buChar char="q"/>
            </a:pPr>
            <a:r>
              <a:rPr lang="en-IN" sz="1500" b="1" dirty="0"/>
              <a:t>Data Collection</a:t>
            </a:r>
            <a:r>
              <a:rPr lang="en-IN" sz="1500" dirty="0" smtClean="0"/>
              <a:t>:</a:t>
            </a:r>
          </a:p>
          <a:p>
            <a:pPr>
              <a:buFont typeface="Wingdings" panose="05000000000000000000" pitchFamily="2" charset="2"/>
              <a:buChar char="q"/>
            </a:pPr>
            <a:r>
              <a:rPr lang="en-IN" sz="1500" b="1" dirty="0"/>
              <a:t>Feature Extraction</a:t>
            </a:r>
            <a:r>
              <a:rPr lang="en-IN" sz="1500" dirty="0"/>
              <a:t>:</a:t>
            </a:r>
          </a:p>
          <a:p>
            <a:pPr>
              <a:buFont typeface="Wingdings" panose="05000000000000000000" pitchFamily="2" charset="2"/>
              <a:buChar char="q"/>
            </a:pPr>
            <a:r>
              <a:rPr lang="en-IN" sz="1500" b="1" dirty="0"/>
              <a:t>Machine Learning Models</a:t>
            </a:r>
            <a:r>
              <a:rPr lang="en-IN" sz="1500" dirty="0"/>
              <a:t>:</a:t>
            </a:r>
          </a:p>
          <a:p>
            <a:pPr>
              <a:buFont typeface="Wingdings" panose="05000000000000000000" pitchFamily="2" charset="2"/>
              <a:buChar char="q"/>
            </a:pPr>
            <a:r>
              <a:rPr lang="en-IN" sz="1500" b="1" dirty="0"/>
              <a:t>Prediction and Monitoring</a:t>
            </a:r>
            <a:r>
              <a:rPr lang="en-IN" sz="1500" dirty="0"/>
              <a:t>:</a:t>
            </a:r>
          </a:p>
          <a:p>
            <a:endParaRPr lang="en-IN" dirty="0"/>
          </a:p>
          <a:p>
            <a:endParaRPr lang="en-IN"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9984" y="4236656"/>
            <a:ext cx="3932016" cy="2621344"/>
          </a:xfrm>
          <a:prstGeom prst="rect">
            <a:avLst/>
          </a:prstGeom>
        </p:spPr>
      </p:pic>
    </p:spTree>
    <p:extLst>
      <p:ext uri="{BB962C8B-B14F-4D97-AF65-F5344CB8AC3E}">
        <p14:creationId xmlns:p14="http://schemas.microsoft.com/office/powerpoint/2010/main" val="4100957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smtClean="0">
                <a:solidFill>
                  <a:schemeClr val="tx2">
                    <a:lumMod val="75000"/>
                  </a:schemeClr>
                </a:solidFill>
              </a:rPr>
              <a:t>Why we are choosing this topic?</a:t>
            </a:r>
            <a:endParaRPr lang="en-IN" sz="2400" dirty="0">
              <a:solidFill>
                <a:schemeClr val="tx2">
                  <a:lumMod val="75000"/>
                </a:schemeClr>
              </a:solidFill>
            </a:endParaRPr>
          </a:p>
        </p:txBody>
      </p:sp>
      <p:sp>
        <p:nvSpPr>
          <p:cNvPr id="4" name="Rectangle 1"/>
          <p:cNvSpPr>
            <a:spLocks noGrp="1" noChangeArrowheads="1"/>
          </p:cNvSpPr>
          <p:nvPr>
            <p:ph sz="quarter" idx="13"/>
          </p:nvPr>
        </p:nvSpPr>
        <p:spPr bwMode="auto">
          <a:xfrm>
            <a:off x="832751" y="2533920"/>
            <a:ext cx="1036445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1" i="0" u="none" strike="noStrike" cap="none" normalizeH="0" baseline="0" dirty="0" smtClean="0">
                <a:ln>
                  <a:noFill/>
                </a:ln>
                <a:solidFill>
                  <a:schemeClr val="tx1"/>
                </a:solidFill>
                <a:effectLst/>
                <a:latin typeface="Arial" panose="020B0604020202020204" pitchFamily="34" charset="0"/>
              </a:rPr>
              <a:t>Helps People</a:t>
            </a:r>
            <a:r>
              <a:rPr kumimoji="0" lang="en-US" sz="1800" b="0" i="0" u="none" strike="noStrike" cap="none" normalizeH="0" baseline="0" dirty="0" smtClean="0">
                <a:ln>
                  <a:noFill/>
                </a:ln>
                <a:solidFill>
                  <a:schemeClr val="tx1"/>
                </a:solidFill>
                <a:effectLst/>
                <a:latin typeface="Arial" panose="020B0604020202020204" pitchFamily="34" charset="0"/>
              </a:rPr>
              <a:t>: It can lead to early detection and better treatment of mental health issues.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1" i="0" u="none" strike="noStrike" cap="none" normalizeH="0" baseline="0" dirty="0" smtClean="0">
                <a:ln>
                  <a:noFill/>
                </a:ln>
                <a:solidFill>
                  <a:schemeClr val="tx1"/>
                </a:solidFill>
                <a:effectLst/>
                <a:latin typeface="Arial" panose="020B0604020202020204" pitchFamily="34" charset="0"/>
              </a:rPr>
              <a:t>Innovative</a:t>
            </a:r>
            <a:r>
              <a:rPr kumimoji="0" lang="en-US" sz="1800" b="0" i="0" u="none" strike="noStrike" cap="none" normalizeH="0" baseline="0" dirty="0" smtClean="0">
                <a:ln>
                  <a:noFill/>
                </a:ln>
                <a:solidFill>
                  <a:schemeClr val="tx1"/>
                </a:solidFill>
                <a:effectLst/>
                <a:latin typeface="Arial" panose="020B0604020202020204" pitchFamily="34" charset="0"/>
              </a:rPr>
              <a:t>: It’s a new and exciting field with lots of potential.</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1" i="0" u="none" strike="noStrike" cap="none" normalizeH="0" baseline="0" dirty="0" smtClean="0">
                <a:ln>
                  <a:noFill/>
                </a:ln>
                <a:solidFill>
                  <a:schemeClr val="tx1"/>
                </a:solidFill>
                <a:effectLst/>
                <a:latin typeface="Arial" panose="020B0604020202020204" pitchFamily="34" charset="0"/>
              </a:rPr>
              <a:t>Personalized Care</a:t>
            </a:r>
            <a:r>
              <a:rPr kumimoji="0" lang="en-US" sz="1800" b="0" i="0" u="none" strike="noStrike" cap="none" normalizeH="0" baseline="0" dirty="0" smtClean="0">
                <a:ln>
                  <a:noFill/>
                </a:ln>
                <a:solidFill>
                  <a:schemeClr val="tx1"/>
                </a:solidFill>
                <a:effectLst/>
                <a:latin typeface="Arial" panose="020B0604020202020204" pitchFamily="34" charset="0"/>
              </a:rPr>
              <a:t>: It allows for tailored mental health support.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1" i="0" u="none" strike="noStrike" cap="none" normalizeH="0" baseline="0" dirty="0" smtClean="0">
                <a:ln>
                  <a:noFill/>
                </a:ln>
                <a:solidFill>
                  <a:schemeClr val="tx1"/>
                </a:solidFill>
                <a:effectLst/>
                <a:latin typeface="Arial" panose="020B0604020202020204" pitchFamily="34" charset="0"/>
              </a:rPr>
              <a:t>High Demand</a:t>
            </a:r>
            <a:r>
              <a:rPr kumimoji="0" lang="en-US" sz="1800" b="0" i="0" u="none" strike="noStrike" cap="none" normalizeH="0" baseline="0" dirty="0" smtClean="0">
                <a:ln>
                  <a:noFill/>
                </a:ln>
                <a:solidFill>
                  <a:schemeClr val="tx1"/>
                </a:solidFill>
                <a:effectLst/>
                <a:latin typeface="Arial" panose="020B0604020202020204" pitchFamily="34" charset="0"/>
              </a:rPr>
              <a:t>: Skills in this area are valuable and sought after in many industries. </a:t>
            </a:r>
          </a:p>
        </p:txBody>
      </p:sp>
    </p:spTree>
    <p:extLst>
      <p:ext uri="{BB962C8B-B14F-4D97-AF65-F5344CB8AC3E}">
        <p14:creationId xmlns:p14="http://schemas.microsoft.com/office/powerpoint/2010/main" val="1943753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6204655" cy="2020511"/>
          </a:xfrm>
        </p:spPr>
        <p:txBody>
          <a:bodyPr>
            <a:normAutofit/>
          </a:bodyPr>
          <a:lstStyle/>
          <a:p>
            <a:r>
              <a:rPr lang="en-US" sz="3200" cap="none" dirty="0">
                <a:solidFill>
                  <a:schemeClr val="accent1">
                    <a:lumMod val="50000"/>
                  </a:schemeClr>
                </a:solidFill>
                <a:latin typeface="Arial" panose="020B0604020202020204" pitchFamily="34" charset="0"/>
              </a:rPr>
              <a:t>Machine learning benefits in mental health prediction include</a:t>
            </a:r>
            <a:endParaRPr lang="en-IN" sz="3200" dirty="0">
              <a:solidFill>
                <a:schemeClr val="accent1">
                  <a:lumMod val="50000"/>
                </a:schemeClr>
              </a:solidFill>
            </a:endParaRPr>
          </a:p>
        </p:txBody>
      </p:sp>
      <p:sp>
        <p:nvSpPr>
          <p:cNvPr id="4" name="Rectangle 1"/>
          <p:cNvSpPr>
            <a:spLocks noGrp="1" noChangeArrowheads="1"/>
          </p:cNvSpPr>
          <p:nvPr>
            <p:ph sz="quarter" idx="13"/>
          </p:nvPr>
        </p:nvSpPr>
        <p:spPr bwMode="auto">
          <a:xfrm>
            <a:off x="913774" y="2821032"/>
            <a:ext cx="1064933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None/>
            </a:pPr>
            <a:r>
              <a:rPr lang="en-US" b="1" cap="none" dirty="0" smtClean="0"/>
              <a:t>1.Early </a:t>
            </a:r>
            <a:r>
              <a:rPr lang="en-US" b="1" cap="none" dirty="0"/>
              <a:t>detection</a:t>
            </a:r>
            <a:r>
              <a:rPr lang="en-US" cap="none" dirty="0"/>
              <a:t>: helps identify mental health issues before they become severe</a:t>
            </a:r>
            <a:endParaRPr kumimoji="0" 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800" b="1" i="0" u="none" strike="noStrike" cap="none" normalizeH="0" baseline="0" dirty="0" smtClean="0">
                <a:ln>
                  <a:noFill/>
                </a:ln>
                <a:solidFill>
                  <a:schemeClr val="tx1"/>
                </a:solidFill>
                <a:effectLst/>
                <a:latin typeface="Arial" panose="020B0604020202020204" pitchFamily="34" charset="0"/>
              </a:rPr>
              <a:t>Personalized Treatment</a:t>
            </a:r>
            <a:r>
              <a:rPr kumimoji="0" lang="en-US" sz="1800" b="0" i="0" u="none" strike="noStrike" cap="none" normalizeH="0" baseline="0" dirty="0" smtClean="0">
                <a:ln>
                  <a:noFill/>
                </a:ln>
                <a:solidFill>
                  <a:schemeClr val="tx1"/>
                </a:solidFill>
                <a:effectLst/>
                <a:latin typeface="Arial" panose="020B0604020202020204" pitchFamily="34" charset="0"/>
              </a:rPr>
              <a:t>: Tailors therapies and interventions to individual needs.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dirty="0" smtClean="0">
                <a:ln>
                  <a:noFill/>
                </a:ln>
                <a:solidFill>
                  <a:schemeClr val="tx1"/>
                </a:solidFill>
                <a:effectLst/>
                <a:latin typeface="Arial" panose="020B0604020202020204" pitchFamily="34" charset="0"/>
              </a:rPr>
              <a:t>Efficient Screening</a:t>
            </a:r>
            <a:r>
              <a:rPr kumimoji="0" lang="en-US" sz="1800" b="0" i="0" u="none" strike="noStrike" cap="none" normalizeH="0" baseline="0" dirty="0" smtClean="0">
                <a:ln>
                  <a:noFill/>
                </a:ln>
                <a:solidFill>
                  <a:schemeClr val="tx1"/>
                </a:solidFill>
                <a:effectLst/>
                <a:latin typeface="Arial" panose="020B0604020202020204" pitchFamily="34" charset="0"/>
              </a:rPr>
              <a:t>: Quickly screens large populations for mental health risks.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800" b="1" i="0" u="none" strike="noStrike" cap="none" normalizeH="0" baseline="0" dirty="0" smtClean="0">
                <a:ln>
                  <a:noFill/>
                </a:ln>
                <a:solidFill>
                  <a:schemeClr val="tx1"/>
                </a:solidFill>
                <a:effectLst/>
                <a:latin typeface="Arial" panose="020B0604020202020204" pitchFamily="34" charset="0"/>
              </a:rPr>
              <a:t>Continuous Monitoring</a:t>
            </a:r>
            <a:r>
              <a:rPr kumimoji="0" lang="en-US" sz="1800" b="0" i="0" u="none" strike="noStrike" cap="none" normalizeH="0" baseline="0" dirty="0" smtClean="0">
                <a:ln>
                  <a:noFill/>
                </a:ln>
                <a:solidFill>
                  <a:schemeClr val="tx1"/>
                </a:solidFill>
                <a:effectLst/>
                <a:latin typeface="Arial" panose="020B0604020202020204" pitchFamily="34" charset="0"/>
              </a:rPr>
              <a:t>: Tracks patient progress and adjusts treatment in real-time.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1800" b="1" i="0" u="none" strike="noStrike" cap="none" normalizeH="0" baseline="0" dirty="0" smtClean="0">
                <a:ln>
                  <a:noFill/>
                </a:ln>
                <a:solidFill>
                  <a:schemeClr val="tx1"/>
                </a:solidFill>
                <a:effectLst/>
                <a:latin typeface="Arial" panose="020B0604020202020204" pitchFamily="34" charset="0"/>
              </a:rPr>
              <a:t>Data-Driven Insights</a:t>
            </a:r>
            <a:r>
              <a:rPr kumimoji="0" lang="en-US" sz="1800" b="0" i="0" u="none" strike="noStrike" cap="none" normalizeH="0" baseline="0" dirty="0" smtClean="0">
                <a:ln>
                  <a:noFill/>
                </a:ln>
                <a:solidFill>
                  <a:schemeClr val="tx1"/>
                </a:solidFill>
                <a:effectLst/>
                <a:latin typeface="Arial" panose="020B0604020202020204" pitchFamily="34" charset="0"/>
              </a:rPr>
              <a:t>: Provides deeper understanding of mental health conditions using large data sets.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These benefits improve the accuracy and effectiveness of mental health care.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99283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230</TotalTime>
  <Words>251</Words>
  <Application>Microsoft Office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Tw Cen MT</vt:lpstr>
      <vt:lpstr>Wingdings</vt:lpstr>
      <vt:lpstr>Droplet</vt:lpstr>
      <vt:lpstr>Computer science and business system batch no:06</vt:lpstr>
      <vt:lpstr>Machine learning</vt:lpstr>
      <vt:lpstr>mental health prediction using ml</vt:lpstr>
      <vt:lpstr>Why we are choosing this topic?</vt:lpstr>
      <vt:lpstr>Machine learning benefits in mental health prediction include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16</cp:revision>
  <dcterms:created xsi:type="dcterms:W3CDTF">2024-08-12T13:35:51Z</dcterms:created>
  <dcterms:modified xsi:type="dcterms:W3CDTF">2024-10-29T13:31:33Z</dcterms:modified>
</cp:coreProperties>
</file>