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8" r:id="rId6"/>
    <p:sldId id="266" r:id="rId7"/>
    <p:sldId id="267"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1BBCCF-8F5E-4166-8DAB-1EB58DA2F235}">
          <p14:sldIdLst>
            <p14:sldId id="256"/>
            <p14:sldId id="257"/>
            <p14:sldId id="258"/>
            <p14:sldId id="259"/>
            <p14:sldId id="268"/>
          </p14:sldIdLst>
        </p14:section>
        <p14:section name="Untitled Section" id="{2C313809-DA21-4ECA-88B2-D6507F0BF391}">
          <p14:sldIdLst>
            <p14:sldId id="266"/>
            <p14:sldId id="267"/>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3" d="100"/>
          <a:sy n="83" d="100"/>
        </p:scale>
        <p:origin x="2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10/29/2024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8886" y="1387354"/>
            <a:ext cx="9144000" cy="2387600"/>
          </a:xfrm>
        </p:spPr>
        <p:txBody>
          <a:bodyPr>
            <a:normAutofit/>
          </a:bodyPr>
          <a:lstStyle/>
          <a:p>
            <a:r>
              <a:rPr lang="en-US" sz="2800" b="1" dirty="0" smtClean="0">
                <a:solidFill>
                  <a:srgbClr val="002060"/>
                </a:solidFill>
              </a:rPr>
              <a:t>Mental Health Prediction Using Machine Learning</a:t>
            </a:r>
            <a:endParaRPr lang="en-IN" sz="2800" b="1" dirty="0">
              <a:solidFill>
                <a:srgbClr val="002060"/>
              </a:solidFill>
            </a:endParaRPr>
          </a:p>
        </p:txBody>
      </p:sp>
      <p:sp>
        <p:nvSpPr>
          <p:cNvPr id="3" name="Subtitle 2"/>
          <p:cNvSpPr>
            <a:spLocks noGrp="1"/>
          </p:cNvSpPr>
          <p:nvPr>
            <p:ph type="subTitle" idx="1"/>
          </p:nvPr>
        </p:nvSpPr>
        <p:spPr>
          <a:xfrm>
            <a:off x="5254906" y="4155311"/>
            <a:ext cx="7025832" cy="2465407"/>
          </a:xfrm>
        </p:spPr>
        <p:txBody>
          <a:bodyPr>
            <a:normAutofit/>
          </a:bodyPr>
          <a:lstStyle/>
          <a:p>
            <a:r>
              <a:rPr lang="en-US" dirty="0" smtClean="0"/>
              <a:t>         Guide </a:t>
            </a:r>
            <a:r>
              <a:rPr lang="en-US" dirty="0" err="1" smtClean="0"/>
              <a:t>name:</a:t>
            </a:r>
            <a:r>
              <a:rPr lang="en-US" dirty="0" err="1" smtClean="0">
                <a:solidFill>
                  <a:srgbClr val="FF0000"/>
                </a:solidFill>
              </a:rPr>
              <a:t>Mrs.</a:t>
            </a:r>
            <a:r>
              <a:rPr lang="en-US" dirty="0" err="1" smtClean="0">
                <a:solidFill>
                  <a:srgbClr val="C00000"/>
                </a:solidFill>
              </a:rPr>
              <a:t>M</a:t>
            </a:r>
            <a:r>
              <a:rPr lang="en-US" dirty="0" smtClean="0">
                <a:solidFill>
                  <a:srgbClr val="C00000"/>
                </a:solidFill>
              </a:rPr>
              <a:t> R </a:t>
            </a:r>
            <a:r>
              <a:rPr lang="en-US" dirty="0" err="1" smtClean="0">
                <a:solidFill>
                  <a:srgbClr val="C00000"/>
                </a:solidFill>
              </a:rPr>
              <a:t>Nithya</a:t>
            </a:r>
            <a:r>
              <a:rPr lang="en-US" dirty="0" smtClean="0">
                <a:solidFill>
                  <a:srgbClr val="C00000"/>
                </a:solidFill>
              </a:rPr>
              <a:t> </a:t>
            </a:r>
          </a:p>
          <a:p>
            <a:r>
              <a:rPr lang="en-US" dirty="0" smtClean="0"/>
              <a:t>      Team </a:t>
            </a:r>
            <a:r>
              <a:rPr lang="en-US" dirty="0" err="1" smtClean="0"/>
              <a:t>Members:</a:t>
            </a:r>
            <a:r>
              <a:rPr lang="en-US" dirty="0" err="1" smtClean="0">
                <a:solidFill>
                  <a:srgbClr val="C00000"/>
                </a:solidFill>
              </a:rPr>
              <a:t>Arthy</a:t>
            </a:r>
            <a:r>
              <a:rPr lang="en-US" dirty="0" smtClean="0">
                <a:solidFill>
                  <a:srgbClr val="C00000"/>
                </a:solidFill>
              </a:rPr>
              <a:t> M(CB2207)</a:t>
            </a:r>
          </a:p>
          <a:p>
            <a:r>
              <a:rPr lang="en-US" dirty="0" smtClean="0">
                <a:solidFill>
                  <a:srgbClr val="C00000"/>
                </a:solidFill>
              </a:rPr>
              <a:t>                                  </a:t>
            </a:r>
            <a:r>
              <a:rPr lang="en-US" dirty="0" err="1" smtClean="0">
                <a:solidFill>
                  <a:srgbClr val="C00000"/>
                </a:solidFill>
              </a:rPr>
              <a:t>Reena</a:t>
            </a:r>
            <a:r>
              <a:rPr lang="en-US" dirty="0" smtClean="0">
                <a:solidFill>
                  <a:srgbClr val="C00000"/>
                </a:solidFill>
              </a:rPr>
              <a:t> S(CB2244)</a:t>
            </a:r>
          </a:p>
          <a:p>
            <a:r>
              <a:rPr lang="en-US" dirty="0" smtClean="0">
                <a:solidFill>
                  <a:srgbClr val="C00000"/>
                </a:solidFill>
              </a:rPr>
              <a:t>                                            Shree </a:t>
            </a:r>
            <a:r>
              <a:rPr lang="en-US" dirty="0" err="1" smtClean="0">
                <a:solidFill>
                  <a:srgbClr val="C00000"/>
                </a:solidFill>
              </a:rPr>
              <a:t>Harini</a:t>
            </a:r>
            <a:r>
              <a:rPr lang="en-US" dirty="0" smtClean="0">
                <a:solidFill>
                  <a:srgbClr val="C00000"/>
                </a:solidFill>
              </a:rPr>
              <a:t> S(CB2250)</a:t>
            </a:r>
          </a:p>
          <a:p>
            <a:r>
              <a:rPr lang="en-US" dirty="0" smtClean="0">
                <a:solidFill>
                  <a:srgbClr val="C00000"/>
                </a:solidFill>
              </a:rPr>
              <a:t>                                              </a:t>
            </a:r>
            <a:r>
              <a:rPr lang="en-US" dirty="0" err="1" smtClean="0">
                <a:solidFill>
                  <a:srgbClr val="C00000"/>
                </a:solidFill>
              </a:rPr>
              <a:t>Soundharya</a:t>
            </a:r>
            <a:r>
              <a:rPr lang="en-US" dirty="0" smtClean="0">
                <a:solidFill>
                  <a:srgbClr val="C00000"/>
                </a:solidFill>
              </a:rPr>
              <a:t> AL(CB2252)</a:t>
            </a:r>
            <a:endParaRPr lang="en-IN" dirty="0">
              <a:solidFill>
                <a:srgbClr val="C0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15" y="861026"/>
            <a:ext cx="7742607" cy="14587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339" y="4419615"/>
            <a:ext cx="3124020" cy="2340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1323" y="518858"/>
            <a:ext cx="2143125" cy="2143125"/>
          </a:xfrm>
          <a:prstGeom prst="rect">
            <a:avLst/>
          </a:prstGeom>
        </p:spPr>
      </p:pic>
    </p:spTree>
    <p:extLst>
      <p:ext uri="{BB962C8B-B14F-4D97-AF65-F5344CB8AC3E}">
        <p14:creationId xmlns:p14="http://schemas.microsoft.com/office/powerpoint/2010/main" val="3137029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Abstract</a:t>
            </a:r>
            <a:endParaRPr lang="en-IN"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t>The national institute of mental health and </a:t>
            </a:r>
            <a:r>
              <a:rPr lang="en-US" dirty="0" err="1"/>
              <a:t>neuro</a:t>
            </a:r>
            <a:r>
              <a:rPr lang="en-US" dirty="0"/>
              <a:t> sciences, </a:t>
            </a:r>
            <a:r>
              <a:rPr lang="en-US" dirty="0" err="1"/>
              <a:t>bengaluru</a:t>
            </a:r>
            <a:r>
              <a:rPr lang="en-US" dirty="0"/>
              <a:t>, conducted a survey on mental health issues across 12 states in </a:t>
            </a:r>
            <a:r>
              <a:rPr lang="en-US" dirty="0" err="1"/>
              <a:t>india</a:t>
            </a:r>
            <a:r>
              <a:rPr lang="en-US" dirty="0"/>
              <a:t>, including </a:t>
            </a:r>
            <a:r>
              <a:rPr lang="en-US" dirty="0" err="1"/>
              <a:t>punjab</a:t>
            </a:r>
            <a:r>
              <a:rPr lang="en-US" dirty="0"/>
              <a:t>. The report revealed that 15% of </a:t>
            </a:r>
            <a:r>
              <a:rPr lang="en-US" dirty="0" err="1"/>
              <a:t>indian</a:t>
            </a:r>
            <a:r>
              <a:rPr lang="en-US" dirty="0"/>
              <a:t> adults require treatment for mental disorders. Machine learning, a subset of artificial intelligence, can play a crucial role in detecting mental illnesses. This study proposes using the decision tree classifier algorithm to identify mental health conditions like anxiety, depression, and stress by analyzing recorded datasets. The goal is to create a training model that can predict the target variable class. Additionally, the random forest algorithm is applied to predict mental illnesses, resulting in a more accurate prediction level compared to existing models. This research aims to provide an ideal solution for detecting mental health conditions using machine learning algorithms.</a:t>
            </a:r>
            <a:endParaRPr lang="en-IN" dirty="0"/>
          </a:p>
          <a:p>
            <a:endParaRPr lang="en-IN" dirty="0"/>
          </a:p>
        </p:txBody>
      </p:sp>
    </p:spTree>
    <p:extLst>
      <p:ext uri="{BB962C8B-B14F-4D97-AF65-F5344CB8AC3E}">
        <p14:creationId xmlns:p14="http://schemas.microsoft.com/office/powerpoint/2010/main" val="2994696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Introduction</a:t>
            </a:r>
            <a:endParaRPr lang="en-IN" dirty="0">
              <a:solidFill>
                <a:srgbClr val="002060"/>
              </a:solidFill>
            </a:endParaRPr>
          </a:p>
        </p:txBody>
      </p:sp>
      <p:sp>
        <p:nvSpPr>
          <p:cNvPr id="3" name="Content Placeholder 2"/>
          <p:cNvSpPr>
            <a:spLocks noGrp="1"/>
          </p:cNvSpPr>
          <p:nvPr>
            <p:ph idx="1"/>
          </p:nvPr>
        </p:nvSpPr>
        <p:spPr/>
        <p:txBody>
          <a:bodyPr>
            <a:normAutofit lnSpcReduction="10000"/>
          </a:bodyPr>
          <a:lstStyle/>
          <a:p>
            <a:r>
              <a:rPr lang="en-US" dirty="0"/>
              <a:t>Mental health prediction using machine learning is the process of using computer algorithms to analyze data and identify patterns that can help predict the onset or severity of mental health conditions like depression or anxiety. </a:t>
            </a:r>
          </a:p>
          <a:p>
            <a:r>
              <a:rPr lang="en-US" dirty="0"/>
              <a:t>This allows for earlier detection and more personalized treatment options.</a:t>
            </a:r>
          </a:p>
          <a:p>
            <a:r>
              <a:rPr lang="en-IN" b="1" dirty="0">
                <a:solidFill>
                  <a:srgbClr val="C00000"/>
                </a:solidFill>
              </a:rPr>
              <a:t>Key Components</a:t>
            </a:r>
          </a:p>
          <a:p>
            <a:pPr>
              <a:buFont typeface="Wingdings" panose="05000000000000000000" pitchFamily="2" charset="2"/>
              <a:buChar char="q"/>
            </a:pPr>
            <a:r>
              <a:rPr lang="en-IN" sz="2000" b="1" dirty="0"/>
              <a:t>Data </a:t>
            </a:r>
            <a:r>
              <a:rPr lang="en-IN" sz="2000" b="1" dirty="0" smtClean="0"/>
              <a:t>Collection</a:t>
            </a:r>
            <a:endParaRPr lang="en-IN" sz="2000" dirty="0"/>
          </a:p>
          <a:p>
            <a:pPr>
              <a:buFont typeface="Wingdings" panose="05000000000000000000" pitchFamily="2" charset="2"/>
              <a:buChar char="q"/>
            </a:pPr>
            <a:r>
              <a:rPr lang="en-IN" sz="2000" b="1" dirty="0"/>
              <a:t>Feature </a:t>
            </a:r>
            <a:r>
              <a:rPr lang="en-IN" sz="2000" b="1" dirty="0" smtClean="0"/>
              <a:t>Extraction</a:t>
            </a:r>
            <a:endParaRPr lang="en-IN" sz="2000" dirty="0"/>
          </a:p>
          <a:p>
            <a:pPr>
              <a:buFont typeface="Wingdings" panose="05000000000000000000" pitchFamily="2" charset="2"/>
              <a:buChar char="q"/>
            </a:pPr>
            <a:r>
              <a:rPr lang="en-IN" sz="2000" b="1" dirty="0"/>
              <a:t>Machine Learning </a:t>
            </a:r>
            <a:r>
              <a:rPr lang="en-IN" sz="2000" b="1" dirty="0" smtClean="0"/>
              <a:t>Models</a:t>
            </a:r>
            <a:endParaRPr lang="en-IN" sz="2000" dirty="0"/>
          </a:p>
          <a:p>
            <a:pPr>
              <a:buFont typeface="Wingdings" panose="05000000000000000000" pitchFamily="2" charset="2"/>
              <a:buChar char="q"/>
            </a:pPr>
            <a:r>
              <a:rPr lang="en-IN" sz="2000" b="1" dirty="0"/>
              <a:t>Prediction </a:t>
            </a:r>
            <a:r>
              <a:rPr lang="en-IN" sz="2000" b="1"/>
              <a:t>and </a:t>
            </a:r>
            <a:r>
              <a:rPr lang="en-IN" sz="2000" b="1" smtClean="0"/>
              <a:t>Monitoring</a:t>
            </a:r>
            <a:endParaRPr lang="en-IN" sz="2000" dirty="0"/>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28" y="3817777"/>
            <a:ext cx="3796497" cy="3040223"/>
          </a:xfrm>
          <a:prstGeom prst="rect">
            <a:avLst/>
          </a:prstGeom>
        </p:spPr>
      </p:pic>
    </p:spTree>
    <p:extLst>
      <p:ext uri="{BB962C8B-B14F-4D97-AF65-F5344CB8AC3E}">
        <p14:creationId xmlns:p14="http://schemas.microsoft.com/office/powerpoint/2010/main" val="324820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Problem Statement</a:t>
            </a:r>
            <a:endParaRPr lang="en-IN" dirty="0">
              <a:solidFill>
                <a:srgbClr val="002060"/>
              </a:solidFill>
            </a:endParaRPr>
          </a:p>
        </p:txBody>
      </p:sp>
      <p:sp>
        <p:nvSpPr>
          <p:cNvPr id="3" name="Content Placeholder 2"/>
          <p:cNvSpPr>
            <a:spLocks noGrp="1"/>
          </p:cNvSpPr>
          <p:nvPr>
            <p:ph idx="1"/>
          </p:nvPr>
        </p:nvSpPr>
        <p:spPr/>
        <p:txBody>
          <a:bodyPr/>
          <a:lstStyle/>
          <a:p>
            <a:r>
              <a:rPr lang="en-US" dirty="0"/>
              <a:t>Mental health issues like anxiety, depression, and stress affect many people, with 15% of Indian adults needing treatment, as found in a survey by NIMHANS. Traditional methods to diagnose these conditions can be slow and rely on subjective assessments.</a:t>
            </a:r>
          </a:p>
          <a:p>
            <a:r>
              <a:rPr lang="en-US" dirty="0"/>
              <a:t>This study aims to use machine learning, specifically Decision Tree and Random Forest algorithms, to analyze data and predict mental health conditions more accurately. The goal is to create a system that helps detect mental health problems early, improving diagnosis and treatment.</a:t>
            </a:r>
          </a:p>
          <a:p>
            <a:endParaRPr lang="en-IN" dirty="0"/>
          </a:p>
        </p:txBody>
      </p:sp>
    </p:spTree>
    <p:extLst>
      <p:ext uri="{BB962C8B-B14F-4D97-AF65-F5344CB8AC3E}">
        <p14:creationId xmlns:p14="http://schemas.microsoft.com/office/powerpoint/2010/main" val="2528625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474843" cy="514551"/>
          </a:xfrm>
        </p:spPr>
        <p:txBody>
          <a:bodyPr>
            <a:normAutofit fontScale="90000"/>
          </a:bodyPr>
          <a:lstStyle/>
          <a:p>
            <a:r>
              <a:rPr lang="en-US" dirty="0" smtClean="0">
                <a:solidFill>
                  <a:srgbClr val="002060"/>
                </a:solidFill>
              </a:rPr>
              <a:t>Literature review</a:t>
            </a:r>
            <a:endParaRPr lang="en-IN" dirty="0">
              <a:solidFill>
                <a:srgbClr val="002060"/>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0799" y="974774"/>
            <a:ext cx="8922244" cy="5507559"/>
          </a:xfrm>
        </p:spPr>
      </p:pic>
    </p:spTree>
    <p:extLst>
      <p:ext uri="{BB962C8B-B14F-4D97-AF65-F5344CB8AC3E}">
        <p14:creationId xmlns:p14="http://schemas.microsoft.com/office/powerpoint/2010/main" val="307320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Mental health prediction using ML existing System</a:t>
            </a:r>
            <a:endParaRPr lang="en-IN" dirty="0">
              <a:solidFill>
                <a:srgbClr val="002060"/>
              </a:solidFill>
            </a:endParaRPr>
          </a:p>
        </p:txBody>
      </p:sp>
      <p:sp>
        <p:nvSpPr>
          <p:cNvPr id="3" name="Content Placeholder 2"/>
          <p:cNvSpPr>
            <a:spLocks noGrp="1"/>
          </p:cNvSpPr>
          <p:nvPr>
            <p:ph idx="1"/>
          </p:nvPr>
        </p:nvSpPr>
        <p:spPr/>
        <p:txBody>
          <a:bodyPr>
            <a:normAutofit lnSpcReduction="10000"/>
          </a:bodyPr>
          <a:lstStyle/>
          <a:p>
            <a:r>
              <a:rPr lang="en-IN" dirty="0">
                <a:solidFill>
                  <a:srgbClr val="C00000"/>
                </a:solidFill>
              </a:rPr>
              <a:t>1. PSYCHOSIS PREDICTION SYSTEM: </a:t>
            </a:r>
            <a:r>
              <a:rPr lang="en-IN" dirty="0"/>
              <a:t>Utilizes MRI scans and ML algorithms to predict psychosis onset</a:t>
            </a:r>
            <a:r>
              <a:rPr lang="en-IN" dirty="0" smtClean="0"/>
              <a:t>.</a:t>
            </a:r>
          </a:p>
          <a:p>
            <a:r>
              <a:rPr lang="en-IN" dirty="0" smtClean="0">
                <a:solidFill>
                  <a:srgbClr val="C00000"/>
                </a:solidFill>
              </a:rPr>
              <a:t>2</a:t>
            </a:r>
            <a:r>
              <a:rPr lang="en-IN" dirty="0">
                <a:solidFill>
                  <a:srgbClr val="C00000"/>
                </a:solidFill>
              </a:rPr>
              <a:t>. Mental Health Screening Tool (MHST): </a:t>
            </a:r>
            <a:r>
              <a:rPr lang="en-IN" dirty="0"/>
              <a:t>Employs natural language processing (NLP) and ML to identify mental health risks</a:t>
            </a:r>
            <a:r>
              <a:rPr lang="en-IN" dirty="0" smtClean="0"/>
              <a:t>.</a:t>
            </a:r>
          </a:p>
          <a:p>
            <a:r>
              <a:rPr lang="en-IN" dirty="0" smtClean="0">
                <a:solidFill>
                  <a:srgbClr val="C00000"/>
                </a:solidFill>
              </a:rPr>
              <a:t>3</a:t>
            </a:r>
            <a:r>
              <a:rPr lang="en-IN" dirty="0">
                <a:solidFill>
                  <a:srgbClr val="C00000"/>
                </a:solidFill>
              </a:rPr>
              <a:t>. Predictive Analytics for Mental Health (PAMH): </a:t>
            </a:r>
            <a:r>
              <a:rPr lang="en-IN" dirty="0" err="1"/>
              <a:t>Analyzes</a:t>
            </a:r>
            <a:r>
              <a:rPr lang="en-IN" dirty="0"/>
              <a:t> electronic health records (EHRs) to predict mental health outcomes</a:t>
            </a:r>
            <a:r>
              <a:rPr lang="en-IN" dirty="0" smtClean="0"/>
              <a:t>.</a:t>
            </a:r>
          </a:p>
          <a:p>
            <a:r>
              <a:rPr lang="en-IN" dirty="0" smtClean="0">
                <a:solidFill>
                  <a:srgbClr val="C00000"/>
                </a:solidFill>
              </a:rPr>
              <a:t>4</a:t>
            </a:r>
            <a:r>
              <a:rPr lang="en-IN" dirty="0">
                <a:solidFill>
                  <a:srgbClr val="C00000"/>
                </a:solidFill>
              </a:rPr>
              <a:t>. Mental Health Forecast (MHF): </a:t>
            </a:r>
            <a:r>
              <a:rPr lang="en-IN" dirty="0"/>
              <a:t>Uses social media data and ML to predict depression and anxiety</a:t>
            </a:r>
            <a:r>
              <a:rPr lang="en-IN" dirty="0" smtClean="0"/>
              <a:t>.</a:t>
            </a:r>
          </a:p>
          <a:p>
            <a:r>
              <a:rPr lang="en-IN" dirty="0" smtClean="0">
                <a:solidFill>
                  <a:srgbClr val="C00000"/>
                </a:solidFill>
              </a:rPr>
              <a:t>5</a:t>
            </a:r>
            <a:r>
              <a:rPr lang="en-IN" dirty="0">
                <a:solidFill>
                  <a:srgbClr val="C00000"/>
                </a:solidFill>
              </a:rPr>
              <a:t>. Clinical Decision Support System (CDSS): </a:t>
            </a:r>
            <a:r>
              <a:rPr lang="en-IN" dirty="0"/>
              <a:t>Integrates ML with EHRs to predict mental health diagnoses.</a:t>
            </a:r>
          </a:p>
        </p:txBody>
      </p:sp>
    </p:spTree>
    <p:extLst>
      <p:ext uri="{BB962C8B-B14F-4D97-AF65-F5344CB8AC3E}">
        <p14:creationId xmlns:p14="http://schemas.microsoft.com/office/powerpoint/2010/main" val="2132054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Disadvantages of existing system</a:t>
            </a:r>
            <a:endParaRPr lang="en-IN" dirty="0">
              <a:solidFill>
                <a:srgbClr val="002060"/>
              </a:solidFill>
            </a:endParaRPr>
          </a:p>
        </p:txBody>
      </p:sp>
      <p:sp>
        <p:nvSpPr>
          <p:cNvPr id="3" name="Content Placeholder 2"/>
          <p:cNvSpPr>
            <a:spLocks noGrp="1"/>
          </p:cNvSpPr>
          <p:nvPr>
            <p:ph idx="1"/>
          </p:nvPr>
        </p:nvSpPr>
        <p:spPr/>
        <p:txBody>
          <a:bodyPr>
            <a:normAutofit fontScale="92500" lnSpcReduction="10000"/>
          </a:bodyPr>
          <a:lstStyle/>
          <a:p>
            <a:r>
              <a:rPr lang="en-US" dirty="0"/>
              <a:t>Limited contextual understanding: ML models may not fully understand the complexities of human behavior, emotions, and social context</a:t>
            </a:r>
            <a:r>
              <a:rPr lang="en-US" dirty="0" smtClean="0"/>
              <a:t>.</a:t>
            </a:r>
          </a:p>
          <a:p>
            <a:r>
              <a:rPr lang="en-US" dirty="0"/>
              <a:t>Data quality issues: Poor data quality, bias, or incomplete information can lead to inaccurate predictions</a:t>
            </a:r>
            <a:r>
              <a:rPr lang="en-US" dirty="0" smtClean="0"/>
              <a:t>.</a:t>
            </a:r>
          </a:p>
          <a:p>
            <a:r>
              <a:rPr lang="en-US" dirty="0"/>
              <a:t>Patient privacy concerns: Using sensitive personal data for ML predictions raises privacy and confidentiality concerns</a:t>
            </a:r>
            <a:r>
              <a:rPr lang="en-US" dirty="0" smtClean="0"/>
              <a:t>.</a:t>
            </a:r>
          </a:p>
          <a:p>
            <a:r>
              <a:rPr lang="en-US" dirty="0"/>
              <a:t>Continuous updating and maintenance: ML models require regular updating and maintenance to ensure accuracy and relevance</a:t>
            </a:r>
            <a:r>
              <a:rPr lang="en-US" dirty="0" smtClean="0"/>
              <a:t>.</a:t>
            </a:r>
          </a:p>
          <a:p>
            <a:r>
              <a:rPr lang="en-US" dirty="0"/>
              <a:t>Regulatory and ethical challenges: There is a need for clear guidelines and regulations on developing and deploying ML-based mental health prediction systems.</a:t>
            </a:r>
            <a:endParaRPr lang="en-IN" dirty="0"/>
          </a:p>
        </p:txBody>
      </p:sp>
    </p:spTree>
    <p:extLst>
      <p:ext uri="{BB962C8B-B14F-4D97-AF65-F5344CB8AC3E}">
        <p14:creationId xmlns:p14="http://schemas.microsoft.com/office/powerpoint/2010/main" val="790826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9834" y="544011"/>
            <a:ext cx="8512332" cy="5701506"/>
          </a:xfrm>
        </p:spPr>
      </p:pic>
    </p:spTree>
    <p:extLst>
      <p:ext uri="{BB962C8B-B14F-4D97-AF65-F5344CB8AC3E}">
        <p14:creationId xmlns:p14="http://schemas.microsoft.com/office/powerpoint/2010/main" val="30643487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TotalTime>
  <Words>548</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Mental Health Prediction Using Machine Learning</vt:lpstr>
      <vt:lpstr>Abstract</vt:lpstr>
      <vt:lpstr>Introduction</vt:lpstr>
      <vt:lpstr>Problem Statement</vt:lpstr>
      <vt:lpstr>Literature review</vt:lpstr>
      <vt:lpstr>Mental health prediction using ML existing System</vt:lpstr>
      <vt:lpstr>Disadvantages of existing system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Prediction Using Machine Learning</dc:title>
  <dc:creator>Dell</dc:creator>
  <cp:lastModifiedBy>Dell</cp:lastModifiedBy>
  <cp:revision>18</cp:revision>
  <dcterms:created xsi:type="dcterms:W3CDTF">2024-09-15T13:09:25Z</dcterms:created>
  <dcterms:modified xsi:type="dcterms:W3CDTF">2024-10-29T13:44:54Z</dcterms:modified>
</cp:coreProperties>
</file>