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57" r:id="rId4"/>
    <p:sldId id="258" r:id="rId5"/>
    <p:sldId id="259" r:id="rId6"/>
    <p:sldId id="268" r:id="rId7"/>
    <p:sldId id="266" r:id="rId8"/>
    <p:sldId id="267" r:id="rId9"/>
    <p:sldId id="273" r:id="rId10"/>
    <p:sldId id="269" r:id="rId11"/>
    <p:sldId id="275" r:id="rId12"/>
    <p:sldId id="283" r:id="rId13"/>
    <p:sldId id="270" r:id="rId14"/>
    <p:sldId id="27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1BBCCF-8F5E-4166-8DAB-1EB58DA2F235}">
          <p14:sldIdLst>
            <p14:sldId id="256"/>
            <p14:sldId id="284"/>
            <p14:sldId id="257"/>
            <p14:sldId id="258"/>
            <p14:sldId id="259"/>
            <p14:sldId id="268"/>
          </p14:sldIdLst>
        </p14:section>
        <p14:section name="Untitled Section" id="{2C313809-DA21-4ECA-88B2-D6507F0BF391}">
          <p14:sldIdLst>
            <p14:sldId id="266"/>
            <p14:sldId id="267"/>
            <p14:sldId id="273"/>
            <p14:sldId id="269"/>
            <p14:sldId id="275"/>
            <p14:sldId id="283"/>
            <p14:sldId id="270"/>
            <p14:sldId id="27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008" autoAdjust="0"/>
  </p:normalViewPr>
  <p:slideViewPr>
    <p:cSldViewPr snapToGrid="0">
      <p:cViewPr varScale="1">
        <p:scale>
          <a:sx n="83" d="100"/>
          <a:sy n="83" d="100"/>
        </p:scale>
        <p:origin x="3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Mental Health Prediction Using Machine Learning</a:t>
            </a:r>
            <a:endParaRPr lang="en-IN" dirty="0"/>
          </a:p>
        </p:txBody>
      </p:sp>
      <p:sp>
        <p:nvSpPr>
          <p:cNvPr id="3" name="Subtitle 2"/>
          <p:cNvSpPr>
            <a:spLocks noGrp="1"/>
          </p:cNvSpPr>
          <p:nvPr>
            <p:ph type="subTitle" idx="1"/>
          </p:nvPr>
        </p:nvSpPr>
        <p:spPr/>
        <p:txBody>
          <a:bodyPr>
            <a:normAutofit fontScale="77500" lnSpcReduction="20000"/>
          </a:bodyPr>
          <a:lstStyle/>
          <a:p>
            <a:r>
              <a:rPr lang="en-US" dirty="0" smtClean="0"/>
              <a:t>         Guide </a:t>
            </a:r>
            <a:r>
              <a:rPr lang="en-US" dirty="0" err="1" smtClean="0"/>
              <a:t>name:Mrs.M</a:t>
            </a:r>
            <a:r>
              <a:rPr lang="en-US" dirty="0" smtClean="0"/>
              <a:t> R </a:t>
            </a:r>
            <a:r>
              <a:rPr lang="en-US" dirty="0" err="1" smtClean="0"/>
              <a:t>Nithya</a:t>
            </a:r>
            <a:r>
              <a:rPr lang="en-US" dirty="0" smtClean="0"/>
              <a:t> </a:t>
            </a:r>
          </a:p>
          <a:p>
            <a:r>
              <a:rPr lang="en-US" dirty="0" smtClean="0"/>
              <a:t>      Team </a:t>
            </a:r>
            <a:r>
              <a:rPr lang="en-US" dirty="0" err="1" smtClean="0"/>
              <a:t>Members:Arthy</a:t>
            </a:r>
            <a:r>
              <a:rPr lang="en-US" dirty="0" smtClean="0"/>
              <a:t> M(CB2207)</a:t>
            </a:r>
          </a:p>
          <a:p>
            <a:r>
              <a:rPr lang="en-US" dirty="0" smtClean="0"/>
              <a:t>                                  </a:t>
            </a:r>
            <a:r>
              <a:rPr lang="en-US" dirty="0" err="1" smtClean="0"/>
              <a:t>Reena</a:t>
            </a:r>
            <a:r>
              <a:rPr lang="en-US" dirty="0" smtClean="0"/>
              <a:t> S(CB2244)</a:t>
            </a:r>
          </a:p>
          <a:p>
            <a:r>
              <a:rPr lang="en-US" dirty="0" smtClean="0"/>
              <a:t>                                            Shree </a:t>
            </a:r>
            <a:r>
              <a:rPr lang="en-US" dirty="0" err="1" smtClean="0"/>
              <a:t>Harini</a:t>
            </a:r>
            <a:r>
              <a:rPr lang="en-US" dirty="0" smtClean="0"/>
              <a:t> S(CB2250)</a:t>
            </a:r>
          </a:p>
          <a:p>
            <a:r>
              <a:rPr lang="en-US" dirty="0" smtClean="0"/>
              <a:t>                                              </a:t>
            </a:r>
            <a:r>
              <a:rPr lang="en-US" dirty="0" err="1" smtClean="0"/>
              <a:t>Soundharya</a:t>
            </a:r>
            <a:r>
              <a:rPr lang="en-US" dirty="0" smtClean="0"/>
              <a:t> AL(CB2252)</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15" y="127323"/>
            <a:ext cx="7742607" cy="14931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9" y="4419615"/>
            <a:ext cx="3124020" cy="2340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1875" y="39092"/>
            <a:ext cx="2143125" cy="1581365"/>
          </a:xfrm>
          <a:prstGeom prst="rect">
            <a:avLst/>
          </a:prstGeom>
        </p:spPr>
      </p:pic>
    </p:spTree>
    <p:extLst>
      <p:ext uri="{BB962C8B-B14F-4D97-AF65-F5344CB8AC3E}">
        <p14:creationId xmlns:p14="http://schemas.microsoft.com/office/powerpoint/2010/main" val="313702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31891-85E1-E523-CACA-F38E12E9C3FB}"/>
              </a:ext>
            </a:extLst>
          </p:cNvPr>
          <p:cNvSpPr>
            <a:spLocks noGrp="1"/>
          </p:cNvSpPr>
          <p:nvPr>
            <p:ph type="title"/>
          </p:nvPr>
        </p:nvSpPr>
        <p:spPr>
          <a:xfrm>
            <a:off x="690498" y="324092"/>
            <a:ext cx="7389812" cy="717630"/>
          </a:xfrm>
        </p:spPr>
        <p:txBody>
          <a:bodyPr>
            <a:noAutofit/>
          </a:bodyPr>
          <a:lstStyle/>
          <a:p>
            <a:r>
              <a:rPr lang="en-IN" b="1" dirty="0">
                <a:ln w="0"/>
                <a:solidFill>
                  <a:schemeClr val="tx2">
                    <a:lumMod val="75000"/>
                  </a:schemeClr>
                </a:solidFill>
                <a:effectLst>
                  <a:outerShdw blurRad="38100" dist="25400" dir="5400000" algn="ctr" rotWithShape="0">
                    <a:srgbClr val="6E747A">
                      <a:alpha val="43000"/>
                    </a:srgbClr>
                  </a:outerShdw>
                </a:effectLst>
              </a:rPr>
              <a:t>SYSTEM ARCHITECTURE</a:t>
            </a:r>
          </a:p>
        </p:txBody>
      </p:sp>
      <p:pic>
        <p:nvPicPr>
          <p:cNvPr id="17" name="Content Placeholder 16">
            <a:extLst>
              <a:ext uri="{FF2B5EF4-FFF2-40B4-BE49-F238E27FC236}">
                <a16:creationId xmlns="" xmlns:a16="http://schemas.microsoft.com/office/drawing/2014/main" id="{A7E42A80-17A6-EA51-4C98-073724664C4C}"/>
              </a:ext>
            </a:extLst>
          </p:cNvPr>
          <p:cNvPicPr>
            <a:picLocks noGrp="1" noChangeAspect="1"/>
          </p:cNvPicPr>
          <p:nvPr>
            <p:ph type="pic" idx="1"/>
          </p:nvPr>
        </p:nvPicPr>
        <p:blipFill>
          <a:blip r:embed="rId2"/>
          <a:srcRect t="1317" b="1317"/>
          <a:stretch/>
        </p:blipFill>
        <p:spPr>
          <a:xfrm>
            <a:off x="2916819" y="1162314"/>
            <a:ext cx="6933235" cy="5172898"/>
          </a:xfrm>
        </p:spPr>
      </p:pic>
    </p:spTree>
    <p:extLst>
      <p:ext uri="{BB962C8B-B14F-4D97-AF65-F5344CB8AC3E}">
        <p14:creationId xmlns:p14="http://schemas.microsoft.com/office/powerpoint/2010/main" val="28645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941"/>
          </a:xfrm>
        </p:spPr>
        <p:txBody>
          <a:bodyPr/>
          <a:lstStyle/>
          <a:p>
            <a:r>
              <a:rPr lang="en-IN" b="1" dirty="0">
                <a:ln w="0"/>
                <a:solidFill>
                  <a:schemeClr val="tx2">
                    <a:lumMod val="75000"/>
                  </a:schemeClr>
                </a:solidFill>
                <a:effectLst>
                  <a:outerShdw blurRad="38100" dist="25400" dir="5400000" algn="ctr" rotWithShape="0">
                    <a:srgbClr val="6E747A">
                      <a:alpha val="43000"/>
                    </a:srgbClr>
                  </a:outerShdw>
                </a:effectLst>
              </a:rPr>
              <a:t>SYSTEM ARCHITECTURE</a:t>
            </a:r>
            <a:endParaRPr lang="en-IN" dirty="0"/>
          </a:p>
        </p:txBody>
      </p:sp>
      <p:sp>
        <p:nvSpPr>
          <p:cNvPr id="3" name="Content Placeholder 2"/>
          <p:cNvSpPr>
            <a:spLocks noGrp="1"/>
          </p:cNvSpPr>
          <p:nvPr>
            <p:ph idx="1"/>
          </p:nvPr>
        </p:nvSpPr>
        <p:spPr>
          <a:xfrm>
            <a:off x="838200" y="1250066"/>
            <a:ext cx="10377668" cy="4926897"/>
          </a:xfrm>
        </p:spPr>
        <p:txBody>
          <a:bodyPr>
            <a:normAutofit fontScale="77500" lnSpcReduction="20000"/>
          </a:bodyPr>
          <a:lstStyle/>
          <a:p>
            <a:pPr lvl="0" eaLnBrk="0" fontAlgn="base" hangingPunct="0">
              <a:lnSpc>
                <a:spcPct val="100000"/>
              </a:lnSpc>
              <a:spcBef>
                <a:spcPct val="0"/>
              </a:spcBef>
              <a:spcAft>
                <a:spcPct val="0"/>
              </a:spcAft>
              <a:buFont typeface="Wingdings" panose="05000000000000000000" pitchFamily="2" charset="2"/>
              <a:buChar char="Ø"/>
            </a:pPr>
            <a:r>
              <a:rPr lang="en-US" dirty="0"/>
              <a:t>The </a:t>
            </a:r>
            <a:r>
              <a:rPr lang="en-US" b="1" dirty="0"/>
              <a:t>Mental Health Prediction System</a:t>
            </a:r>
            <a:r>
              <a:rPr lang="en-US" dirty="0"/>
              <a:t> is designed to leverage machine learning techniques for predicting mental health conditions based on user input and historical data. </a:t>
            </a:r>
            <a:endParaRPr lang="en-US" dirty="0" smtClean="0"/>
          </a:p>
          <a:p>
            <a:pPr lvl="0" eaLnBrk="0" fontAlgn="base" hangingPunct="0">
              <a:lnSpc>
                <a:spcPct val="100000"/>
              </a:lnSpc>
              <a:spcBef>
                <a:spcPct val="0"/>
              </a:spcBef>
              <a:spcAft>
                <a:spcPct val="0"/>
              </a:spcAft>
              <a:buFont typeface="Wingdings" panose="05000000000000000000" pitchFamily="2" charset="2"/>
              <a:buChar char="Ø"/>
            </a:pPr>
            <a:endParaRPr lang="en-US" dirty="0" smtClean="0"/>
          </a:p>
          <a:p>
            <a:pPr lvl="0" eaLnBrk="0" fontAlgn="base" hangingPunct="0">
              <a:lnSpc>
                <a:spcPct val="100000"/>
              </a:lnSpc>
              <a:spcBef>
                <a:spcPct val="0"/>
              </a:spcBef>
              <a:spcAft>
                <a:spcPct val="0"/>
              </a:spcAft>
              <a:buFont typeface="Wingdings" panose="05000000000000000000" pitchFamily="2" charset="2"/>
              <a:buChar char="Ø"/>
            </a:pPr>
            <a:r>
              <a:rPr lang="en-US" dirty="0" smtClean="0"/>
              <a:t>This </a:t>
            </a:r>
            <a:r>
              <a:rPr lang="en-US" dirty="0"/>
              <a:t>architecture encompasses several key components that facilitate data collection, processing, modeling, and output generation.</a:t>
            </a:r>
          </a:p>
          <a:p>
            <a:pPr lvl="0" eaLnBrk="0" fontAlgn="base" hangingPunct="0">
              <a:lnSpc>
                <a:spcPct val="100000"/>
              </a:lnSpc>
              <a:spcBef>
                <a:spcPct val="0"/>
              </a:spcBef>
              <a:spcAft>
                <a:spcPct val="0"/>
              </a:spcAft>
              <a:buFont typeface="Wingdings" panose="05000000000000000000" pitchFamily="2" charset="2"/>
              <a:buChar char="Ø"/>
            </a:pPr>
            <a:endParaRPr lang="en-US" altLang="en-US"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dirty="0"/>
              <a:t>The architecture of the Mental Health Prediction System is designed to be user-centric, data-driven, and analytical. </a:t>
            </a:r>
            <a:endParaRPr lang="en-US" dirty="0" smtClean="0"/>
          </a:p>
          <a:p>
            <a:pPr lvl="0" eaLnBrk="0" fontAlgn="base" hangingPunct="0">
              <a:lnSpc>
                <a:spcPct val="100000"/>
              </a:lnSpc>
              <a:spcBef>
                <a:spcPct val="0"/>
              </a:spcBef>
              <a:spcAft>
                <a:spcPct val="0"/>
              </a:spcAft>
              <a:buFont typeface="Wingdings" panose="05000000000000000000" pitchFamily="2" charset="2"/>
              <a:buChar char="Ø"/>
            </a:pPr>
            <a:endParaRPr lang="en-US" dirty="0" smtClean="0"/>
          </a:p>
          <a:p>
            <a:pPr lvl="0" eaLnBrk="0" fontAlgn="base" hangingPunct="0">
              <a:lnSpc>
                <a:spcPct val="100000"/>
              </a:lnSpc>
              <a:spcBef>
                <a:spcPct val="0"/>
              </a:spcBef>
              <a:spcAft>
                <a:spcPct val="0"/>
              </a:spcAft>
              <a:buFont typeface="Wingdings" panose="05000000000000000000" pitchFamily="2" charset="2"/>
              <a:buChar char="Ø"/>
            </a:pPr>
            <a:r>
              <a:rPr lang="en-US" dirty="0" smtClean="0"/>
              <a:t>By </a:t>
            </a:r>
            <a:r>
              <a:rPr lang="en-US" dirty="0"/>
              <a:t>combining user input with historical data, employing rigorous preprocessing, and utilizing advanced machine learning techniques, the system aims to provide reliable predictions regarding mental health conditions. </a:t>
            </a:r>
            <a:endParaRPr lang="en-US" dirty="0" smtClean="0"/>
          </a:p>
          <a:p>
            <a:pPr lvl="0" eaLnBrk="0" fontAlgn="base" hangingPunct="0">
              <a:lnSpc>
                <a:spcPct val="100000"/>
              </a:lnSpc>
              <a:spcBef>
                <a:spcPct val="0"/>
              </a:spcBef>
              <a:spcAft>
                <a:spcPct val="0"/>
              </a:spcAft>
              <a:buFont typeface="Wingdings" panose="05000000000000000000" pitchFamily="2" charset="2"/>
              <a:buChar char="Ø"/>
            </a:pPr>
            <a:endParaRPr lang="en-US" dirty="0" smtClean="0"/>
          </a:p>
          <a:p>
            <a:pPr lvl="0" eaLnBrk="0" fontAlgn="base" hangingPunct="0">
              <a:lnSpc>
                <a:spcPct val="100000"/>
              </a:lnSpc>
              <a:spcBef>
                <a:spcPct val="0"/>
              </a:spcBef>
              <a:spcAft>
                <a:spcPct val="0"/>
              </a:spcAft>
              <a:buFont typeface="Wingdings" panose="05000000000000000000" pitchFamily="2" charset="2"/>
              <a:buChar char="Ø"/>
            </a:pPr>
            <a:r>
              <a:rPr lang="en-US" dirty="0" smtClean="0"/>
              <a:t>This </a:t>
            </a:r>
            <a:r>
              <a:rPr lang="en-US" dirty="0"/>
              <a:t>architecture not only enhances the accessibility of mental health resources but also empowers individuals with data-driven insights to better understand their mental well-being.</a:t>
            </a: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386981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MODULE LIST</a:t>
            </a:r>
            <a:endParaRPr lang="en-IN" dirty="0">
              <a:solidFill>
                <a:schemeClr val="accent1">
                  <a:lumMod val="50000"/>
                </a:schemeClr>
              </a:solidFill>
            </a:endParaRPr>
          </a:p>
        </p:txBody>
      </p:sp>
      <p:sp>
        <p:nvSpPr>
          <p:cNvPr id="3" name="Content Placeholder 2"/>
          <p:cNvSpPr>
            <a:spLocks noGrp="1"/>
          </p:cNvSpPr>
          <p:nvPr>
            <p:ph idx="1"/>
          </p:nvPr>
        </p:nvSpPr>
        <p:spPr>
          <a:xfrm>
            <a:off x="1169042" y="1956121"/>
            <a:ext cx="10184757" cy="4220841"/>
          </a:xfrm>
        </p:spPr>
        <p:txBody>
          <a:bodyPr/>
          <a:lstStyle/>
          <a:p>
            <a:pPr marL="342900" lvl="0" indent="-342900" eaLnBrk="0" fontAlgn="base" hangingPunct="0">
              <a:lnSpc>
                <a:spcPct val="100000"/>
              </a:lnSpc>
              <a:spcBef>
                <a:spcPct val="0"/>
              </a:spcBef>
              <a:spcAft>
                <a:spcPct val="0"/>
              </a:spcAft>
              <a:buFont typeface="+mj-lt"/>
              <a:buAutoNum type="arabicParenR"/>
            </a:pPr>
            <a:r>
              <a:rPr lang="en-US" altLang="en-US" sz="2000" dirty="0">
                <a:latin typeface="Arial" panose="020B0604020202020204" pitchFamily="34" charset="0"/>
              </a:rPr>
              <a:t>Data </a:t>
            </a:r>
            <a:r>
              <a:rPr lang="en-US" altLang="en-US" sz="2000" dirty="0" smtClean="0">
                <a:latin typeface="Arial" panose="020B0604020202020204" pitchFamily="34" charset="0"/>
              </a:rPr>
              <a:t>Exploration</a:t>
            </a:r>
          </a:p>
          <a:p>
            <a:pPr marL="342900" indent="-342900" eaLnBrk="0" fontAlgn="base" hangingPunct="0">
              <a:lnSpc>
                <a:spcPct val="100000"/>
              </a:lnSpc>
              <a:spcBef>
                <a:spcPct val="0"/>
              </a:spcBef>
              <a:spcAft>
                <a:spcPct val="0"/>
              </a:spcAft>
              <a:buFont typeface="+mj-lt"/>
              <a:buAutoNum type="arabicParenR"/>
            </a:pPr>
            <a:r>
              <a:rPr lang="en-US" altLang="en-US" sz="2000" dirty="0" smtClean="0">
                <a:latin typeface="Arial" panose="020B0604020202020204" pitchFamily="34" charset="0"/>
              </a:rPr>
              <a:t>Data Processing</a:t>
            </a:r>
          </a:p>
          <a:p>
            <a:pPr marL="342900" indent="-342900" eaLnBrk="0" fontAlgn="base" hangingPunct="0">
              <a:lnSpc>
                <a:spcPct val="100000"/>
              </a:lnSpc>
              <a:spcBef>
                <a:spcPct val="0"/>
              </a:spcBef>
              <a:spcAft>
                <a:spcPct val="0"/>
              </a:spcAft>
              <a:buFont typeface="+mj-lt"/>
              <a:buAutoNum type="arabicParenR"/>
            </a:pPr>
            <a:r>
              <a:rPr lang="en-US" altLang="en-US" sz="2000" dirty="0" smtClean="0">
                <a:latin typeface="Arial" panose="020B0604020202020204" pitchFamily="34" charset="0"/>
              </a:rPr>
              <a:t>Splitting </a:t>
            </a:r>
            <a:r>
              <a:rPr lang="en-US" altLang="en-US" sz="2000" dirty="0">
                <a:latin typeface="Arial" panose="020B0604020202020204" pitchFamily="34" charset="0"/>
              </a:rPr>
              <a:t>Data into Train &amp; Test Sets</a:t>
            </a:r>
          </a:p>
          <a:p>
            <a:pPr marL="342900" lvl="0" indent="-342900" eaLnBrk="0" fontAlgn="base" hangingPunct="0">
              <a:lnSpc>
                <a:spcPct val="100000"/>
              </a:lnSpc>
              <a:spcBef>
                <a:spcPct val="0"/>
              </a:spcBef>
              <a:spcAft>
                <a:spcPct val="0"/>
              </a:spcAft>
              <a:buAutoNum type="arabicParenR" startAt="4"/>
            </a:pPr>
            <a:r>
              <a:rPr lang="en-US" altLang="en-US" sz="2000" dirty="0">
                <a:latin typeface="Arial" panose="020B0604020202020204" pitchFamily="34" charset="0"/>
              </a:rPr>
              <a:t>Model </a:t>
            </a:r>
            <a:r>
              <a:rPr lang="en-US" altLang="en-US" sz="2000" dirty="0" smtClean="0">
                <a:latin typeface="Arial" panose="020B0604020202020204" pitchFamily="34" charset="0"/>
              </a:rPr>
              <a:t>Generation</a:t>
            </a:r>
          </a:p>
          <a:p>
            <a:pPr marL="342900" indent="-342900" eaLnBrk="0" fontAlgn="base" hangingPunct="0">
              <a:lnSpc>
                <a:spcPct val="100000"/>
              </a:lnSpc>
              <a:spcBef>
                <a:spcPct val="0"/>
              </a:spcBef>
              <a:spcAft>
                <a:spcPct val="0"/>
              </a:spcAft>
              <a:buFont typeface="Arial" panose="020B0604020202020204" pitchFamily="34" charset="0"/>
              <a:buAutoNum type="arabicParenR" startAt="4"/>
            </a:pPr>
            <a:r>
              <a:rPr lang="en-US" altLang="en-US" sz="2000" dirty="0">
                <a:latin typeface="Arial" panose="020B0604020202020204" pitchFamily="34" charset="0"/>
              </a:rPr>
              <a:t>Extension: Random Forest and Decision Tree Accuracy </a:t>
            </a:r>
            <a:r>
              <a:rPr lang="en-US" altLang="en-US" sz="2000" dirty="0" smtClean="0">
                <a:latin typeface="Arial" panose="020B0604020202020204" pitchFamily="34" charset="0"/>
              </a:rPr>
              <a:t>Calculation</a:t>
            </a:r>
          </a:p>
          <a:p>
            <a:pPr marL="342900" lvl="0" indent="-342900" eaLnBrk="0" fontAlgn="base" hangingPunct="0">
              <a:lnSpc>
                <a:spcPct val="100000"/>
              </a:lnSpc>
              <a:spcBef>
                <a:spcPct val="0"/>
              </a:spcBef>
              <a:spcAft>
                <a:spcPct val="0"/>
              </a:spcAft>
              <a:buFont typeface="Arial" panose="020B0604020202020204" pitchFamily="34" charset="0"/>
              <a:buAutoNum type="arabicParenR" startAt="4"/>
            </a:pPr>
            <a:r>
              <a:rPr lang="en-US" altLang="en-US" sz="2000" dirty="0">
                <a:latin typeface="Arial" panose="020B0604020202020204" pitchFamily="34" charset="0"/>
              </a:rPr>
              <a:t>User Signup &amp; </a:t>
            </a:r>
            <a:r>
              <a:rPr lang="en-US" altLang="en-US" sz="2000" dirty="0" smtClean="0">
                <a:latin typeface="Arial" panose="020B0604020202020204" pitchFamily="34" charset="0"/>
              </a:rPr>
              <a:t>Login</a:t>
            </a:r>
          </a:p>
          <a:p>
            <a:pPr marL="342900" indent="-342900" eaLnBrk="0" fontAlgn="base" hangingPunct="0">
              <a:lnSpc>
                <a:spcPct val="100000"/>
              </a:lnSpc>
              <a:spcBef>
                <a:spcPct val="0"/>
              </a:spcBef>
              <a:spcAft>
                <a:spcPct val="0"/>
              </a:spcAft>
              <a:buFont typeface="Arial" panose="020B0604020202020204" pitchFamily="34" charset="0"/>
              <a:buAutoNum type="arabicParenR" startAt="4"/>
            </a:pPr>
            <a:r>
              <a:rPr lang="en-US" altLang="en-US" sz="2000" dirty="0">
                <a:latin typeface="Arial" panose="020B0604020202020204" pitchFamily="34" charset="0"/>
              </a:rPr>
              <a:t>User </a:t>
            </a:r>
            <a:r>
              <a:rPr lang="en-US" altLang="en-US" sz="2000" dirty="0" smtClean="0">
                <a:latin typeface="Arial" panose="020B0604020202020204" pitchFamily="34" charset="0"/>
              </a:rPr>
              <a:t>Input</a:t>
            </a:r>
          </a:p>
          <a:p>
            <a:pPr marL="342900" lvl="0" indent="-342900" eaLnBrk="0" fontAlgn="base" hangingPunct="0">
              <a:lnSpc>
                <a:spcPct val="100000"/>
              </a:lnSpc>
              <a:spcBef>
                <a:spcPct val="0"/>
              </a:spcBef>
              <a:spcAft>
                <a:spcPct val="0"/>
              </a:spcAft>
              <a:buFont typeface="Arial" panose="020B0604020202020204" pitchFamily="34" charset="0"/>
              <a:buAutoNum type="arabicParenR" startAt="4"/>
            </a:pPr>
            <a:r>
              <a:rPr lang="en-US" altLang="en-US" sz="2000" dirty="0" smtClean="0">
                <a:latin typeface="Arial" panose="020B0604020202020204" pitchFamily="34" charset="0"/>
              </a:rPr>
              <a:t>Prediction</a:t>
            </a:r>
            <a:endParaRPr lang="en-US" altLang="en-US" sz="2000" dirty="0">
              <a:latin typeface="Arial" panose="020B0604020202020204" pitchFamily="34" charset="0"/>
            </a:endParaRPr>
          </a:p>
          <a:p>
            <a:pPr marL="342900" indent="-342900" eaLnBrk="0" fontAlgn="base" hangingPunct="0">
              <a:lnSpc>
                <a:spcPct val="100000"/>
              </a:lnSpc>
              <a:spcBef>
                <a:spcPct val="0"/>
              </a:spcBef>
              <a:spcAft>
                <a:spcPct val="0"/>
              </a:spcAft>
              <a:buFont typeface="Arial" panose="020B0604020202020204" pitchFamily="34" charset="0"/>
              <a:buAutoNum type="arabicParenR" startAt="4"/>
            </a:pPr>
            <a:endParaRPr lang="en-US" altLang="en-US" dirty="0">
              <a:solidFill>
                <a:srgbClr val="FF0000"/>
              </a:solidFill>
              <a:latin typeface="Arial" panose="020B0604020202020204" pitchFamily="34" charset="0"/>
            </a:endParaRPr>
          </a:p>
          <a:p>
            <a:pPr marL="342900" lvl="0" indent="-342900" eaLnBrk="0" fontAlgn="base" hangingPunct="0">
              <a:lnSpc>
                <a:spcPct val="100000"/>
              </a:lnSpc>
              <a:spcBef>
                <a:spcPct val="0"/>
              </a:spcBef>
              <a:spcAft>
                <a:spcPct val="0"/>
              </a:spcAft>
              <a:buFont typeface="Arial" panose="020B0604020202020204" pitchFamily="34" charset="0"/>
              <a:buAutoNum type="arabicParenR" startAt="4"/>
            </a:pPr>
            <a:endParaRPr lang="en-US" altLang="en-US" dirty="0">
              <a:solidFill>
                <a:srgbClr val="FF0000"/>
              </a:solidFill>
              <a:latin typeface="Arial" panose="020B0604020202020204" pitchFamily="34" charset="0"/>
            </a:endParaRPr>
          </a:p>
          <a:p>
            <a:pPr marL="342900" indent="-342900" eaLnBrk="0" fontAlgn="base" hangingPunct="0">
              <a:lnSpc>
                <a:spcPct val="100000"/>
              </a:lnSpc>
              <a:spcBef>
                <a:spcPct val="0"/>
              </a:spcBef>
              <a:spcAft>
                <a:spcPct val="0"/>
              </a:spcAft>
              <a:buFont typeface="Arial" panose="020B0604020202020204" pitchFamily="34" charset="0"/>
              <a:buAutoNum type="arabicParenR" startAt="4"/>
            </a:pPr>
            <a:endParaRPr lang="en-US" altLang="en-US" dirty="0">
              <a:solidFill>
                <a:srgbClr val="FF0000"/>
              </a:solidFill>
              <a:latin typeface="Arial" panose="020B0604020202020204" pitchFamily="34" charset="0"/>
            </a:endParaRPr>
          </a:p>
          <a:p>
            <a:pPr marL="342900" lvl="0" indent="-342900" eaLnBrk="0" fontAlgn="base" hangingPunct="0">
              <a:lnSpc>
                <a:spcPct val="100000"/>
              </a:lnSpc>
              <a:spcBef>
                <a:spcPct val="0"/>
              </a:spcBef>
              <a:spcAft>
                <a:spcPct val="0"/>
              </a:spcAft>
              <a:buAutoNum type="arabicParenR" startAt="4"/>
            </a:pPr>
            <a:endParaRPr lang="en-US" altLang="en-US" dirty="0">
              <a:solidFill>
                <a:srgbClr val="FF0000"/>
              </a:solidFill>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342900" lvl="0" indent="-342900" eaLnBrk="0" fontAlgn="base" hangingPunct="0">
              <a:lnSpc>
                <a:spcPct val="100000"/>
              </a:lnSpc>
              <a:spcBef>
                <a:spcPct val="0"/>
              </a:spcBef>
              <a:spcAft>
                <a:spcPct val="0"/>
              </a:spcAft>
              <a:buFont typeface="+mj-lt"/>
              <a:buAutoNum type="arabicParenR"/>
            </a:pP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105796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D893C7DD-3F8B-9940-8386-91F57479621C}"/>
              </a:ext>
            </a:extLst>
          </p:cNvPr>
          <p:cNvSpPr>
            <a:spLocks noGrp="1"/>
          </p:cNvSpPr>
          <p:nvPr>
            <p:ph type="title"/>
          </p:nvPr>
        </p:nvSpPr>
        <p:spPr>
          <a:xfrm>
            <a:off x="838200" y="162047"/>
            <a:ext cx="10515600" cy="682905"/>
          </a:xfrm>
        </p:spPr>
        <p:txBody>
          <a:bodyPr>
            <a:normAutofit/>
          </a:bodyPr>
          <a:lstStyle/>
          <a:p>
            <a:r>
              <a:rPr lang="en-IN" sz="3200" b="1" dirty="0">
                <a:solidFill>
                  <a:schemeClr val="tx2">
                    <a:lumMod val="75000"/>
                  </a:schemeClr>
                </a:solidFill>
              </a:rPr>
              <a:t>MODULE DESCRIPTION</a:t>
            </a:r>
          </a:p>
        </p:txBody>
      </p:sp>
      <p:sp>
        <p:nvSpPr>
          <p:cNvPr id="4" name="Rectangle 1">
            <a:extLst>
              <a:ext uri="{FF2B5EF4-FFF2-40B4-BE49-F238E27FC236}">
                <a16:creationId xmlns="" xmlns:a16="http://schemas.microsoft.com/office/drawing/2014/main" id="{8141885A-9642-F97B-7DF3-0CC70EC50A54}"/>
              </a:ext>
            </a:extLst>
          </p:cNvPr>
          <p:cNvSpPr>
            <a:spLocks noGrp="1" noChangeArrowheads="1"/>
          </p:cNvSpPr>
          <p:nvPr>
            <p:ph sz="half" idx="1"/>
          </p:nvPr>
        </p:nvSpPr>
        <p:spPr bwMode="auto">
          <a:xfrm>
            <a:off x="896073" y="3150724"/>
            <a:ext cx="790068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5">
            <a:extLst>
              <a:ext uri="{FF2B5EF4-FFF2-40B4-BE49-F238E27FC236}">
                <a16:creationId xmlns="" xmlns:a16="http://schemas.microsoft.com/office/drawing/2014/main" id="{0258158E-6EA9-3363-7511-75F23910E052}"/>
              </a:ext>
            </a:extLst>
          </p:cNvPr>
          <p:cNvSpPr>
            <a:spLocks noGrp="1" noChangeArrowheads="1"/>
          </p:cNvSpPr>
          <p:nvPr>
            <p:ph sz="half" idx="2"/>
          </p:nvPr>
        </p:nvSpPr>
        <p:spPr bwMode="auto">
          <a:xfrm>
            <a:off x="896074" y="738462"/>
            <a:ext cx="9926256" cy="821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1600" b="1" i="0" u="none" strike="noStrike" cap="none" normalizeH="0" baseline="0" dirty="0">
                <a:ln>
                  <a:noFill/>
                </a:ln>
                <a:solidFill>
                  <a:srgbClr val="FF0000"/>
                </a:solidFill>
                <a:effectLst/>
                <a:latin typeface="Arial" panose="020B0604020202020204" pitchFamily="34" charset="0"/>
              </a:rPr>
              <a:t>Data Exploration</a:t>
            </a:r>
            <a:r>
              <a:rPr kumimoji="0" lang="en-US" altLang="en-US" sz="1600" b="0" i="0" u="none" strike="noStrike" cap="none" normalizeH="0" baseline="0" dirty="0">
                <a:ln>
                  <a:noFill/>
                </a:ln>
                <a:solidFill>
                  <a:srgbClr val="FF0000"/>
                </a:solidFill>
                <a:effectLst/>
                <a:latin typeface="Arial" panose="020B0604020202020204" pitchFamily="34" charset="0"/>
              </a:rPr>
              <a:t>: </a:t>
            </a:r>
            <a:endParaRPr kumimoji="0" lang="en-US" altLang="en-US" sz="1600" b="0" i="0" u="none" strike="noStrike" cap="none" normalizeH="0" baseline="0" dirty="0" smtClean="0">
              <a:ln>
                <a:noFill/>
              </a:ln>
              <a:solidFill>
                <a:srgbClr val="FF0000"/>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This </a:t>
            </a:r>
            <a:r>
              <a:rPr kumimoji="0" lang="en-US" altLang="en-US" sz="1600" b="0" i="0" u="none" strike="noStrike" cap="none" normalizeH="0" baseline="0" dirty="0">
                <a:ln>
                  <a:noFill/>
                </a:ln>
                <a:solidFill>
                  <a:schemeClr val="tx1"/>
                </a:solidFill>
                <a:effectLst/>
                <a:latin typeface="Arial" panose="020B0604020202020204" pitchFamily="34" charset="0"/>
              </a:rPr>
              <a:t>module involves loading the dataset from sources like CSVs or databases and performing an initial analysis to understand the data's structure and distribution.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chemeClr val="tx1"/>
                </a:solidFill>
                <a:effectLst/>
                <a:latin typeface="Arial" panose="020B0604020202020204" pitchFamily="34" charset="0"/>
              </a:rPr>
              <a:t>Key </a:t>
            </a:r>
            <a:r>
              <a:rPr kumimoji="0" lang="en-US" altLang="en-US" sz="1600" b="0" i="0" u="none" strike="noStrike" cap="none" normalizeH="0" baseline="0" dirty="0">
                <a:ln>
                  <a:noFill/>
                </a:ln>
                <a:solidFill>
                  <a:schemeClr val="tx1"/>
                </a:solidFill>
                <a:effectLst/>
                <a:latin typeface="Arial" panose="020B0604020202020204" pitchFamily="34" charset="0"/>
              </a:rPr>
              <a:t>statistics (mean, standard deviation) are calculated, and data visualizations (e.g., histograms, box plots) are generated to identify trends, outliers, and missing values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lvl="0" indent="0">
              <a:buNone/>
            </a:pPr>
            <a:r>
              <a:rPr lang="en-US" altLang="en-US" sz="1600" b="1" dirty="0" smtClean="0">
                <a:solidFill>
                  <a:srgbClr val="FF0000"/>
                </a:solidFill>
                <a:latin typeface="Arial" panose="020B0604020202020204" pitchFamily="34" charset="0"/>
              </a:rPr>
              <a:t>2)Data </a:t>
            </a:r>
            <a:r>
              <a:rPr lang="en-US" altLang="en-US" sz="1600" b="1" dirty="0">
                <a:solidFill>
                  <a:srgbClr val="FF0000"/>
                </a:solidFill>
                <a:latin typeface="Arial" panose="020B0604020202020204" pitchFamily="34" charset="0"/>
              </a:rPr>
              <a:t>Processing</a:t>
            </a:r>
            <a:r>
              <a:rPr lang="en-US" altLang="en-US" sz="1600" dirty="0">
                <a:solidFill>
                  <a:srgbClr val="FF0000"/>
                </a:solidFill>
                <a:latin typeface="Arial" panose="020B0604020202020204" pitchFamily="34" charset="0"/>
              </a:rPr>
              <a:t>: </a:t>
            </a:r>
          </a:p>
          <a:p>
            <a:pPr lvl="0">
              <a:buFont typeface="Wingdings" panose="05000000000000000000" pitchFamily="2" charset="2"/>
              <a:buChar char="Ø"/>
            </a:pPr>
            <a:r>
              <a:rPr lang="en-US" altLang="en-US" sz="1600" dirty="0" smtClean="0">
                <a:latin typeface="Arial" panose="020B0604020202020204" pitchFamily="34" charset="0"/>
              </a:rPr>
              <a:t>   This </a:t>
            </a:r>
            <a:r>
              <a:rPr lang="en-US" altLang="en-US" sz="1600" dirty="0">
                <a:latin typeface="Arial" panose="020B0604020202020204" pitchFamily="34" charset="0"/>
              </a:rPr>
              <a:t>module prepares the data by cleaning and transforming it. </a:t>
            </a:r>
          </a:p>
          <a:p>
            <a:pPr lvl="0">
              <a:buFont typeface="Wingdings" panose="05000000000000000000" pitchFamily="2" charset="2"/>
              <a:buChar char="Ø"/>
            </a:pPr>
            <a:r>
              <a:rPr lang="en-US" altLang="en-US" sz="1600" dirty="0">
                <a:latin typeface="Arial" panose="020B0604020202020204" pitchFamily="34" charset="0"/>
              </a:rPr>
              <a:t>Missing data is handled through imputation, categorical features are encoded into numerical values, and numerical data is scaled for consistency. </a:t>
            </a:r>
          </a:p>
          <a:p>
            <a:pPr lvl="0">
              <a:buFont typeface="Wingdings" panose="05000000000000000000" pitchFamily="2" charset="2"/>
              <a:buChar char="Ø"/>
            </a:pPr>
            <a:r>
              <a:rPr lang="en-US" altLang="en-US" sz="1600" dirty="0">
                <a:latin typeface="Arial" panose="020B0604020202020204" pitchFamily="34" charset="0"/>
              </a:rPr>
              <a:t>Feature selection is performed to retain the most relevant data points for training the model</a:t>
            </a:r>
            <a:r>
              <a:rPr lang="en-US" altLang="en-US" sz="1600" dirty="0" smtClean="0">
                <a:latin typeface="Arial" panose="020B0604020202020204" pitchFamily="34" charset="0"/>
              </a:rPr>
              <a:t>.</a:t>
            </a:r>
          </a:p>
          <a:p>
            <a:pPr marL="0" lvl="0" indent="0">
              <a:buNone/>
            </a:pPr>
            <a:r>
              <a:rPr lang="en-US" altLang="en-US" sz="1600" b="1" dirty="0">
                <a:solidFill>
                  <a:srgbClr val="FF0000"/>
                </a:solidFill>
                <a:latin typeface="Arial" panose="020B0604020202020204" pitchFamily="34" charset="0"/>
              </a:rPr>
              <a:t>3)Splitting Data into Train &amp; Test Sets</a:t>
            </a:r>
            <a:r>
              <a:rPr lang="en-US" altLang="en-US" sz="1600" dirty="0">
                <a:solidFill>
                  <a:srgbClr val="FF0000"/>
                </a:solidFill>
                <a:latin typeface="Arial" panose="020B0604020202020204" pitchFamily="34" charset="0"/>
              </a:rPr>
              <a:t>: </a:t>
            </a:r>
          </a:p>
          <a:p>
            <a:pPr lvl="0">
              <a:buFont typeface="Wingdings" panose="05000000000000000000" pitchFamily="2" charset="2"/>
              <a:buChar char="Ø"/>
            </a:pPr>
            <a:r>
              <a:rPr lang="en-US" altLang="en-US" sz="1600" dirty="0">
                <a:latin typeface="Arial" panose="020B0604020202020204" pitchFamily="34" charset="0"/>
              </a:rPr>
              <a:t>This module splits the dataset into training and testing sets (e.g., 80% train, 20% test) to evaluate model performance. </a:t>
            </a:r>
          </a:p>
          <a:p>
            <a:pPr lvl="0">
              <a:buFont typeface="Wingdings" panose="05000000000000000000" pitchFamily="2" charset="2"/>
              <a:buChar char="Ø"/>
            </a:pPr>
            <a:r>
              <a:rPr lang="en-US" altLang="en-US" sz="1600" dirty="0">
                <a:latin typeface="Arial" panose="020B0604020202020204" pitchFamily="34" charset="0"/>
              </a:rPr>
              <a:t>Using tools like </a:t>
            </a:r>
            <a:r>
              <a:rPr lang="en-US" altLang="en-US" sz="1600" dirty="0" err="1">
                <a:latin typeface="Arial Unicode MS"/>
              </a:rPr>
              <a:t>train_test_split</a:t>
            </a:r>
            <a:r>
              <a:rPr lang="en-US" altLang="en-US" sz="1600" dirty="0"/>
              <a:t>, the split can be stratified to maintain class distribution across both sets for balanced training and testing</a:t>
            </a:r>
            <a:r>
              <a:rPr lang="en-US" altLang="en-US" sz="1600" dirty="0" smtClean="0"/>
              <a:t>.</a:t>
            </a:r>
          </a:p>
          <a:p>
            <a:pPr marL="342900" lvl="0" indent="-342900" eaLnBrk="0" fontAlgn="base" hangingPunct="0">
              <a:lnSpc>
                <a:spcPct val="100000"/>
              </a:lnSpc>
              <a:spcBef>
                <a:spcPct val="0"/>
              </a:spcBef>
              <a:spcAft>
                <a:spcPct val="0"/>
              </a:spcAft>
              <a:buAutoNum type="arabicParenR" startAt="4"/>
            </a:pPr>
            <a:r>
              <a:rPr lang="en-US" altLang="en-US" sz="1600" b="1" dirty="0">
                <a:solidFill>
                  <a:srgbClr val="FF0000"/>
                </a:solidFill>
                <a:latin typeface="Arial" panose="020B0604020202020204" pitchFamily="34" charset="0"/>
              </a:rPr>
              <a:t>Model Generation</a:t>
            </a:r>
            <a:r>
              <a:rPr lang="en-US" altLang="en-US" sz="1600" dirty="0">
                <a:solidFill>
                  <a:srgbClr val="FF0000"/>
                </a:solidFill>
                <a:latin typeface="Arial" panose="020B0604020202020204" pitchFamily="34" charset="0"/>
              </a:rPr>
              <a:t>: </a:t>
            </a:r>
            <a:endParaRPr lang="en-US" altLang="en-US" sz="16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Machine learning models such as Decision Trees and Random Forests                 are trained in this module.</a:t>
            </a: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The models are built using the training data, with </a:t>
            </a:r>
            <a:r>
              <a:rPr lang="en-US" altLang="en-US" sz="1600" dirty="0" err="1">
                <a:latin typeface="Arial" panose="020B0604020202020204" pitchFamily="34" charset="0"/>
              </a:rPr>
              <a:t>hyperparameter</a:t>
            </a:r>
            <a:r>
              <a:rPr lang="en-US" altLang="en-US" sz="1600" dirty="0">
                <a:latin typeface="Arial" panose="020B0604020202020204" pitchFamily="34" charset="0"/>
              </a:rPr>
              <a:t> tuning (e.g., </a:t>
            </a:r>
            <a:r>
              <a:rPr lang="en-US" altLang="en-US" sz="1600" dirty="0" err="1">
                <a:latin typeface="Arial" panose="020B0604020202020204" pitchFamily="34" charset="0"/>
              </a:rPr>
              <a:t>max_depth</a:t>
            </a:r>
            <a:r>
              <a:rPr lang="en-US" altLang="en-US" sz="1600" dirty="0">
                <a:latin typeface="Arial" panose="020B0604020202020204" pitchFamily="34" charset="0"/>
              </a:rPr>
              <a:t>, </a:t>
            </a:r>
            <a:r>
              <a:rPr lang="en-US" altLang="en-US" sz="1600" dirty="0" err="1">
                <a:latin typeface="Arial" panose="020B0604020202020204" pitchFamily="34" charset="0"/>
              </a:rPr>
              <a:t>n_estimators</a:t>
            </a:r>
            <a:r>
              <a:rPr lang="en-US" altLang="en-US" sz="1600" dirty="0">
                <a:latin typeface="Arial" panose="020B0604020202020204" pitchFamily="34" charset="0"/>
              </a:rPr>
              <a:t>) and cross-validation to ensure accuracy and robust performance.</a:t>
            </a:r>
          </a:p>
          <a:p>
            <a:pPr lvl="0" eaLnBrk="0" fontAlgn="base" hangingPunct="0">
              <a:lnSpc>
                <a:spcPct val="100000"/>
              </a:lnSpc>
              <a:spcBef>
                <a:spcPct val="0"/>
              </a:spcBef>
              <a:spcAft>
                <a:spcPct val="0"/>
              </a:spcAft>
              <a:buFont typeface="Wingdings" panose="05000000000000000000" pitchFamily="2" charset="2"/>
              <a:buChar char="Ø"/>
            </a:pPr>
            <a:endParaRPr lang="en-US" altLang="en-US" sz="1400" dirty="0">
              <a:latin typeface="Arial" panose="020B0604020202020204" pitchFamily="34" charset="0"/>
            </a:endParaRPr>
          </a:p>
          <a:p>
            <a:pPr marL="342900" lvl="0" indent="-342900" eaLnBrk="0" fontAlgn="base" hangingPunct="0">
              <a:lnSpc>
                <a:spcPct val="100000"/>
              </a:lnSpc>
              <a:spcBef>
                <a:spcPct val="0"/>
              </a:spcBef>
              <a:spcAft>
                <a:spcPct val="0"/>
              </a:spcAft>
              <a:buAutoNum type="arabicParenR" startAt="4"/>
            </a:pPr>
            <a:endParaRPr lang="en-US" altLang="en-US" sz="1400" dirty="0">
              <a:latin typeface="Arial" panose="020B0604020202020204" pitchFamily="34" charset="0"/>
            </a:endParaRPr>
          </a:p>
          <a:p>
            <a:pPr marL="0" lvl="0" indent="0">
              <a:buNone/>
            </a:pPr>
            <a:endParaRPr lang="en-US" altLang="en-US" sz="1400" dirty="0">
              <a:latin typeface="Arial" panose="020B0604020202020204" pitchFamily="34" charset="0"/>
            </a:endParaRPr>
          </a:p>
          <a:p>
            <a:pPr marL="0" lvl="0" indent="0">
              <a:buNone/>
            </a:pPr>
            <a:endParaRPr lang="en-US" altLang="en-US" sz="1400" dirty="0" smtClean="0">
              <a:latin typeface="Arial" panose="020B0604020202020204" pitchFamily="34" charset="0"/>
            </a:endParaRPr>
          </a:p>
          <a:p>
            <a:pPr marL="0" lvl="0" indent="0">
              <a:buNone/>
            </a:pPr>
            <a:endParaRPr lang="en-US" altLang="en-US" sz="1400" dirty="0">
              <a:latin typeface="Arial" panose="020B0604020202020204" pitchFamily="34" charset="0"/>
            </a:endParaRPr>
          </a:p>
          <a:p>
            <a:pPr>
              <a:buFont typeface="Wingdings" panose="05000000000000000000" pitchFamily="2" charset="2"/>
              <a:buChar char="Ø"/>
            </a:pPr>
            <a:endParaRPr lang="en-IN" sz="14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015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chemeClr val="tx2">
                    <a:lumMod val="75000"/>
                  </a:schemeClr>
                </a:solidFill>
              </a:rPr>
              <a:t>MODULE DESCRIPTION</a:t>
            </a:r>
            <a:endParaRPr lang="en-IN" sz="2800" dirty="0"/>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marL="342900" lvl="0" indent="-342900" eaLnBrk="0" fontAlgn="base" hangingPunct="0">
              <a:lnSpc>
                <a:spcPct val="100000"/>
              </a:lnSpc>
              <a:spcBef>
                <a:spcPct val="0"/>
              </a:spcBef>
              <a:spcAft>
                <a:spcPct val="0"/>
              </a:spcAft>
              <a:buAutoNum type="arabicParenR" startAt="5"/>
            </a:pPr>
            <a:r>
              <a:rPr lang="en-US" altLang="en-US" sz="1600" b="1" dirty="0">
                <a:solidFill>
                  <a:srgbClr val="FF0000"/>
                </a:solidFill>
                <a:latin typeface="Arial" panose="020B0604020202020204" pitchFamily="34" charset="0"/>
              </a:rPr>
              <a:t>Extension: Random Forest and Decision Tree Accuracy Calculation</a:t>
            </a:r>
            <a:r>
              <a:rPr lang="en-US" altLang="en-US" sz="1600" dirty="0">
                <a:solidFill>
                  <a:srgbClr val="FF0000"/>
                </a:solidFill>
                <a:latin typeface="Arial" panose="020B0604020202020204" pitchFamily="34" charset="0"/>
              </a:rPr>
              <a:t>: </a:t>
            </a:r>
            <a:endParaRPr lang="en-US" altLang="en-US" sz="16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smtClean="0">
                <a:latin typeface="Arial" panose="020B0604020202020204" pitchFamily="34" charset="0"/>
              </a:rPr>
              <a:t>In </a:t>
            </a:r>
            <a:r>
              <a:rPr lang="en-US" altLang="en-US" sz="1600" dirty="0">
                <a:latin typeface="Arial" panose="020B0604020202020204" pitchFamily="34" charset="0"/>
              </a:rPr>
              <a:t>this module, the performance of the trained models (Random Forest and Decision Tree) is evaluated using metrics like accuracy, precision, recall, and F1-score</a:t>
            </a:r>
            <a:r>
              <a:rPr lang="en-US" altLang="en-US" sz="1600" dirty="0" smtClean="0">
                <a:latin typeface="Arial" panose="020B0604020202020204" pitchFamily="34" charset="0"/>
              </a:rPr>
              <a:t>.</a:t>
            </a: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smtClean="0">
                <a:latin typeface="Arial" panose="020B0604020202020204" pitchFamily="34" charset="0"/>
              </a:rPr>
              <a:t> </a:t>
            </a:r>
            <a:r>
              <a:rPr lang="en-US" altLang="en-US" sz="1600" dirty="0">
                <a:latin typeface="Arial" panose="020B0604020202020204" pitchFamily="34" charset="0"/>
              </a:rPr>
              <a:t>Confusion matrices are generated to visualize classification performance, and the better model is determined based on accuracy and evaluation metrics</a:t>
            </a:r>
            <a:r>
              <a:rPr lang="en-US" altLang="en-US" sz="1600" dirty="0" smtClean="0">
                <a:latin typeface="Arial" panose="020B0604020202020204" pitchFamily="34" charset="0"/>
              </a:rPr>
              <a:t>.</a:t>
            </a:r>
          </a:p>
          <a:p>
            <a:pPr marL="0" lvl="0" indent="0" eaLnBrk="0" fontAlgn="base" hangingPunct="0">
              <a:lnSpc>
                <a:spcPct val="100000"/>
              </a:lnSpc>
              <a:spcBef>
                <a:spcPct val="0"/>
              </a:spcBef>
              <a:spcAft>
                <a:spcPct val="0"/>
              </a:spcAft>
              <a:buNone/>
            </a:pPr>
            <a:endParaRPr lang="en-US" altLang="en-US" sz="1600" dirty="0" smtClean="0">
              <a:latin typeface="Arial" panose="020B0604020202020204" pitchFamily="34" charset="0"/>
            </a:endParaRPr>
          </a:p>
          <a:p>
            <a:pPr marL="342900" lvl="0" indent="-342900" eaLnBrk="0" fontAlgn="base" hangingPunct="0">
              <a:lnSpc>
                <a:spcPct val="100000"/>
              </a:lnSpc>
              <a:spcBef>
                <a:spcPct val="0"/>
              </a:spcBef>
              <a:spcAft>
                <a:spcPct val="0"/>
              </a:spcAft>
              <a:buAutoNum type="arabicParenR" startAt="6"/>
            </a:pPr>
            <a:r>
              <a:rPr lang="en-US" altLang="en-US" sz="1600" b="1" dirty="0">
                <a:solidFill>
                  <a:srgbClr val="FF0000"/>
                </a:solidFill>
                <a:latin typeface="Arial" panose="020B0604020202020204" pitchFamily="34" charset="0"/>
              </a:rPr>
              <a:t>User Signup &amp; Login</a:t>
            </a:r>
            <a:r>
              <a:rPr lang="en-US" altLang="en-US" sz="1600" dirty="0">
                <a:solidFill>
                  <a:srgbClr val="FF0000"/>
                </a:solidFill>
                <a:latin typeface="Arial" panose="020B0604020202020204" pitchFamily="34" charset="0"/>
              </a:rPr>
              <a:t>: </a:t>
            </a: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This module manages user registration and login. </a:t>
            </a: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Users can sign up with credentials like email and password, which are securely stored using encryption methods (e.g., password hashing). </a:t>
            </a: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Authentication ensures secure access to the system</a:t>
            </a:r>
            <a:r>
              <a:rPr lang="en-US" altLang="en-US" sz="1600" dirty="0" smtClean="0">
                <a:latin typeface="Arial" panose="020B0604020202020204" pitchFamily="34" charset="0"/>
              </a:rPr>
              <a:t>.</a:t>
            </a: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457200" lvl="0" indent="-457200" eaLnBrk="0" fontAlgn="base" hangingPunct="0">
              <a:lnSpc>
                <a:spcPct val="100000"/>
              </a:lnSpc>
              <a:spcBef>
                <a:spcPct val="0"/>
              </a:spcBef>
              <a:spcAft>
                <a:spcPct val="0"/>
              </a:spcAft>
              <a:buAutoNum type="arabicParenR" startAt="7"/>
            </a:pPr>
            <a:r>
              <a:rPr lang="en-US" altLang="en-US" sz="1600" b="1" dirty="0">
                <a:solidFill>
                  <a:srgbClr val="FF0000"/>
                </a:solidFill>
                <a:latin typeface="Arial" panose="020B0604020202020204" pitchFamily="34" charset="0"/>
              </a:rPr>
              <a:t>User Input</a:t>
            </a:r>
            <a:r>
              <a:rPr lang="en-US" altLang="en-US" sz="1600" dirty="0">
                <a:solidFill>
                  <a:srgbClr val="FF0000"/>
                </a:solidFill>
                <a:latin typeface="Arial" panose="020B0604020202020204" pitchFamily="34" charset="0"/>
              </a:rPr>
              <a:t>: </a:t>
            </a:r>
            <a:endParaRPr lang="en-US" altLang="en-US" sz="16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This module provides an interface for users to input their data for mental health prediction. </a:t>
            </a: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The input (e.g., responses to a questionnaire or health indicators) is validated to ensure it meets the model's requirements before passing it for prediction</a:t>
            </a:r>
            <a:r>
              <a:rPr lang="en-US" altLang="en-US" sz="1600" dirty="0" smtClean="0">
                <a:latin typeface="Arial" panose="020B0604020202020204" pitchFamily="34" charset="0"/>
              </a:rPr>
              <a:t>.</a:t>
            </a:r>
          </a:p>
          <a:p>
            <a:pPr marL="0" lvl="0" indent="0" eaLnBrk="0" fontAlgn="base" hangingPunct="0">
              <a:lnSpc>
                <a:spcPct val="100000"/>
              </a:lnSpc>
              <a:spcBef>
                <a:spcPct val="0"/>
              </a:spcBef>
              <a:spcAft>
                <a:spcPct val="0"/>
              </a:spcAft>
              <a:buNone/>
            </a:pPr>
            <a:endParaRPr lang="en-US" altLang="en-US" sz="1600" dirty="0" smtClean="0">
              <a:latin typeface="Arial" panose="020B0604020202020204" pitchFamily="34" charset="0"/>
            </a:endParaRPr>
          </a:p>
          <a:p>
            <a:pPr marL="457200" lvl="0" indent="-457200" eaLnBrk="0" fontAlgn="base" hangingPunct="0">
              <a:lnSpc>
                <a:spcPct val="100000"/>
              </a:lnSpc>
              <a:spcBef>
                <a:spcPct val="0"/>
              </a:spcBef>
              <a:spcAft>
                <a:spcPct val="0"/>
              </a:spcAft>
              <a:buAutoNum type="arabicParenR" startAt="8"/>
            </a:pPr>
            <a:r>
              <a:rPr lang="en-US" altLang="en-US" sz="1600" b="1" dirty="0">
                <a:solidFill>
                  <a:srgbClr val="FF0000"/>
                </a:solidFill>
                <a:latin typeface="Arial" panose="020B0604020202020204" pitchFamily="34" charset="0"/>
              </a:rPr>
              <a:t>Prediction</a:t>
            </a:r>
            <a:r>
              <a:rPr lang="en-US" altLang="en-US" sz="1600" dirty="0">
                <a:solidFill>
                  <a:srgbClr val="FF0000"/>
                </a:solidFill>
                <a:latin typeface="Arial" panose="020B0604020202020204" pitchFamily="34" charset="0"/>
              </a:rPr>
              <a:t>: </a:t>
            </a:r>
            <a:endParaRPr lang="en-US" altLang="en-US" sz="16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After receiving user input, this module feeds the data to the trained machine learning model, which then predicts the mental health outcome (e.g., mild, moderate, severe). </a:t>
            </a:r>
          </a:p>
          <a:p>
            <a:pPr lvl="0" eaLnBrk="0" fontAlgn="base" hangingPunct="0">
              <a:lnSpc>
                <a:spcPct val="10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The prediction is displayed to the user along with a confidence score or additional explanation such as feature importance.</a:t>
            </a:r>
          </a:p>
          <a:p>
            <a:pPr lvl="0" eaLnBrk="0" fontAlgn="base" hangingPunct="0">
              <a:lnSpc>
                <a:spcPct val="100000"/>
              </a:lnSpc>
              <a:spcBef>
                <a:spcPct val="0"/>
              </a:spcBef>
              <a:spcAft>
                <a:spcPct val="0"/>
              </a:spcAft>
              <a:buFont typeface="Wingdings" panose="05000000000000000000" pitchFamily="2" charset="2"/>
              <a:buChar char="Ø"/>
            </a:pPr>
            <a:endParaRPr lang="en-US" altLang="en-US" sz="16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endParaRPr lang="en-US" altLang="en-US" sz="11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1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2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400" dirty="0">
              <a:latin typeface="Arial" panose="020B0604020202020204" pitchFamily="34" charset="0"/>
            </a:endParaRPr>
          </a:p>
          <a:p>
            <a:pPr marL="342900" lvl="0" indent="-342900" eaLnBrk="0" fontAlgn="base" hangingPunct="0">
              <a:lnSpc>
                <a:spcPct val="100000"/>
              </a:lnSpc>
              <a:spcBef>
                <a:spcPct val="0"/>
              </a:spcBef>
              <a:spcAft>
                <a:spcPct val="0"/>
              </a:spcAft>
              <a:buAutoNum type="arabicParenR" startAt="5"/>
            </a:pPr>
            <a:endParaRPr lang="en-US" altLang="en-US" dirty="0">
              <a:latin typeface="Arial" panose="020B0604020202020204" pitchFamily="34" charset="0"/>
            </a:endParaRPr>
          </a:p>
          <a:p>
            <a:pPr marL="342900" lvl="0" indent="-342900" eaLnBrk="0" fontAlgn="base" hangingPunct="0">
              <a:lnSpc>
                <a:spcPct val="100000"/>
              </a:lnSpc>
              <a:spcBef>
                <a:spcPct val="0"/>
              </a:spcBef>
              <a:spcAft>
                <a:spcPct val="0"/>
              </a:spcAft>
              <a:buAutoNum type="arabicParenR" startAt="5"/>
            </a:pP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410995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9834" y="544011"/>
            <a:ext cx="8512332" cy="5701506"/>
          </a:xfrm>
        </p:spPr>
      </p:pic>
    </p:spTree>
    <p:extLst>
      <p:ext uri="{BB962C8B-B14F-4D97-AF65-F5344CB8AC3E}">
        <p14:creationId xmlns:p14="http://schemas.microsoft.com/office/powerpoint/2010/main" val="306434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468" y="365125"/>
            <a:ext cx="10196332" cy="1336353"/>
          </a:xfrm>
        </p:spPr>
        <p:txBody>
          <a:bodyPr/>
          <a:lstStyle/>
          <a:p>
            <a:r>
              <a:rPr lang="en-US" dirty="0">
                <a:solidFill>
                  <a:schemeClr val="tx2">
                    <a:lumMod val="75000"/>
                  </a:schemeClr>
                </a:solidFill>
              </a:rPr>
              <a:t>Machine learning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Machine learning is a subfield of artificial intelligence, which is broadly defined as the capability of a machine to imitate intelligent human behavior. </a:t>
            </a:r>
          </a:p>
          <a:p>
            <a:pPr>
              <a:buFont typeface="Wingdings" panose="05000000000000000000" pitchFamily="2" charset="2"/>
              <a:buChar char="Ø"/>
            </a:pPr>
            <a:r>
              <a:rPr lang="en-US" dirty="0"/>
              <a:t>Artificial intelligence systems are used to perform complex tasks in a way that is similar to how humans solve problems.</a:t>
            </a:r>
          </a:p>
          <a:p>
            <a:pPr>
              <a:buFont typeface="Wingdings" panose="05000000000000000000" pitchFamily="2" charset="2"/>
              <a:buChar char="Ø"/>
            </a:pPr>
            <a:r>
              <a:rPr lang="en-US" dirty="0"/>
              <a:t>machine learning enables computers to learn from data and make decisions or predictions without being explicitly programmed to do so.</a:t>
            </a:r>
          </a:p>
          <a:p>
            <a:pPr>
              <a:buFont typeface="Wingdings" panose="05000000000000000000" pitchFamily="2" charset="2"/>
              <a:buChar char="Ø"/>
            </a:pPr>
            <a:r>
              <a:rPr lang="en-US" dirty="0" err="1">
                <a:solidFill>
                  <a:srgbClr val="C00000"/>
                </a:solidFill>
              </a:rPr>
              <a:t>Types:</a:t>
            </a:r>
            <a:r>
              <a:rPr lang="en-US" dirty="0" err="1"/>
              <a:t>supervised</a:t>
            </a:r>
            <a:r>
              <a:rPr lang="en-US" dirty="0"/>
              <a:t>, semi-supervised, unsupervised and reinforcement.</a:t>
            </a:r>
          </a:p>
          <a:p>
            <a:pPr marL="0" indent="0">
              <a:buNone/>
            </a:pPr>
            <a:endParaRPr lang="en-IN" dirty="0"/>
          </a:p>
        </p:txBody>
      </p:sp>
    </p:spTree>
    <p:extLst>
      <p:ext uri="{BB962C8B-B14F-4D97-AF65-F5344CB8AC3E}">
        <p14:creationId xmlns:p14="http://schemas.microsoft.com/office/powerpoint/2010/main" val="291098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Abstract</a:t>
            </a:r>
            <a:endParaRPr lang="en-IN" dirty="0">
              <a:solidFill>
                <a:srgbClr val="002060"/>
              </a:solidFill>
            </a:endParaRPr>
          </a:p>
        </p:txBody>
      </p:sp>
      <p:sp>
        <p:nvSpPr>
          <p:cNvPr id="3" name="Content Placeholder 2"/>
          <p:cNvSpPr>
            <a:spLocks noGrp="1"/>
          </p:cNvSpPr>
          <p:nvPr>
            <p:ph idx="1"/>
          </p:nvPr>
        </p:nvSpPr>
        <p:spPr/>
        <p:txBody>
          <a:bodyPr>
            <a:normAutofit/>
          </a:bodyPr>
          <a:lstStyle/>
          <a:p>
            <a:pPr marL="0" indent="0">
              <a:buNone/>
            </a:pPr>
            <a:r>
              <a:rPr lang="en-US" dirty="0"/>
              <a:t>Machine learning, a subset of artificial intelligence, can play a crucial role in detecting mental illnesses. This study proposes using the decision tree classifier algorithm to identify mental health conditions like anxiety, depression, and stress by analyzing recorded datasets. The main aim to this project user friendly and provide better solution through the </a:t>
            </a:r>
            <a:r>
              <a:rPr lang="en-US" dirty="0" err="1"/>
              <a:t>login.The</a:t>
            </a:r>
            <a:r>
              <a:rPr lang="en-US" dirty="0"/>
              <a:t> goal is to create a training model that can predict the target variable class. Additionally, the random forest algorithm is applied to predict mental illnesses, resulting in a more accurate prediction level compared to existing models. This research aims to provide an ideal solution for detecting mental health conditions and percentage of mental health issue  using machine learning algorithms.</a:t>
            </a:r>
            <a:endParaRPr lang="en-IN" dirty="0"/>
          </a:p>
          <a:p>
            <a:endParaRPr lang="en-IN" dirty="0"/>
          </a:p>
          <a:p>
            <a:endParaRPr lang="en-IN" dirty="0"/>
          </a:p>
        </p:txBody>
      </p:sp>
    </p:spTree>
    <p:extLst>
      <p:ext uri="{BB962C8B-B14F-4D97-AF65-F5344CB8AC3E}">
        <p14:creationId xmlns:p14="http://schemas.microsoft.com/office/powerpoint/2010/main" val="299469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Introduction</a:t>
            </a:r>
            <a:endParaRPr lang="en-IN"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a:t>Mental health prediction using machine learning is the process of using computer algorithms to analyze data and identify patterns that can help predict the onset or severity of mental health conditions like depression or anxiety. </a:t>
            </a:r>
          </a:p>
          <a:p>
            <a:r>
              <a:rPr lang="en-US" dirty="0"/>
              <a:t>This allows for earlier detection and more personalized treatment options.</a:t>
            </a:r>
          </a:p>
          <a:p>
            <a:r>
              <a:rPr lang="en-IN" b="1" dirty="0">
                <a:solidFill>
                  <a:srgbClr val="C00000"/>
                </a:solidFill>
              </a:rPr>
              <a:t>Key Components</a:t>
            </a:r>
          </a:p>
          <a:p>
            <a:pPr>
              <a:buFont typeface="Wingdings" panose="05000000000000000000" pitchFamily="2" charset="2"/>
              <a:buChar char="q"/>
            </a:pPr>
            <a:r>
              <a:rPr lang="en-IN" sz="2000" b="1" dirty="0"/>
              <a:t>Data Collection</a:t>
            </a:r>
            <a:endParaRPr lang="en-IN" sz="2000" dirty="0"/>
          </a:p>
          <a:p>
            <a:pPr>
              <a:buFont typeface="Wingdings" panose="05000000000000000000" pitchFamily="2" charset="2"/>
              <a:buChar char="q"/>
            </a:pPr>
            <a:r>
              <a:rPr lang="en-IN" sz="2000" b="1" dirty="0"/>
              <a:t>Feature Extraction</a:t>
            </a:r>
            <a:endParaRPr lang="en-IN" sz="2000" dirty="0"/>
          </a:p>
          <a:p>
            <a:pPr>
              <a:buFont typeface="Wingdings" panose="05000000000000000000" pitchFamily="2" charset="2"/>
              <a:buChar char="q"/>
            </a:pPr>
            <a:r>
              <a:rPr lang="en-IN" sz="2000" b="1" dirty="0"/>
              <a:t>Machine Learning Models</a:t>
            </a:r>
            <a:endParaRPr lang="en-IN" sz="2000" dirty="0"/>
          </a:p>
          <a:p>
            <a:pPr>
              <a:buFont typeface="Wingdings" panose="05000000000000000000" pitchFamily="2" charset="2"/>
              <a:buChar char="q"/>
            </a:pPr>
            <a:r>
              <a:rPr lang="en-IN" sz="2000" b="1" dirty="0"/>
              <a:t>Prediction </a:t>
            </a:r>
            <a:r>
              <a:rPr lang="en-IN" sz="2000" b="1"/>
              <a:t>and Monitoring</a:t>
            </a:r>
            <a:endParaRPr lang="en-IN" sz="20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28" y="3817777"/>
            <a:ext cx="3796497" cy="3040223"/>
          </a:xfrm>
          <a:prstGeom prst="rect">
            <a:avLst/>
          </a:prstGeom>
        </p:spPr>
      </p:pic>
    </p:spTree>
    <p:extLst>
      <p:ext uri="{BB962C8B-B14F-4D97-AF65-F5344CB8AC3E}">
        <p14:creationId xmlns:p14="http://schemas.microsoft.com/office/powerpoint/2010/main" val="324820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Problem Statement</a:t>
            </a:r>
            <a:endParaRPr lang="en-IN"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a:t>Develop a training model to predict mental health conditions with high </a:t>
            </a:r>
            <a:r>
              <a:rPr lang="en-US" dirty="0" smtClean="0"/>
              <a:t>accuracy .Compare </a:t>
            </a:r>
            <a:r>
              <a:rPr lang="en-US" dirty="0"/>
              <a:t>the performance of decision tree classifier and random forest </a:t>
            </a:r>
            <a:r>
              <a:rPr lang="en-US" dirty="0" smtClean="0"/>
              <a:t>algorithms. </a:t>
            </a:r>
            <a:r>
              <a:rPr lang="en-US" dirty="0"/>
              <a:t>Identify key factors contributing to mental health </a:t>
            </a:r>
            <a:r>
              <a:rPr lang="en-US" dirty="0" smtClean="0"/>
              <a:t>conditions .Design </a:t>
            </a:r>
            <a:r>
              <a:rPr lang="en-US" dirty="0"/>
              <a:t>a user-friendly interface for data input and result </a:t>
            </a:r>
            <a:r>
              <a:rPr lang="en-US" dirty="0" smtClean="0"/>
              <a:t>interpretation. </a:t>
            </a:r>
            <a:r>
              <a:rPr lang="en-US" dirty="0"/>
              <a:t>Evaluate the model's effectiveness in detecting mental health conditions</a:t>
            </a:r>
            <a:r>
              <a:rPr lang="en-US" dirty="0" smtClean="0"/>
              <a:t>.</a:t>
            </a:r>
          </a:p>
          <a:p>
            <a:r>
              <a:rPr lang="en-US" dirty="0"/>
              <a:t>Mental health conditions such as anxiety, depression, and stress are increasingly prevalent, affecting millions worldwide. Current diagnostic methods rely heavily on manual assessments, which can be subjective, time-consuming, and often lead to delayed interventions. Existing machine learning models for mental health prediction lack accuracy, scalability, and user-friendliness.</a:t>
            </a:r>
            <a:endParaRPr lang="en-IN" dirty="0"/>
          </a:p>
        </p:txBody>
      </p:sp>
    </p:spTree>
    <p:extLst>
      <p:ext uri="{BB962C8B-B14F-4D97-AF65-F5344CB8AC3E}">
        <p14:creationId xmlns:p14="http://schemas.microsoft.com/office/powerpoint/2010/main" val="252862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92" y="0"/>
            <a:ext cx="10035251" cy="717629"/>
          </a:xfrm>
        </p:spPr>
        <p:txBody>
          <a:bodyPr>
            <a:normAutofit/>
          </a:bodyPr>
          <a:lstStyle/>
          <a:p>
            <a:r>
              <a:rPr lang="en-US" dirty="0">
                <a:solidFill>
                  <a:srgbClr val="002060"/>
                </a:solidFill>
              </a:rPr>
              <a:t>Literature review</a:t>
            </a:r>
            <a:endParaRPr lang="en-IN" dirty="0">
              <a:solidFill>
                <a:srgbClr val="00206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17833050"/>
              </p:ext>
            </p:extLst>
          </p:nvPr>
        </p:nvGraphicFramePr>
        <p:xfrm>
          <a:off x="648183" y="1180669"/>
          <a:ext cx="10185721" cy="5120367"/>
        </p:xfrm>
        <a:graphic>
          <a:graphicData uri="http://schemas.openxmlformats.org/drawingml/2006/table">
            <a:tbl>
              <a:tblPr firstRow="1" bandRow="1">
                <a:tableStyleId>{5C22544A-7EE6-4342-B048-85BDC9FD1C3A}</a:tableStyleId>
              </a:tblPr>
              <a:tblGrid>
                <a:gridCol w="3705012"/>
                <a:gridCol w="2849067"/>
                <a:gridCol w="1815821"/>
                <a:gridCol w="1815821"/>
              </a:tblGrid>
              <a:tr h="502854">
                <a:tc>
                  <a:txBody>
                    <a:bodyPr/>
                    <a:lstStyle/>
                    <a:p>
                      <a:r>
                        <a:rPr lang="en-US" dirty="0" smtClean="0">
                          <a:solidFill>
                            <a:schemeClr val="tx1"/>
                          </a:solidFill>
                        </a:rPr>
                        <a:t>TOPIC</a:t>
                      </a:r>
                      <a:endParaRPr lang="en-IN" dirty="0">
                        <a:solidFill>
                          <a:schemeClr val="tx1"/>
                        </a:solidFill>
                      </a:endParaRPr>
                    </a:p>
                  </a:txBody>
                  <a:tcPr/>
                </a:tc>
                <a:tc>
                  <a:txBody>
                    <a:bodyPr/>
                    <a:lstStyle/>
                    <a:p>
                      <a:r>
                        <a:rPr lang="en-US" dirty="0" smtClean="0">
                          <a:solidFill>
                            <a:schemeClr val="tx1"/>
                          </a:solidFill>
                        </a:rPr>
                        <a:t>AUTHOR &amp; YEAR OF PUBLICATION</a:t>
                      </a:r>
                      <a:endParaRPr lang="en-IN" dirty="0">
                        <a:solidFill>
                          <a:schemeClr val="tx1"/>
                        </a:solidFill>
                      </a:endParaRPr>
                    </a:p>
                  </a:txBody>
                  <a:tcPr/>
                </a:tc>
                <a:tc>
                  <a:txBody>
                    <a:bodyPr/>
                    <a:lstStyle/>
                    <a:p>
                      <a:r>
                        <a:rPr lang="en-US" dirty="0" smtClean="0">
                          <a:solidFill>
                            <a:schemeClr val="tx1"/>
                          </a:solidFill>
                        </a:rPr>
                        <a:t>ALGORITHM</a:t>
                      </a:r>
                      <a:endParaRPr lang="en-IN" dirty="0">
                        <a:solidFill>
                          <a:schemeClr val="tx1"/>
                        </a:solidFill>
                      </a:endParaRPr>
                    </a:p>
                  </a:txBody>
                  <a:tcPr/>
                </a:tc>
                <a:tc>
                  <a:txBody>
                    <a:bodyPr/>
                    <a:lstStyle/>
                    <a:p>
                      <a:r>
                        <a:rPr lang="en-US" dirty="0" smtClean="0">
                          <a:solidFill>
                            <a:schemeClr val="tx1"/>
                          </a:solidFill>
                        </a:rPr>
                        <a:t>DIADVANTAGES</a:t>
                      </a:r>
                      <a:endParaRPr lang="en-IN" dirty="0">
                        <a:solidFill>
                          <a:schemeClr val="tx1"/>
                        </a:solidFill>
                      </a:endParaRPr>
                    </a:p>
                  </a:txBody>
                  <a:tcPr/>
                </a:tc>
              </a:tr>
              <a:tr h="1245163">
                <a:tc>
                  <a:txBody>
                    <a:bodyPr/>
                    <a:lstStyle/>
                    <a:p>
                      <a:pPr algn="l">
                        <a:spcAft>
                          <a:spcPts val="0"/>
                        </a:spcAft>
                      </a:pPr>
                      <a:r>
                        <a:rPr lang="en-IN" sz="1100" b="1" dirty="0">
                          <a:effectLst/>
                          <a:latin typeface="AdvOT46dcae81"/>
                          <a:ea typeface="Times New Roman" panose="02020603050405020304" pitchFamily="18" charset="0"/>
                          <a:cs typeface="AdvOT46dcae81"/>
                        </a:rPr>
                        <a:t>A machine learning algorithm to differentiate</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p>
                      <a:pPr algn="l">
                        <a:spcAft>
                          <a:spcPts val="0"/>
                        </a:spcAft>
                      </a:pPr>
                      <a:r>
                        <a:rPr lang="en-IN" sz="1100" b="1" dirty="0">
                          <a:effectLst/>
                          <a:latin typeface="AdvOT46dcae81"/>
                          <a:ea typeface="Times New Roman" panose="02020603050405020304" pitchFamily="18" charset="0"/>
                          <a:cs typeface="AdvOT46dcae81"/>
                        </a:rPr>
                        <a:t>bipolar disorder from major depressive disorder</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p>
                      <a:pPr algn="l">
                        <a:spcAft>
                          <a:spcPts val="0"/>
                        </a:spcAft>
                      </a:pPr>
                      <a:r>
                        <a:rPr lang="en-IN" sz="1100" b="1" dirty="0">
                          <a:effectLst/>
                          <a:latin typeface="AdvOT46dcae81"/>
                          <a:ea typeface="Times New Roman" panose="02020603050405020304" pitchFamily="18" charset="0"/>
                          <a:cs typeface="AdvOT46dcae81"/>
                        </a:rPr>
                        <a:t>using an online mental health questionnaire and</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pPr algn="l">
                        <a:spcAft>
                          <a:spcPts val="0"/>
                        </a:spcAft>
                      </a:pPr>
                      <a:r>
                        <a:rPr lang="en-IN" sz="1100" b="1" dirty="0" err="1">
                          <a:effectLst/>
                          <a:latin typeface="AdvOTa9103878"/>
                          <a:ea typeface="Times New Roman" panose="02020603050405020304" pitchFamily="18" charset="0"/>
                          <a:cs typeface="AdvOTa9103878"/>
                        </a:rPr>
                        <a:t>Tomasik</a:t>
                      </a:r>
                      <a:r>
                        <a:rPr lang="en-IN" sz="1100" b="1" dirty="0">
                          <a:effectLst/>
                          <a:latin typeface="AdvOTa9103878"/>
                          <a:ea typeface="Times New Roman" panose="02020603050405020304" pitchFamily="18" charset="0"/>
                          <a:cs typeface="AdvOTa9103878"/>
                        </a:rPr>
                        <a:t> et al. </a:t>
                      </a:r>
                      <a:r>
                        <a:rPr lang="en-IN" sz="1100" b="1" dirty="0">
                          <a:effectLst/>
                          <a:latin typeface="AdvOTf0bf83d5.I"/>
                          <a:ea typeface="Times New Roman" panose="02020603050405020304" pitchFamily="18" charset="0"/>
                          <a:cs typeface="AdvOTf0bf83d5.I"/>
                        </a:rPr>
                        <a:t>Translational Psychiatry </a:t>
                      </a:r>
                      <a:r>
                        <a:rPr lang="en-IN" sz="1100" b="1" dirty="0">
                          <a:effectLst/>
                          <a:latin typeface="AdvAGaramond-R"/>
                          <a:ea typeface="Times New Roman" panose="02020603050405020304" pitchFamily="18" charset="0"/>
                          <a:cs typeface="AdvAGaramond-R"/>
                        </a:rPr>
                        <a:t>(2021)</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p>
                      <a:pPr algn="l">
                        <a:spcAft>
                          <a:spcPts val="0"/>
                        </a:spcAft>
                      </a:pPr>
                      <a:r>
                        <a:rPr lang="en-IN" sz="1100" b="1" dirty="0">
                          <a:effectLst/>
                          <a:latin typeface="AdvAGaramond-R"/>
                          <a:ea typeface="Times New Roman" panose="02020603050405020304" pitchFamily="18" charset="0"/>
                          <a:cs typeface="AdvAGaramond-R"/>
                        </a:rPr>
                        <a:t> </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r>
                        <a:rPr lang="en-US" sz="1400" b="1" dirty="0" smtClean="0"/>
                        <a:t>Decision</a:t>
                      </a:r>
                      <a:r>
                        <a:rPr lang="en-US" sz="1400" b="1" baseline="0" dirty="0" smtClean="0"/>
                        <a:t> </a:t>
                      </a:r>
                      <a:r>
                        <a:rPr lang="en-US" sz="1400" b="1" baseline="0" dirty="0" err="1" smtClean="0"/>
                        <a:t>tree,Support</a:t>
                      </a:r>
                      <a:r>
                        <a:rPr lang="en-US" sz="1400" b="1" baseline="0" dirty="0" smtClean="0"/>
                        <a:t> vector </a:t>
                      </a:r>
                      <a:r>
                        <a:rPr lang="en-US" sz="1400" b="1" baseline="0" dirty="0" err="1" smtClean="0"/>
                        <a:t>machine,logistic</a:t>
                      </a:r>
                      <a:r>
                        <a:rPr lang="en-US" sz="1400" b="1" baseline="0" dirty="0" smtClean="0"/>
                        <a:t> regression ,random </a:t>
                      </a:r>
                      <a:r>
                        <a:rPr lang="en-US" sz="1400" b="1" baseline="0" dirty="0" err="1" smtClean="0"/>
                        <a:t>forest,linear</a:t>
                      </a:r>
                      <a:r>
                        <a:rPr lang="en-US" sz="1400" b="1" baseline="0" dirty="0" smtClean="0"/>
                        <a:t> </a:t>
                      </a:r>
                      <a:r>
                        <a:rPr lang="en-US" sz="1400" b="1" baseline="0" dirty="0" err="1" smtClean="0"/>
                        <a:t>regression,K</a:t>
                      </a:r>
                      <a:r>
                        <a:rPr lang="en-US" sz="1400" b="1" baseline="0" dirty="0" smtClean="0"/>
                        <a:t> nearest </a:t>
                      </a:r>
                      <a:r>
                        <a:rPr lang="en-US" sz="1400" b="1" baseline="0" dirty="0" err="1" smtClean="0"/>
                        <a:t>neighbour</a:t>
                      </a:r>
                      <a:endParaRPr lang="en-IN" sz="1400" b="1" dirty="0"/>
                    </a:p>
                  </a:txBody>
                  <a:tcPr/>
                </a:tc>
                <a:tc>
                  <a:txBody>
                    <a:bodyPr/>
                    <a:lstStyle/>
                    <a:p>
                      <a:pPr marL="171450" indent="-171450" algn="l">
                        <a:spcAft>
                          <a:spcPts val="0"/>
                        </a:spcAft>
                        <a:buFont typeface="Wingdings" panose="05000000000000000000" pitchFamily="2" charset="2"/>
                        <a:buChar char="§"/>
                      </a:pPr>
                      <a:r>
                        <a:rPr lang="en-US" sz="1100" b="1" dirty="0" smtClean="0">
                          <a:effectLst/>
                          <a:latin typeface="Calibri" panose="020F0502020204030204" pitchFamily="34" charset="0"/>
                          <a:ea typeface="Times New Roman" panose="02020603050405020304" pitchFamily="18" charset="0"/>
                          <a:cs typeface="Calibri" panose="020F0502020204030204" pitchFamily="34" charset="0"/>
                        </a:rPr>
                        <a:t>Data Privacy Concerns</a:t>
                      </a:r>
                      <a:endParaRPr lang="en-IN" sz="1100" dirty="0" smtClean="0">
                        <a:effectLst/>
                        <a:latin typeface="Calibri" panose="020F0502020204030204" pitchFamily="34" charset="0"/>
                        <a:ea typeface="Times New Roman" panose="02020603050405020304" pitchFamily="18" charset="0"/>
                        <a:cs typeface="Calibri" panose="020F0502020204030204" pitchFamily="34" charset="0"/>
                      </a:endParaRPr>
                    </a:p>
                    <a:p>
                      <a:pPr marL="171450" indent="-171450" algn="l">
                        <a:spcAft>
                          <a:spcPts val="0"/>
                        </a:spcAft>
                        <a:buFont typeface="Wingdings" panose="05000000000000000000" pitchFamily="2" charset="2"/>
                        <a:buChar char="§"/>
                      </a:pPr>
                      <a:r>
                        <a:rPr lang="en-US" sz="1100" b="1" dirty="0" smtClean="0">
                          <a:effectLst/>
                          <a:latin typeface="Calibri" panose="020F0502020204030204" pitchFamily="34" charset="0"/>
                          <a:ea typeface="Times New Roman" panose="02020603050405020304" pitchFamily="18" charset="0"/>
                          <a:cs typeface="Calibri" panose="020F0502020204030204" pitchFamily="34" charset="0"/>
                        </a:rPr>
                        <a:t>Ethical Concerns</a:t>
                      </a:r>
                      <a:endParaRPr lang="en-IN" sz="1100" dirty="0" smtClean="0">
                        <a:effectLst/>
                        <a:latin typeface="Calibri" panose="020F0502020204030204" pitchFamily="34" charset="0"/>
                        <a:ea typeface="Times New Roman" panose="02020603050405020304" pitchFamily="18" charset="0"/>
                        <a:cs typeface="Calibri" panose="020F0502020204030204" pitchFamily="34" charset="0"/>
                      </a:endParaRPr>
                    </a:p>
                    <a:p>
                      <a:pPr marL="171450" indent="-171450" algn="l">
                        <a:spcAft>
                          <a:spcPts val="0"/>
                        </a:spcAft>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27305" marB="27305"/>
                </a:tc>
              </a:tr>
              <a:tr h="858578">
                <a:tc>
                  <a:txBody>
                    <a:bodyPr/>
                    <a:lstStyle/>
                    <a:p>
                      <a:pPr algn="l">
                        <a:spcAft>
                          <a:spcPts val="0"/>
                        </a:spcAft>
                      </a:pPr>
                      <a:r>
                        <a:rPr lang="en-IN" sz="1100" b="1" dirty="0">
                          <a:effectLst/>
                          <a:latin typeface="FormataOTFCond-Md"/>
                          <a:ea typeface="Times New Roman" panose="02020603050405020304" pitchFamily="18" charset="0"/>
                          <a:cs typeface="FormataOTFCond-Md"/>
                        </a:rPr>
                        <a:t>Application of Machine Learning Methods in</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p>
                      <a:pPr algn="l">
                        <a:spcAft>
                          <a:spcPts val="0"/>
                        </a:spcAft>
                      </a:pPr>
                      <a:r>
                        <a:rPr lang="en-IN" sz="1100" b="1" dirty="0">
                          <a:effectLst/>
                          <a:latin typeface="FormataOTFCond-Md"/>
                          <a:ea typeface="Times New Roman" panose="02020603050405020304" pitchFamily="18" charset="0"/>
                          <a:cs typeface="FormataOTFCond-Md"/>
                        </a:rPr>
                        <a:t>Mental Health Detection: A Systematic Review</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pPr algn="l">
                        <a:spcAft>
                          <a:spcPts val="0"/>
                        </a:spcAft>
                      </a:pPr>
                      <a:r>
                        <a:rPr lang="en-IN" sz="1100" b="1" dirty="0">
                          <a:effectLst/>
                          <a:latin typeface="FormataOTFMd"/>
                          <a:ea typeface="Times New Roman" panose="02020603050405020304" pitchFamily="18" charset="0"/>
                          <a:cs typeface="FormataOTFMd"/>
                        </a:rPr>
                        <a:t>ROHIZAH ABD RAHMAN </a:t>
                      </a:r>
                      <a:r>
                        <a:rPr lang="en-IN" sz="1100" b="1" dirty="0" smtClean="0">
                          <a:effectLst/>
                          <a:latin typeface="FormataOTFMd"/>
                          <a:ea typeface="Times New Roman" panose="02020603050405020304" pitchFamily="18" charset="0"/>
                          <a:cs typeface="FormataOTFMd"/>
                        </a:rPr>
                        <a:t>1</a:t>
                      </a:r>
                      <a:endParaRPr lang="en-IN" sz="1100" b="1" dirty="0" smtClean="0">
                        <a:effectLst/>
                        <a:latin typeface="FormataOTFMd"/>
                        <a:ea typeface="Times New Roman" panose="02020603050405020304" pitchFamily="18" charset="0"/>
                        <a:cs typeface="FormataOTFMd"/>
                      </a:endParaRPr>
                    </a:p>
                    <a:p>
                      <a:pPr algn="l">
                        <a:spcAft>
                          <a:spcPts val="0"/>
                        </a:spcAft>
                      </a:pPr>
                      <a:r>
                        <a:rPr lang="en-US" sz="1100" b="1" dirty="0" smtClean="0">
                          <a:effectLst/>
                          <a:latin typeface="FormataOTFMd"/>
                          <a:ea typeface="Times New Roman" panose="02020603050405020304" pitchFamily="18" charset="0"/>
                          <a:cs typeface="Calibri" panose="020F0502020204030204" pitchFamily="34" charset="0"/>
                        </a:rPr>
                        <a:t>(2020)</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r>
                        <a:rPr lang="en-US" sz="1400" b="1" dirty="0" smtClean="0"/>
                        <a:t>Machine</a:t>
                      </a:r>
                      <a:r>
                        <a:rPr lang="en-US" sz="1400" b="1" baseline="0" dirty="0" smtClean="0"/>
                        <a:t> learning algorithm with deep learning technique</a:t>
                      </a:r>
                      <a:endParaRPr lang="en-IN" sz="1400" b="1" dirty="0"/>
                    </a:p>
                  </a:txBody>
                  <a:tcPr/>
                </a:tc>
                <a:tc>
                  <a:txBody>
                    <a:bodyPr/>
                    <a:lstStyle/>
                    <a:p>
                      <a:pPr marL="171450" indent="-171450" algn="l">
                        <a:spcAft>
                          <a:spcPts val="0"/>
                        </a:spcAft>
                        <a:buFont typeface="Wingdings" panose="05000000000000000000" pitchFamily="2" charset="2"/>
                        <a:buChar char="§"/>
                      </a:pPr>
                      <a:r>
                        <a:rPr lang="en-US" sz="1100" b="1" dirty="0" smtClean="0"/>
                        <a:t>Lack</a:t>
                      </a:r>
                      <a:r>
                        <a:rPr lang="en-US" sz="1100" b="1" baseline="0" dirty="0" smtClean="0"/>
                        <a:t> of standardization</a:t>
                      </a:r>
                    </a:p>
                    <a:p>
                      <a:pPr marL="285750" indent="-285750">
                        <a:buFont typeface="Wingdings" panose="05000000000000000000" pitchFamily="2" charset="2"/>
                        <a:buChar char="§"/>
                      </a:pPr>
                      <a:r>
                        <a:rPr lang="en-US" sz="1100" b="1" baseline="0" dirty="0" smtClean="0"/>
                        <a:t>Rapidly evolving field</a:t>
                      </a:r>
                      <a:endParaRPr lang="en-IN" sz="1100" b="1" dirty="0"/>
                    </a:p>
                  </a:txBody>
                  <a:tcPr/>
                </a:tc>
              </a:tr>
              <a:tr h="525654">
                <a:tc>
                  <a:txBody>
                    <a:bodyPr/>
                    <a:lstStyle/>
                    <a:p>
                      <a:r>
                        <a:rPr lang="en-IN" sz="1400" b="1" kern="1200" dirty="0" smtClean="0">
                          <a:solidFill>
                            <a:schemeClr val="dk1"/>
                          </a:solidFill>
                          <a:effectLst/>
                          <a:latin typeface="+mn-lt"/>
                          <a:ea typeface="+mn-ea"/>
                          <a:cs typeface="+mn-cs"/>
                        </a:rPr>
                        <a:t>Judging Mental Health Disorders Using Decision Tree models</a:t>
                      </a:r>
                      <a:endParaRPr lang="en-IN" sz="1400" b="1" dirty="0"/>
                    </a:p>
                  </a:txBody>
                  <a:tcPr/>
                </a:tc>
                <a:tc>
                  <a:txBody>
                    <a:bodyPr/>
                    <a:lstStyle/>
                    <a:p>
                      <a:pPr algn="l">
                        <a:spcAft>
                          <a:spcPts val="0"/>
                        </a:spcAft>
                      </a:pPr>
                      <a:r>
                        <a:rPr lang="en-IN" sz="1100" b="1" dirty="0" err="1">
                          <a:effectLst/>
                          <a:latin typeface="CIDFont+F2"/>
                          <a:ea typeface="Times New Roman" panose="02020603050405020304" pitchFamily="18" charset="0"/>
                          <a:cs typeface="CIDFont+F2"/>
                        </a:rPr>
                        <a:t>Sandip</a:t>
                      </a:r>
                      <a:r>
                        <a:rPr lang="en-IN" sz="1100" b="1" dirty="0">
                          <a:effectLst/>
                          <a:latin typeface="CIDFont+F2"/>
                          <a:ea typeface="Times New Roman" panose="02020603050405020304" pitchFamily="18" charset="0"/>
                          <a:cs typeface="CIDFont+F2"/>
                        </a:rPr>
                        <a:t> Roy , P. S. </a:t>
                      </a:r>
                      <a:r>
                        <a:rPr lang="en-IN" sz="1100" b="1" dirty="0" err="1">
                          <a:effectLst/>
                          <a:latin typeface="CIDFont+F2"/>
                          <a:ea typeface="Times New Roman" panose="02020603050405020304" pitchFamily="18" charset="0"/>
                          <a:cs typeface="CIDFont+F2"/>
                        </a:rPr>
                        <a:t>Aithal</a:t>
                      </a:r>
                      <a:r>
                        <a:rPr lang="en-IN" sz="1100" b="1" dirty="0">
                          <a:effectLst/>
                          <a:latin typeface="CIDFont+F2"/>
                          <a:ea typeface="Times New Roman" panose="02020603050405020304" pitchFamily="18" charset="0"/>
                          <a:cs typeface="CIDFont+F2"/>
                        </a:rPr>
                        <a:t> , Rajesh </a:t>
                      </a:r>
                      <a:r>
                        <a:rPr lang="en-IN" sz="1100" b="1" dirty="0" err="1" smtClean="0">
                          <a:effectLst/>
                          <a:latin typeface="CIDFont+F2"/>
                          <a:ea typeface="Times New Roman" panose="02020603050405020304" pitchFamily="18" charset="0"/>
                          <a:cs typeface="CIDFont+F2"/>
                        </a:rPr>
                        <a:t>Boseh</a:t>
                      </a:r>
                      <a:endParaRPr lang="en-IN" sz="1100" b="1" dirty="0" smtClean="0">
                        <a:effectLst/>
                        <a:latin typeface="CIDFont+F2"/>
                        <a:ea typeface="Times New Roman" panose="02020603050405020304" pitchFamily="18" charset="0"/>
                        <a:cs typeface="CIDFont+F2"/>
                      </a:endParaRPr>
                    </a:p>
                    <a:p>
                      <a:pPr algn="l">
                        <a:spcAft>
                          <a:spcPts val="0"/>
                        </a:spcAft>
                      </a:pPr>
                      <a:r>
                        <a:rPr lang="en-US" sz="1100" b="1" dirty="0" smtClean="0">
                          <a:effectLst/>
                          <a:latin typeface="CIDFont+F2"/>
                          <a:ea typeface="Times New Roman" panose="02020603050405020304" pitchFamily="18" charset="0"/>
                          <a:cs typeface="Calibri" panose="020F0502020204030204" pitchFamily="34" charset="0"/>
                        </a:rPr>
                        <a:t>(2021)</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r>
                        <a:rPr lang="en-US" sz="1400" b="1" dirty="0" smtClean="0"/>
                        <a:t>Decision tree</a:t>
                      </a:r>
                      <a:endParaRPr lang="en-IN" sz="1400" b="1" dirty="0"/>
                    </a:p>
                  </a:txBody>
                  <a:tcPr/>
                </a:tc>
                <a:tc>
                  <a:txBody>
                    <a:bodyPr/>
                    <a:lstStyle/>
                    <a:p>
                      <a:pPr marL="285750" indent="-285750">
                        <a:buFont typeface="Wingdings" panose="05000000000000000000" pitchFamily="2" charset="2"/>
                        <a:buChar char="§"/>
                      </a:pPr>
                      <a:r>
                        <a:rPr lang="en-US" sz="1100" b="1" dirty="0" err="1" smtClean="0"/>
                        <a:t>Overfitting</a:t>
                      </a:r>
                      <a:endParaRPr lang="en-US" sz="1100" b="1" dirty="0" smtClean="0"/>
                    </a:p>
                    <a:p>
                      <a:pPr marL="285750" indent="-285750">
                        <a:buFont typeface="Wingdings" panose="05000000000000000000" pitchFamily="2" charset="2"/>
                        <a:buChar char="§"/>
                      </a:pPr>
                      <a:r>
                        <a:rPr lang="en-US" sz="1100" b="1" dirty="0" smtClean="0"/>
                        <a:t>Bias Sensitivity</a:t>
                      </a:r>
                      <a:endParaRPr lang="en-IN" sz="1100" b="1" dirty="0"/>
                    </a:p>
                  </a:txBody>
                  <a:tcPr/>
                </a:tc>
              </a:tr>
              <a:tr h="566215">
                <a:tc>
                  <a:txBody>
                    <a:bodyPr/>
                    <a:lstStyle/>
                    <a:p>
                      <a:pPr algn="l">
                        <a:spcAft>
                          <a:spcPts val="0"/>
                        </a:spcAft>
                      </a:pPr>
                      <a:r>
                        <a:rPr lang="en-IN" sz="1100" b="1" dirty="0">
                          <a:effectLst/>
                          <a:latin typeface="Fd6262-Identity-H"/>
                          <a:ea typeface="Times New Roman" panose="02020603050405020304" pitchFamily="18" charset="0"/>
                          <a:cs typeface="Fd6262-Identity-H"/>
                        </a:rPr>
                        <a:t>Employing Artificial Intelligence Techniques in</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pPr algn="l">
                        <a:spcAft>
                          <a:spcPts val="0"/>
                        </a:spcAft>
                      </a:pPr>
                      <a:r>
                        <a:rPr lang="en-IN" sz="1100" b="1" dirty="0" err="1">
                          <a:effectLst/>
                          <a:latin typeface="Fd6274-Identity-H"/>
                          <a:ea typeface="Times New Roman" panose="02020603050405020304" pitchFamily="18" charset="0"/>
                          <a:cs typeface="Fd6274-Identity-H"/>
                        </a:rPr>
                        <a:t>Rozita</a:t>
                      </a:r>
                      <a:r>
                        <a:rPr lang="en-IN" sz="1100" b="1" dirty="0">
                          <a:effectLst/>
                          <a:latin typeface="Fd6274-Identity-H"/>
                          <a:ea typeface="Times New Roman" panose="02020603050405020304" pitchFamily="18" charset="0"/>
                          <a:cs typeface="Fd6274-Identity-H"/>
                        </a:rPr>
                        <a:t> </a:t>
                      </a:r>
                      <a:r>
                        <a:rPr lang="en-IN" sz="1100" b="1" dirty="0" err="1">
                          <a:effectLst/>
                          <a:latin typeface="Fd6274-Identity-H"/>
                          <a:ea typeface="Times New Roman" panose="02020603050405020304" pitchFamily="18" charset="0"/>
                          <a:cs typeface="Fd6274-Identity-H"/>
                        </a:rPr>
                        <a:t>Yati</a:t>
                      </a:r>
                      <a:r>
                        <a:rPr lang="en-IN" sz="1100" b="1" dirty="0">
                          <a:effectLst/>
                          <a:latin typeface="Fd6274-Identity-H"/>
                          <a:ea typeface="Times New Roman" panose="02020603050405020304" pitchFamily="18" charset="0"/>
                          <a:cs typeface="Fd6274-Identity-H"/>
                        </a:rPr>
                        <a:t> </a:t>
                      </a:r>
                      <a:r>
                        <a:rPr lang="en-IN" sz="1100" b="1" dirty="0" err="1">
                          <a:effectLst/>
                          <a:latin typeface="Fd6274-Identity-H"/>
                          <a:ea typeface="Times New Roman" panose="02020603050405020304" pitchFamily="18" charset="0"/>
                          <a:cs typeface="Fd6274-Identity-H"/>
                        </a:rPr>
                        <a:t>Masri</a:t>
                      </a:r>
                      <a:r>
                        <a:rPr lang="en-IN" sz="1100" b="1" dirty="0">
                          <a:effectLst/>
                          <a:latin typeface="Fd6274-Identity-H"/>
                          <a:ea typeface="Times New Roman" panose="02020603050405020304" pitchFamily="18" charset="0"/>
                          <a:cs typeface="Fd6274-Identity-H"/>
                        </a:rPr>
                        <a:t>, </a:t>
                      </a:r>
                      <a:r>
                        <a:rPr lang="en-IN" sz="1100" b="1" dirty="0" err="1">
                          <a:effectLst/>
                          <a:latin typeface="Fd6274-Identity-H"/>
                          <a:ea typeface="Times New Roman" panose="02020603050405020304" pitchFamily="18" charset="0"/>
                          <a:cs typeface="Fd6274-Identity-H"/>
                        </a:rPr>
                        <a:t>Hajar</a:t>
                      </a:r>
                      <a:r>
                        <a:rPr lang="en-IN" sz="1100" b="1" dirty="0">
                          <a:effectLst/>
                          <a:latin typeface="Fd6274-Identity-H"/>
                          <a:ea typeface="Times New Roman" panose="02020603050405020304" pitchFamily="18" charset="0"/>
                          <a:cs typeface="Fd6274-Identity-H"/>
                        </a:rPr>
                        <a:t> Mat </a:t>
                      </a:r>
                      <a:r>
                        <a:rPr lang="en-IN" sz="1100" b="1" dirty="0" err="1" smtClean="0">
                          <a:effectLst/>
                          <a:latin typeface="Fd6274-Identity-H"/>
                          <a:ea typeface="Times New Roman" panose="02020603050405020304" pitchFamily="18" charset="0"/>
                          <a:cs typeface="Fd6274-Identity-H"/>
                        </a:rPr>
                        <a:t>Jani</a:t>
                      </a:r>
                      <a:endParaRPr lang="en-IN" sz="1100" b="1" dirty="0" smtClean="0">
                        <a:effectLst/>
                        <a:latin typeface="Fd6274-Identity-H"/>
                        <a:ea typeface="Times New Roman" panose="02020603050405020304" pitchFamily="18" charset="0"/>
                        <a:cs typeface="Fd6274-Identity-H"/>
                      </a:endParaRPr>
                    </a:p>
                    <a:p>
                      <a:pPr algn="l">
                        <a:spcAft>
                          <a:spcPts val="0"/>
                        </a:spcAft>
                      </a:pPr>
                      <a:r>
                        <a:rPr lang="en-US" sz="1100" b="1" dirty="0" smtClean="0">
                          <a:effectLst/>
                          <a:latin typeface="Fd6274-Identity-H"/>
                          <a:ea typeface="Times New Roman" panose="02020603050405020304" pitchFamily="18" charset="0"/>
                          <a:cs typeface="Calibri" panose="020F0502020204030204" pitchFamily="34" charset="0"/>
                        </a:rPr>
                        <a:t>(2012)</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r>
                        <a:rPr lang="en-US" sz="1400" b="1" dirty="0" smtClean="0"/>
                        <a:t>Fuzzy genetic algorithm,</a:t>
                      </a:r>
                      <a:endParaRPr lang="en-IN" sz="1400" b="1" dirty="0"/>
                    </a:p>
                  </a:txBody>
                  <a:tcPr/>
                </a:tc>
                <a:tc>
                  <a:txBody>
                    <a:bodyPr/>
                    <a:lstStyle/>
                    <a:p>
                      <a:pPr marL="285750" indent="-285750">
                        <a:buFont typeface="Wingdings" panose="05000000000000000000" pitchFamily="2" charset="2"/>
                        <a:buChar char="§"/>
                      </a:pPr>
                      <a:r>
                        <a:rPr lang="en-US" sz="1100" b="1" dirty="0" smtClean="0"/>
                        <a:t>Data</a:t>
                      </a:r>
                      <a:r>
                        <a:rPr lang="en-US" sz="1100" b="1" baseline="0" dirty="0" smtClean="0"/>
                        <a:t> Dependency</a:t>
                      </a:r>
                    </a:p>
                    <a:p>
                      <a:pPr marL="285750" indent="-285750">
                        <a:buFont typeface="Wingdings" panose="05000000000000000000" pitchFamily="2" charset="2"/>
                        <a:buChar char="§"/>
                      </a:pPr>
                      <a:r>
                        <a:rPr lang="en-US" sz="1100" b="1" baseline="0" dirty="0" smtClean="0"/>
                        <a:t>Trust issues</a:t>
                      </a:r>
                      <a:endParaRPr lang="en-IN" sz="1100" b="1" dirty="0"/>
                    </a:p>
                  </a:txBody>
                  <a:tcPr/>
                </a:tc>
              </a:tr>
              <a:tr h="723013">
                <a:tc>
                  <a:txBody>
                    <a:bodyPr/>
                    <a:lstStyle/>
                    <a:p>
                      <a:r>
                        <a:rPr lang="en-IN" sz="1400" b="1" kern="1200" dirty="0" smtClean="0">
                          <a:solidFill>
                            <a:schemeClr val="dk1"/>
                          </a:solidFill>
                          <a:effectLst/>
                          <a:latin typeface="+mn-lt"/>
                          <a:ea typeface="+mn-ea"/>
                          <a:cs typeface="+mn-cs"/>
                        </a:rPr>
                        <a:t> </a:t>
                      </a:r>
                      <a:r>
                        <a:rPr lang="en-US" sz="1400" b="1" kern="1200" dirty="0" smtClean="0">
                          <a:solidFill>
                            <a:schemeClr val="dk1"/>
                          </a:solidFill>
                          <a:effectLst/>
                          <a:latin typeface="+mn-lt"/>
                          <a:ea typeface="+mn-ea"/>
                          <a:cs typeface="+mn-cs"/>
                        </a:rPr>
                        <a:t>Prediction of Mental Health Problems Among Children Using Machine Learning Techniques</a:t>
                      </a:r>
                      <a:endParaRPr lang="en-IN" sz="1400" b="1" dirty="0"/>
                    </a:p>
                  </a:txBody>
                  <a:tcPr/>
                </a:tc>
                <a:tc>
                  <a:txBody>
                    <a:bodyPr/>
                    <a:lstStyle/>
                    <a:p>
                      <a:pPr algn="l">
                        <a:spcBef>
                          <a:spcPts val="1800"/>
                        </a:spcBef>
                        <a:spcAft>
                          <a:spcPts val="200"/>
                        </a:spcAft>
                      </a:pPr>
                      <a:r>
                        <a:rPr lang="en-IN" sz="1100" b="1" dirty="0" err="1">
                          <a:solidFill>
                            <a:srgbClr val="000000"/>
                          </a:solidFill>
                          <a:effectLst/>
                          <a:latin typeface="Times New Roman" panose="02020603050405020304" pitchFamily="18" charset="0"/>
                          <a:ea typeface="Times New Roman" panose="02020603050405020304" pitchFamily="18" charset="0"/>
                        </a:rPr>
                        <a:t>Ms.</a:t>
                      </a:r>
                      <a:r>
                        <a:rPr lang="en-IN" sz="1100" b="1" dirty="0">
                          <a:solidFill>
                            <a:srgbClr val="000000"/>
                          </a:solidFill>
                          <a:effectLst/>
                          <a:latin typeface="Times New Roman" panose="02020603050405020304" pitchFamily="18" charset="0"/>
                          <a:ea typeface="Times New Roman" panose="02020603050405020304" pitchFamily="18" charset="0"/>
                        </a:rPr>
                        <a:t> </a:t>
                      </a:r>
                      <a:r>
                        <a:rPr lang="en-IN" sz="1100" b="1" dirty="0" err="1">
                          <a:solidFill>
                            <a:srgbClr val="000000"/>
                          </a:solidFill>
                          <a:effectLst/>
                          <a:latin typeface="Times New Roman" panose="02020603050405020304" pitchFamily="18" charset="0"/>
                          <a:ea typeface="Times New Roman" panose="02020603050405020304" pitchFamily="18" charset="0"/>
                        </a:rPr>
                        <a:t>Sumathi</a:t>
                      </a:r>
                      <a:r>
                        <a:rPr lang="en-IN" sz="1100" b="1" dirty="0">
                          <a:solidFill>
                            <a:srgbClr val="000000"/>
                          </a:solidFill>
                          <a:effectLst/>
                          <a:latin typeface="Times New Roman" panose="02020603050405020304" pitchFamily="18" charset="0"/>
                          <a:ea typeface="Times New Roman" panose="02020603050405020304" pitchFamily="18" charset="0"/>
                        </a:rPr>
                        <a:t> M.R., Research </a:t>
                      </a:r>
                      <a:r>
                        <a:rPr lang="en-IN" sz="1100" b="1" dirty="0" smtClean="0">
                          <a:solidFill>
                            <a:srgbClr val="000000"/>
                          </a:solidFill>
                          <a:effectLst/>
                          <a:latin typeface="Times New Roman" panose="02020603050405020304" pitchFamily="18" charset="0"/>
                          <a:ea typeface="Times New Roman" panose="02020603050405020304" pitchFamily="18" charset="0"/>
                        </a:rPr>
                        <a:t>Scholar</a:t>
                      </a:r>
                    </a:p>
                    <a:p>
                      <a:pPr algn="l">
                        <a:spcBef>
                          <a:spcPts val="1800"/>
                        </a:spcBef>
                        <a:spcAft>
                          <a:spcPts val="200"/>
                        </a:spcAft>
                      </a:pPr>
                      <a:r>
                        <a:rPr lang="en-US" sz="1100" b="1" dirty="0" smtClean="0">
                          <a:solidFill>
                            <a:srgbClr val="000000"/>
                          </a:solidFill>
                          <a:effectLst/>
                          <a:latin typeface="Times New Roman" panose="02020603050405020304" pitchFamily="18" charset="0"/>
                          <a:ea typeface="Times New Roman" panose="02020603050405020304" pitchFamily="18" charset="0"/>
                        </a:rPr>
                        <a:t>(2016)</a:t>
                      </a:r>
                      <a:endParaRPr lang="en-IN" sz="1100" b="1" dirty="0">
                        <a:solidFill>
                          <a:srgbClr val="000000"/>
                        </a:solidFill>
                        <a:effectLst/>
                        <a:latin typeface="Times New Roman" panose="02020603050405020304" pitchFamily="18" charset="0"/>
                        <a:ea typeface="Times New Roman" panose="02020603050405020304" pitchFamily="18" charset="0"/>
                      </a:endParaRPr>
                    </a:p>
                  </a:txBody>
                  <a:tcPr marL="114300" marR="114300" marT="0" marB="0"/>
                </a:tc>
                <a:tc>
                  <a:txBody>
                    <a:bodyPr/>
                    <a:lstStyle/>
                    <a:p>
                      <a:r>
                        <a:rPr lang="en-US" sz="1400" b="1" dirty="0" smtClean="0"/>
                        <a:t>Multilayer</a:t>
                      </a:r>
                      <a:r>
                        <a:rPr lang="en-US" sz="1400" b="1" baseline="0" dirty="0" smtClean="0"/>
                        <a:t> </a:t>
                      </a:r>
                      <a:r>
                        <a:rPr lang="en-US" sz="1400" b="1" baseline="0" dirty="0" err="1" smtClean="0"/>
                        <a:t>perception,multiclass</a:t>
                      </a:r>
                      <a:r>
                        <a:rPr lang="en-US" sz="1400" b="1" baseline="0" dirty="0" smtClean="0"/>
                        <a:t> classifier and LAD tree</a:t>
                      </a:r>
                      <a:endParaRPr lang="en-IN" sz="1400" b="1" dirty="0"/>
                    </a:p>
                  </a:txBody>
                  <a:tcPr/>
                </a:tc>
                <a:tc>
                  <a:txBody>
                    <a:bodyPr/>
                    <a:lstStyle/>
                    <a:p>
                      <a:pPr marL="342900" indent="-342900">
                        <a:buFont typeface="Wingdings" panose="05000000000000000000" pitchFamily="2" charset="2"/>
                        <a:buChar char="§"/>
                      </a:pPr>
                      <a:r>
                        <a:rPr lang="en-US" sz="1100" b="1" dirty="0" smtClean="0"/>
                        <a:t>Limited Data</a:t>
                      </a:r>
                      <a:r>
                        <a:rPr lang="en-US" sz="1100" b="1" baseline="0" dirty="0" smtClean="0"/>
                        <a:t> Availability</a:t>
                      </a:r>
                    </a:p>
                    <a:p>
                      <a:pPr marL="342900" indent="-342900">
                        <a:buFont typeface="Wingdings" panose="05000000000000000000" pitchFamily="2" charset="2"/>
                        <a:buChar char="§"/>
                      </a:pPr>
                      <a:r>
                        <a:rPr lang="en-US" sz="1100" b="1" baseline="0" dirty="0" smtClean="0"/>
                        <a:t>Data sensitivity</a:t>
                      </a:r>
                      <a:endParaRPr lang="en-IN" sz="1100" b="1" dirty="0"/>
                    </a:p>
                  </a:txBody>
                  <a:tcPr/>
                </a:tc>
              </a:tr>
            </a:tbl>
          </a:graphicData>
        </a:graphic>
      </p:graphicFrame>
    </p:spTree>
    <p:extLst>
      <p:ext uri="{BB962C8B-B14F-4D97-AF65-F5344CB8AC3E}">
        <p14:creationId xmlns:p14="http://schemas.microsoft.com/office/powerpoint/2010/main" val="307320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Mental health prediction using ML existing System</a:t>
            </a:r>
            <a:endParaRPr lang="en-IN" dirty="0">
              <a:solidFill>
                <a:srgbClr val="002060"/>
              </a:solidFill>
            </a:endParaRPr>
          </a:p>
        </p:txBody>
      </p:sp>
      <p:sp>
        <p:nvSpPr>
          <p:cNvPr id="3" name="Content Placeholder 2"/>
          <p:cNvSpPr>
            <a:spLocks noGrp="1"/>
          </p:cNvSpPr>
          <p:nvPr>
            <p:ph idx="1"/>
          </p:nvPr>
        </p:nvSpPr>
        <p:spPr/>
        <p:txBody>
          <a:bodyPr>
            <a:normAutofit lnSpcReduction="10000"/>
          </a:bodyPr>
          <a:lstStyle/>
          <a:p>
            <a:pPr marL="0" indent="0">
              <a:buNone/>
            </a:pPr>
            <a:r>
              <a:rPr lang="en-IN" dirty="0">
                <a:solidFill>
                  <a:srgbClr val="C00000"/>
                </a:solidFill>
              </a:rPr>
              <a:t>1. PSYCHOSIS PREDICTION SYSTEM: </a:t>
            </a:r>
            <a:r>
              <a:rPr lang="en-IN" dirty="0"/>
              <a:t>Utilizes MRI scans and ML algorithms to predict psychosis onset.</a:t>
            </a:r>
          </a:p>
          <a:p>
            <a:pPr marL="0" indent="0">
              <a:buNone/>
            </a:pPr>
            <a:r>
              <a:rPr lang="en-IN" dirty="0">
                <a:solidFill>
                  <a:srgbClr val="C00000"/>
                </a:solidFill>
              </a:rPr>
              <a:t>2. Mental Health Screening Tool (MHST): </a:t>
            </a:r>
            <a:r>
              <a:rPr lang="en-IN" dirty="0"/>
              <a:t>Employs natural language processing (NLP) and ML to identify mental health risks.</a:t>
            </a:r>
          </a:p>
          <a:p>
            <a:pPr marL="0" indent="0">
              <a:buNone/>
            </a:pPr>
            <a:r>
              <a:rPr lang="en-IN" dirty="0">
                <a:solidFill>
                  <a:srgbClr val="C00000"/>
                </a:solidFill>
              </a:rPr>
              <a:t>3. Predictive Analytics for Mental Health (PAMH): </a:t>
            </a:r>
            <a:r>
              <a:rPr lang="en-IN" dirty="0" err="1"/>
              <a:t>Analyzes</a:t>
            </a:r>
            <a:r>
              <a:rPr lang="en-IN" dirty="0"/>
              <a:t> electronic health records (EHRs) to predict mental health outcomes.</a:t>
            </a:r>
          </a:p>
          <a:p>
            <a:pPr marL="0" indent="0">
              <a:buNone/>
            </a:pPr>
            <a:r>
              <a:rPr lang="en-IN" dirty="0">
                <a:solidFill>
                  <a:srgbClr val="C00000"/>
                </a:solidFill>
              </a:rPr>
              <a:t>4. Mental Health Forecast (MHF): </a:t>
            </a:r>
            <a:r>
              <a:rPr lang="en-IN" dirty="0"/>
              <a:t>Uses social media data and ML to predict depression and anxiety.</a:t>
            </a:r>
          </a:p>
          <a:p>
            <a:pPr marL="0" indent="0">
              <a:buNone/>
            </a:pPr>
            <a:r>
              <a:rPr lang="en-IN" dirty="0">
                <a:solidFill>
                  <a:srgbClr val="C00000"/>
                </a:solidFill>
              </a:rPr>
              <a:t>5. Clinical Decision Support System (CDSS): </a:t>
            </a:r>
            <a:r>
              <a:rPr lang="en-IN" dirty="0"/>
              <a:t>Integrates ML with EHRs to predict mental health diagnoses.</a:t>
            </a:r>
          </a:p>
        </p:txBody>
      </p:sp>
    </p:spTree>
    <p:extLst>
      <p:ext uri="{BB962C8B-B14F-4D97-AF65-F5344CB8AC3E}">
        <p14:creationId xmlns:p14="http://schemas.microsoft.com/office/powerpoint/2010/main" val="213205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Disadvantages of existing system</a:t>
            </a:r>
            <a:endParaRPr lang="en-IN"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r>
              <a:rPr lang="en-US" dirty="0"/>
              <a:t>Limited contextual understanding: ML models may not fully understand the complexities of human behavior, emotions, and social context.</a:t>
            </a:r>
          </a:p>
          <a:p>
            <a:r>
              <a:rPr lang="en-US" dirty="0"/>
              <a:t>Data quality issues: Poor data quality, bias, or incomplete information can lead to inaccurate predictions.</a:t>
            </a:r>
          </a:p>
          <a:p>
            <a:r>
              <a:rPr lang="en-US" dirty="0"/>
              <a:t>Patient privacy concerns: Using sensitive personal data for ML predictions raises privacy and confidentiality concerns.</a:t>
            </a:r>
          </a:p>
          <a:p>
            <a:r>
              <a:rPr lang="en-US" dirty="0"/>
              <a:t>Continuous updating and maintenance: ML models require regular updating and maintenance to ensure accuracy and relevance.</a:t>
            </a:r>
          </a:p>
          <a:p>
            <a:r>
              <a:rPr lang="en-US" dirty="0"/>
              <a:t>Regulatory and ethical challenges: There is a need for clear guidelines and regulations on developing and deploying ML-based mental health prediction systems.</a:t>
            </a:r>
            <a:endParaRPr lang="en-IN" dirty="0"/>
          </a:p>
        </p:txBody>
      </p:sp>
    </p:spTree>
    <p:extLst>
      <p:ext uri="{BB962C8B-B14F-4D97-AF65-F5344CB8AC3E}">
        <p14:creationId xmlns:p14="http://schemas.microsoft.com/office/powerpoint/2010/main" val="79082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6F40C4-2BCE-7A06-4FCC-1EEBFDD641DB}"/>
              </a:ext>
            </a:extLst>
          </p:cNvPr>
          <p:cNvSpPr>
            <a:spLocks noGrp="1"/>
          </p:cNvSpPr>
          <p:nvPr>
            <p:ph type="title"/>
          </p:nvPr>
        </p:nvSpPr>
        <p:spPr>
          <a:xfrm>
            <a:off x="838200" y="365125"/>
            <a:ext cx="10515600" cy="483961"/>
          </a:xfrm>
        </p:spPr>
        <p:txBody>
          <a:bodyPr>
            <a:noAutofit/>
          </a:bodyPr>
          <a:lstStyle/>
          <a:p>
            <a:r>
              <a:rPr lang="en-IN" sz="3200" b="1" dirty="0">
                <a:solidFill>
                  <a:schemeClr val="tx2">
                    <a:lumMod val="75000"/>
                  </a:schemeClr>
                </a:solidFill>
              </a:rPr>
              <a:t>PROPOSED SYSTEM</a:t>
            </a:r>
          </a:p>
        </p:txBody>
      </p:sp>
      <p:sp>
        <p:nvSpPr>
          <p:cNvPr id="3" name="Content Placeholder 2">
            <a:extLst>
              <a:ext uri="{FF2B5EF4-FFF2-40B4-BE49-F238E27FC236}">
                <a16:creationId xmlns="" xmlns:a16="http://schemas.microsoft.com/office/drawing/2014/main" id="{0524128D-BFA8-4B2D-5682-1128F4DC8000}"/>
              </a:ext>
            </a:extLst>
          </p:cNvPr>
          <p:cNvSpPr>
            <a:spLocks noGrp="1"/>
          </p:cNvSpPr>
          <p:nvPr>
            <p:ph idx="1"/>
          </p:nvPr>
        </p:nvSpPr>
        <p:spPr>
          <a:xfrm>
            <a:off x="838200" y="1436914"/>
            <a:ext cx="10515600" cy="4740049"/>
          </a:xfrm>
        </p:spPr>
        <p:txBody>
          <a:bodyPr>
            <a:normAutofit/>
          </a:bodyPr>
          <a:lstStyle/>
          <a:p>
            <a:r>
              <a:rPr lang="en-US" sz="2400" dirty="0"/>
              <a:t>The initial step is data collection.</a:t>
            </a:r>
          </a:p>
          <a:p>
            <a:r>
              <a:rPr lang="en-US" sz="2400" dirty="0"/>
              <a:t>We have tried to collect data from different </a:t>
            </a:r>
            <a:r>
              <a:rPr lang="en-US" sz="2400" dirty="0" smtClean="0"/>
              <a:t>places about that symptoms. Hence</a:t>
            </a:r>
            <a:r>
              <a:rPr lang="en-US" sz="2400" dirty="0"/>
              <a:t>, we had to collect all the data ourselves.</a:t>
            </a:r>
          </a:p>
          <a:p>
            <a:r>
              <a:rPr lang="en-US" sz="2400" dirty="0"/>
              <a:t> We made a survey form for each </a:t>
            </a:r>
            <a:r>
              <a:rPr lang="en-US" sz="2400" dirty="0" smtClean="0"/>
              <a:t>mental issues </a:t>
            </a:r>
            <a:r>
              <a:rPr lang="en-US" sz="2400" dirty="0"/>
              <a:t>and distributed, both online and offline for people to fill it</a:t>
            </a:r>
            <a:r>
              <a:rPr lang="en-US" sz="2400" dirty="0" smtClean="0"/>
              <a:t>.</a:t>
            </a:r>
          </a:p>
          <a:p>
            <a:r>
              <a:rPr lang="en-US" sz="2400" dirty="0" smtClean="0"/>
              <a:t>Next we have to create login page for the user .</a:t>
            </a:r>
          </a:p>
          <a:p>
            <a:r>
              <a:rPr lang="en-US" sz="2400" dirty="0" smtClean="0"/>
              <a:t>The user will give some input and compared with our  dataset .</a:t>
            </a:r>
          </a:p>
          <a:p>
            <a:r>
              <a:rPr lang="en-US" sz="2400" dirty="0" smtClean="0"/>
              <a:t>Then illness is predicted with </a:t>
            </a:r>
            <a:r>
              <a:rPr lang="en-US" sz="2400" dirty="0" err="1" smtClean="0"/>
              <a:t>percentage,give</a:t>
            </a:r>
            <a:r>
              <a:rPr lang="en-US" sz="2400" dirty="0" smtClean="0"/>
              <a:t> some suitable medication</a:t>
            </a:r>
          </a:p>
          <a:p>
            <a:endParaRPr lang="en-US" sz="2400" dirty="0"/>
          </a:p>
          <a:p>
            <a:pPr marL="0" indent="0">
              <a:buNone/>
            </a:pPr>
            <a:r>
              <a:rPr lang="en-US" sz="2400" dirty="0" smtClean="0"/>
              <a:t>  </a:t>
            </a:r>
            <a:endParaRPr lang="en-US" sz="2400" dirty="0"/>
          </a:p>
        </p:txBody>
      </p:sp>
    </p:spTree>
    <p:extLst>
      <p:ext uri="{BB962C8B-B14F-4D97-AF65-F5344CB8AC3E}">
        <p14:creationId xmlns:p14="http://schemas.microsoft.com/office/powerpoint/2010/main" val="3487530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2043</TotalTime>
  <Words>1407</Words>
  <Application>Microsoft Office PowerPoint</Application>
  <PresentationFormat>Widescreen</PresentationFormat>
  <Paragraphs>154</Paragraphs>
  <Slides>15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Arial Unicode MS</vt:lpstr>
      <vt:lpstr>AdvAGaramond-R</vt:lpstr>
      <vt:lpstr>AdvOT46dcae81</vt:lpstr>
      <vt:lpstr>AdvOTa9103878</vt:lpstr>
      <vt:lpstr>AdvOTf0bf83d5.I</vt:lpstr>
      <vt:lpstr>Arial</vt:lpstr>
      <vt:lpstr>Calibri</vt:lpstr>
      <vt:lpstr>Calibri Light</vt:lpstr>
      <vt:lpstr>CIDFont+F2</vt:lpstr>
      <vt:lpstr>Fd6262-Identity-H</vt:lpstr>
      <vt:lpstr>Fd6274-Identity-H</vt:lpstr>
      <vt:lpstr>FormataOTFCond-Md</vt:lpstr>
      <vt:lpstr>FormataOTFMd</vt:lpstr>
      <vt:lpstr>Times New Roman</vt:lpstr>
      <vt:lpstr>Wingdings</vt:lpstr>
      <vt:lpstr>Office Theme</vt:lpstr>
      <vt:lpstr>Mental Health Prediction Using Machine Learning</vt:lpstr>
      <vt:lpstr>Machine learning</vt:lpstr>
      <vt:lpstr>Abstract</vt:lpstr>
      <vt:lpstr>Introduction</vt:lpstr>
      <vt:lpstr>Problem Statement</vt:lpstr>
      <vt:lpstr>Literature review</vt:lpstr>
      <vt:lpstr>Mental health prediction using ML existing System</vt:lpstr>
      <vt:lpstr>Disadvantages of existing system</vt:lpstr>
      <vt:lpstr>PROPOSED SYSTEM</vt:lpstr>
      <vt:lpstr>SYSTEM ARCHITECTURE</vt:lpstr>
      <vt:lpstr>SYSTEM ARCHITECTURE</vt:lpstr>
      <vt:lpstr>MODULE LIST</vt:lpstr>
      <vt:lpstr>MODULE DESCRIPTION</vt:lpstr>
      <vt:lpstr>MODULE DESCRIPTION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Prediction Using Machine Learning</dc:title>
  <dc:creator>Dell</dc:creator>
  <cp:lastModifiedBy>Dell</cp:lastModifiedBy>
  <cp:revision>42</cp:revision>
  <dcterms:created xsi:type="dcterms:W3CDTF">2024-09-15T13:09:25Z</dcterms:created>
  <dcterms:modified xsi:type="dcterms:W3CDTF">2024-10-29T13:38:39Z</dcterms:modified>
</cp:coreProperties>
</file>