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598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F793C-0574-4603-B8AF-446252D927D3}" type="datetimeFigureOut">
              <a:rPr lang="en-IN" smtClean="0"/>
              <a:t>28-08-2024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473AC-9552-4642-BCBB-051D2A21A831}" type="slidenum">
              <a:rPr lang="en-IN" smtClean="0"/>
              <a:t>‹#›</a:t>
            </a:fld>
            <a:endParaRPr lang="en-IN"/>
          </a:p>
        </p:txBody>
      </p:sp>
    </p:spTree>
    <p:extLst>
      <p:ext uri="{BB962C8B-B14F-4D97-AF65-F5344CB8AC3E}">
        <p14:creationId xmlns:p14="http://schemas.microsoft.com/office/powerpoint/2010/main" val="959894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E473AC-9552-4642-BCBB-051D2A21A831}" type="slidenum">
              <a:rPr lang="en-IN" smtClean="0"/>
              <a:t>2</a:t>
            </a:fld>
            <a:endParaRPr lang="en-IN"/>
          </a:p>
        </p:txBody>
      </p:sp>
    </p:spTree>
    <p:extLst>
      <p:ext uri="{BB962C8B-B14F-4D97-AF65-F5344CB8AC3E}">
        <p14:creationId xmlns:p14="http://schemas.microsoft.com/office/powerpoint/2010/main" val="2842896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389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48758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68815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49221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19673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5969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493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957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82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854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208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959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436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374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272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412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577923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FA096-5B89-6612-036B-5A67C6B8AC53}"/>
              </a:ext>
            </a:extLst>
          </p:cNvPr>
          <p:cNvSpPr>
            <a:spLocks noGrp="1"/>
          </p:cNvSpPr>
          <p:nvPr>
            <p:ph type="ctrTitle"/>
          </p:nvPr>
        </p:nvSpPr>
        <p:spPr>
          <a:xfrm>
            <a:off x="1507067" y="650379"/>
            <a:ext cx="7766936" cy="1646302"/>
          </a:xfrm>
        </p:spPr>
        <p:txBody>
          <a:bodyPr/>
          <a:lstStyle/>
          <a:p>
            <a:pPr algn="ctr"/>
            <a:r>
              <a:rPr lang="en-IN" dirty="0">
                <a:solidFill>
                  <a:srgbClr val="C00000"/>
                </a:solidFill>
              </a:rPr>
              <a:t>FACE MASK DETECTION USING CONVOLUTIONAL NEURAL NETWORK</a:t>
            </a:r>
          </a:p>
        </p:txBody>
      </p:sp>
      <p:sp>
        <p:nvSpPr>
          <p:cNvPr id="3" name="Subtitle 2">
            <a:extLst>
              <a:ext uri="{FF2B5EF4-FFF2-40B4-BE49-F238E27FC236}">
                <a16:creationId xmlns:a16="http://schemas.microsoft.com/office/drawing/2014/main" id="{C4EBBCB4-6ABE-E813-4432-B9A7D314BC8D}"/>
              </a:ext>
            </a:extLst>
          </p:cNvPr>
          <p:cNvSpPr>
            <a:spLocks noGrp="1"/>
          </p:cNvSpPr>
          <p:nvPr>
            <p:ph type="subTitle" idx="1"/>
          </p:nvPr>
        </p:nvSpPr>
        <p:spPr>
          <a:xfrm>
            <a:off x="1385769" y="4012870"/>
            <a:ext cx="7766936" cy="1096899"/>
          </a:xfrm>
        </p:spPr>
        <p:txBody>
          <a:bodyPr>
            <a:normAutofit fontScale="92500" lnSpcReduction="10000"/>
          </a:bodyPr>
          <a:lstStyle/>
          <a:p>
            <a:r>
              <a:rPr lang="en-IN" dirty="0">
                <a:solidFill>
                  <a:srgbClr val="FF0000"/>
                </a:solidFill>
              </a:rPr>
              <a:t>PRESENTED BY:</a:t>
            </a:r>
            <a:r>
              <a:rPr lang="en-IN" dirty="0"/>
              <a:t> </a:t>
            </a:r>
            <a:r>
              <a:rPr lang="en-IN" dirty="0">
                <a:solidFill>
                  <a:srgbClr val="7030A0"/>
                </a:solidFill>
              </a:rPr>
              <a:t>REENA S</a:t>
            </a:r>
          </a:p>
          <a:p>
            <a:r>
              <a:rPr lang="en-IN" dirty="0">
                <a:solidFill>
                  <a:srgbClr val="FF0000"/>
                </a:solidFill>
              </a:rPr>
              <a:t>REGISTER NO:</a:t>
            </a:r>
            <a:r>
              <a:rPr lang="en-IN" dirty="0"/>
              <a:t> </a:t>
            </a:r>
            <a:r>
              <a:rPr lang="en-IN" dirty="0">
                <a:solidFill>
                  <a:srgbClr val="CC00FF"/>
                </a:solidFill>
              </a:rPr>
              <a:t>312208993</a:t>
            </a:r>
          </a:p>
          <a:p>
            <a:r>
              <a:rPr lang="en-IN" dirty="0">
                <a:solidFill>
                  <a:srgbClr val="FF0000"/>
                </a:solidFill>
              </a:rPr>
              <a:t>DEPARTMENT:</a:t>
            </a:r>
            <a:r>
              <a:rPr lang="en-IN" dirty="0"/>
              <a:t> </a:t>
            </a:r>
            <a:r>
              <a:rPr lang="en-IN" dirty="0">
                <a:solidFill>
                  <a:srgbClr val="00B0F0"/>
                </a:solidFill>
              </a:rPr>
              <a:t>COMMERCE</a:t>
            </a:r>
          </a:p>
        </p:txBody>
      </p:sp>
      <p:pic>
        <p:nvPicPr>
          <p:cNvPr id="2050" name="Picture 2" descr="medical face mask and corona virus protection isolated on a white background, covid-19,">
            <a:extLst>
              <a:ext uri="{FF2B5EF4-FFF2-40B4-BE49-F238E27FC236}">
                <a16:creationId xmlns:a16="http://schemas.microsoft.com/office/drawing/2014/main" id="{4F35EEEF-0F39-B720-D767-61ED50580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88" y="4766592"/>
            <a:ext cx="2606157" cy="191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45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heel(1)">
                                      <p:cBhvr>
                                        <p:cTn id="18" dur="2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barn(inVertical)">
                                      <p:cBhvr>
                                        <p:cTn id="3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3D7-2063-DF21-144C-D84BDE8B002A}"/>
              </a:ext>
            </a:extLst>
          </p:cNvPr>
          <p:cNvSpPr>
            <a:spLocks noGrp="1"/>
          </p:cNvSpPr>
          <p:nvPr>
            <p:ph type="title"/>
          </p:nvPr>
        </p:nvSpPr>
        <p:spPr/>
        <p:txBody>
          <a:bodyPr/>
          <a:lstStyle/>
          <a:p>
            <a:pPr algn="ctr"/>
            <a:r>
              <a:rPr lang="en-US" dirty="0">
                <a:solidFill>
                  <a:schemeClr val="accent4">
                    <a:lumMod val="75000"/>
                  </a:schemeClr>
                </a:solidFill>
              </a:rPr>
              <a:t>INTRODUCTION</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12E83DD1-0694-3868-D123-A364670AB090}"/>
              </a:ext>
            </a:extLst>
          </p:cNvPr>
          <p:cNvSpPr>
            <a:spLocks noGrp="1"/>
          </p:cNvSpPr>
          <p:nvPr>
            <p:ph idx="1"/>
          </p:nvPr>
        </p:nvSpPr>
        <p:spPr/>
        <p:txBody>
          <a:bodyPr>
            <a:normAutofit lnSpcReduction="10000"/>
          </a:bodyPr>
          <a:lstStyle/>
          <a:p>
            <a:r>
              <a:rPr lang="en-US" dirty="0"/>
              <a:t>Public use of face masks has been common in China and other nations in the world since the beginning of the new coronavirus disease outbreak. </a:t>
            </a:r>
          </a:p>
          <a:p>
            <a:pPr marL="0" indent="0">
              <a:buNone/>
            </a:pPr>
            <a:endParaRPr lang="en-US" dirty="0"/>
          </a:p>
          <a:p>
            <a:r>
              <a:rPr lang="en-US" dirty="0"/>
              <a:t>We now know from recent studies that a significant portion of individuals with coronavirus lack symptoms (“asymptomatic”) and that even those who eventually develop symptoms (“pre-symptomatic”) can transmit the virus to others before showing symptoms, according to the advisory published by the Health Centre.</a:t>
            </a:r>
          </a:p>
          <a:p>
            <a:r>
              <a:rPr lang="en-US" dirty="0"/>
              <a:t>Nobody can keep an eye on every person coming in the work space is wearing a mask or not. </a:t>
            </a:r>
          </a:p>
          <a:p>
            <a:r>
              <a:rPr lang="en-US" dirty="0"/>
              <a:t>So the need of Face mask detection arose. The model in this paper uses the Convolutional Neural Network. </a:t>
            </a:r>
            <a:endParaRPr lang="en-IN" dirty="0"/>
          </a:p>
        </p:txBody>
      </p:sp>
    </p:spTree>
    <p:extLst>
      <p:ext uri="{BB962C8B-B14F-4D97-AF65-F5344CB8AC3E}">
        <p14:creationId xmlns:p14="http://schemas.microsoft.com/office/powerpoint/2010/main" val="367957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09D1-3C4B-E1DB-BE9C-BE3918896A18}"/>
              </a:ext>
            </a:extLst>
          </p:cNvPr>
          <p:cNvSpPr>
            <a:spLocks noGrp="1"/>
          </p:cNvSpPr>
          <p:nvPr>
            <p:ph type="title"/>
          </p:nvPr>
        </p:nvSpPr>
        <p:spPr/>
        <p:txBody>
          <a:bodyPr/>
          <a:lstStyle/>
          <a:p>
            <a:pPr algn="ctr"/>
            <a:r>
              <a:rPr lang="en-US" dirty="0">
                <a:solidFill>
                  <a:srgbClr val="C00000"/>
                </a:solidFill>
              </a:rPr>
              <a:t>RELATED WORK</a:t>
            </a:r>
            <a:endParaRPr lang="en-IN" dirty="0">
              <a:solidFill>
                <a:srgbClr val="C00000"/>
              </a:solidFill>
            </a:endParaRPr>
          </a:p>
        </p:txBody>
      </p:sp>
      <p:sp>
        <p:nvSpPr>
          <p:cNvPr id="3" name="Content Placeholder 2">
            <a:extLst>
              <a:ext uri="{FF2B5EF4-FFF2-40B4-BE49-F238E27FC236}">
                <a16:creationId xmlns:a16="http://schemas.microsoft.com/office/drawing/2014/main" id="{F12CA3EF-50A3-BEB0-9A27-43EFFD1222A7}"/>
              </a:ext>
            </a:extLst>
          </p:cNvPr>
          <p:cNvSpPr>
            <a:spLocks noGrp="1"/>
          </p:cNvSpPr>
          <p:nvPr>
            <p:ph idx="1"/>
          </p:nvPr>
        </p:nvSpPr>
        <p:spPr/>
        <p:txBody>
          <a:bodyPr>
            <a:normAutofit fontScale="92500"/>
          </a:bodyPr>
          <a:lstStyle/>
          <a:p>
            <a:r>
              <a:rPr lang="en-US" dirty="0"/>
              <a:t>They have proposed a pre-trained </a:t>
            </a:r>
            <a:r>
              <a:rPr lang="en-US" dirty="0" err="1"/>
              <a:t>MobileNet</a:t>
            </a:r>
            <a:r>
              <a:rPr lang="en-US" dirty="0"/>
              <a:t> with a global pooling block for face mask detection.</a:t>
            </a:r>
          </a:p>
          <a:p>
            <a:r>
              <a:rPr lang="en-US" dirty="0"/>
              <a:t> The pre- prepared </a:t>
            </a:r>
            <a:r>
              <a:rPr lang="en-US" dirty="0" err="1"/>
              <a:t>MobileNet</a:t>
            </a:r>
            <a:r>
              <a:rPr lang="en-US" dirty="0"/>
              <a:t> takes a shading picture and creates a multi-dimensional component map. </a:t>
            </a:r>
          </a:p>
          <a:p>
            <a:r>
              <a:rPr lang="en-US" dirty="0"/>
              <a:t>The worldwide pooling block that has been used in the proposed model changes the element map into an element vector of 64 highlights. </a:t>
            </a:r>
          </a:p>
          <a:p>
            <a:r>
              <a:rPr lang="en-US" dirty="0"/>
              <a:t>At long last, the </a:t>
            </a:r>
            <a:r>
              <a:rPr lang="en-US" dirty="0" err="1"/>
              <a:t>softmax</a:t>
            </a:r>
            <a:r>
              <a:rPr lang="en-US" dirty="0"/>
              <a:t> layer performs paired order utilizing the 64 highlights. We have assessed our proposed model on two openly accessible datasets. </a:t>
            </a:r>
          </a:p>
          <a:p>
            <a:r>
              <a:rPr lang="en-US" dirty="0"/>
              <a:t>Our proposed model has accomplished 99% and 100% exactness on DS1 and DS2 separately. </a:t>
            </a:r>
          </a:p>
          <a:p>
            <a:r>
              <a:rPr lang="en-US" dirty="0"/>
              <a:t>The worldwide pooling block that has been utilized in the proposed model dodges overfitting the model.</a:t>
            </a:r>
            <a:endParaRPr lang="en-IN" dirty="0"/>
          </a:p>
        </p:txBody>
      </p:sp>
    </p:spTree>
    <p:extLst>
      <p:ext uri="{BB962C8B-B14F-4D97-AF65-F5344CB8AC3E}">
        <p14:creationId xmlns:p14="http://schemas.microsoft.com/office/powerpoint/2010/main" val="226165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000"/>
                                        <p:tgtEl>
                                          <p:spTgt spid="3">
                                            <p:txEl>
                                              <p:pRg st="1" end="1"/>
                                            </p:txEl>
                                          </p:spTgt>
                                        </p:tgtEl>
                                      </p:cBhvr>
                                    </p:animEffect>
                                    <p:anim calcmode="lin" valueType="num">
                                      <p:cBhvr>
                                        <p:cTn id="22"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000"/>
                                        <p:tgtEl>
                                          <p:spTgt spid="3">
                                            <p:txEl>
                                              <p:pRg st="2" end="2"/>
                                            </p:txEl>
                                          </p:spTgt>
                                        </p:tgtEl>
                                      </p:cBhvr>
                                    </p:animEffect>
                                    <p:anim calcmode="lin" valueType="num">
                                      <p:cBhvr>
                                        <p:cTn id="29"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2000"/>
                                        <p:tgtEl>
                                          <p:spTgt spid="3">
                                            <p:txEl>
                                              <p:pRg st="3" end="3"/>
                                            </p:txEl>
                                          </p:spTgt>
                                        </p:tgtEl>
                                      </p:cBhvr>
                                    </p:animEffect>
                                    <p:anim calcmode="lin" valueType="num">
                                      <p:cBhvr>
                                        <p:cTn id="36"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2000"/>
                                        <p:tgtEl>
                                          <p:spTgt spid="3">
                                            <p:txEl>
                                              <p:pRg st="4" end="4"/>
                                            </p:txEl>
                                          </p:spTgt>
                                        </p:tgtEl>
                                      </p:cBhvr>
                                    </p:animEffect>
                                    <p:anim calcmode="lin" valueType="num">
                                      <p:cBhvr>
                                        <p:cTn id="43"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2000"/>
                                        <p:tgtEl>
                                          <p:spTgt spid="3">
                                            <p:txEl>
                                              <p:pRg st="5" end="5"/>
                                            </p:txEl>
                                          </p:spTgt>
                                        </p:tgtEl>
                                      </p:cBhvr>
                                    </p:animEffect>
                                    <p:anim calcmode="lin" valueType="num">
                                      <p:cBhvr>
                                        <p:cTn id="50"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51"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2DA5-AC77-FC68-CC4B-759F11E4FC24}"/>
              </a:ext>
            </a:extLst>
          </p:cNvPr>
          <p:cNvSpPr>
            <a:spLocks noGrp="1"/>
          </p:cNvSpPr>
          <p:nvPr>
            <p:ph type="title"/>
          </p:nvPr>
        </p:nvSpPr>
        <p:spPr/>
        <p:txBody>
          <a:bodyPr/>
          <a:lstStyle/>
          <a:p>
            <a:pPr algn="ctr"/>
            <a:r>
              <a:rPr lang="en-US" dirty="0">
                <a:solidFill>
                  <a:srgbClr val="C00000"/>
                </a:solidFill>
              </a:rPr>
              <a:t>PROPOSED SYSTEM</a:t>
            </a:r>
            <a:endParaRPr lang="en-IN" dirty="0">
              <a:solidFill>
                <a:srgbClr val="C00000"/>
              </a:solidFill>
            </a:endParaRPr>
          </a:p>
        </p:txBody>
      </p:sp>
      <p:sp>
        <p:nvSpPr>
          <p:cNvPr id="3" name="Content Placeholder 2">
            <a:extLst>
              <a:ext uri="{FF2B5EF4-FFF2-40B4-BE49-F238E27FC236}">
                <a16:creationId xmlns:a16="http://schemas.microsoft.com/office/drawing/2014/main" id="{A6B51B88-C2EA-93E5-9D3D-AEDC71B91B4E}"/>
              </a:ext>
            </a:extLst>
          </p:cNvPr>
          <p:cNvSpPr>
            <a:spLocks noGrp="1"/>
          </p:cNvSpPr>
          <p:nvPr>
            <p:ph idx="1"/>
          </p:nvPr>
        </p:nvSpPr>
        <p:spPr/>
        <p:txBody>
          <a:bodyPr/>
          <a:lstStyle/>
          <a:p>
            <a:r>
              <a:rPr lang="en-US" dirty="0"/>
              <a:t>The model proposed here is designed and modeled using python libraries namely Tensor flow, </a:t>
            </a:r>
            <a:r>
              <a:rPr lang="en-US" dirty="0" err="1"/>
              <a:t>Keras</a:t>
            </a:r>
            <a:r>
              <a:rPr lang="en-US" dirty="0"/>
              <a:t> and OpenCV. </a:t>
            </a:r>
          </a:p>
          <a:p>
            <a:r>
              <a:rPr lang="en-US" dirty="0"/>
              <a:t>The model we used is the MobileNetV2 of convolutional neural network. The method of using MobileNetV2 is called using Transfer Learning. </a:t>
            </a:r>
          </a:p>
          <a:p>
            <a:r>
              <a:rPr lang="en-US" dirty="0"/>
              <a:t>Transfer learning is using some pre trained model to train your present model and get the prediction which saves time and makes using training the different models easy. </a:t>
            </a:r>
          </a:p>
          <a:p>
            <a:r>
              <a:rPr lang="en-US" dirty="0"/>
              <a:t>We tune the model with the hyper parameters : learning rate, number of epochs and batch size.</a:t>
            </a:r>
          </a:p>
          <a:p>
            <a:r>
              <a:rPr lang="en-US" dirty="0"/>
              <a:t> The model is trained with a dataset of images with two class, with mask and without mask. </a:t>
            </a:r>
            <a:endParaRPr lang="en-IN" dirty="0"/>
          </a:p>
        </p:txBody>
      </p:sp>
    </p:spTree>
    <p:extLst>
      <p:ext uri="{BB962C8B-B14F-4D97-AF65-F5344CB8AC3E}">
        <p14:creationId xmlns:p14="http://schemas.microsoft.com/office/powerpoint/2010/main" val="133048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93D7-6270-33C1-E58B-84D3084D90C0}"/>
              </a:ext>
            </a:extLst>
          </p:cNvPr>
          <p:cNvSpPr>
            <a:spLocks noGrp="1"/>
          </p:cNvSpPr>
          <p:nvPr>
            <p:ph type="title"/>
          </p:nvPr>
        </p:nvSpPr>
        <p:spPr/>
        <p:txBody>
          <a:bodyPr/>
          <a:lstStyle/>
          <a:p>
            <a:pPr algn="ctr"/>
            <a:r>
              <a:rPr lang="en-US" dirty="0">
                <a:solidFill>
                  <a:srgbClr val="C00000"/>
                </a:solidFill>
              </a:rPr>
              <a:t>RESULTS</a:t>
            </a:r>
            <a:endParaRPr lang="en-IN" dirty="0">
              <a:solidFill>
                <a:srgbClr val="C00000"/>
              </a:solidFill>
            </a:endParaRPr>
          </a:p>
        </p:txBody>
      </p:sp>
      <p:sp>
        <p:nvSpPr>
          <p:cNvPr id="3" name="Content Placeholder 2">
            <a:extLst>
              <a:ext uri="{FF2B5EF4-FFF2-40B4-BE49-F238E27FC236}">
                <a16:creationId xmlns:a16="http://schemas.microsoft.com/office/drawing/2014/main" id="{6363CE87-8F16-9DEC-F62E-31A2C72F4DD9}"/>
              </a:ext>
            </a:extLst>
          </p:cNvPr>
          <p:cNvSpPr>
            <a:spLocks noGrp="1"/>
          </p:cNvSpPr>
          <p:nvPr>
            <p:ph idx="1"/>
          </p:nvPr>
        </p:nvSpPr>
        <p:spPr/>
        <p:txBody>
          <a:bodyPr/>
          <a:lstStyle/>
          <a:p>
            <a:r>
              <a:rPr lang="en-US" dirty="0"/>
              <a:t>We have tested the model for different scenarios, below mentioned is the table with the results of those scenarios with number of epochs 20 and batch size 32 constant for all the three situations. </a:t>
            </a:r>
          </a:p>
          <a:p>
            <a:pPr marL="0" indent="0">
              <a:buNone/>
            </a:pPr>
            <a:endParaRPr lang="en-US" dirty="0"/>
          </a:p>
          <a:p>
            <a:r>
              <a:rPr lang="en-US" dirty="0"/>
              <a:t>We have used Average Pooling for capturing smooth image. </a:t>
            </a:r>
          </a:p>
          <a:p>
            <a:pPr marL="0" indent="0">
              <a:buNone/>
            </a:pPr>
            <a:endParaRPr lang="en-US" dirty="0"/>
          </a:p>
          <a:p>
            <a:r>
              <a:rPr lang="en-US" dirty="0"/>
              <a:t>Also the validation accuracy is higher than the training accuracy which proves that the model is not suffering through overfitting</a:t>
            </a:r>
          </a:p>
        </p:txBody>
      </p:sp>
    </p:spTree>
    <p:extLst>
      <p:ext uri="{BB962C8B-B14F-4D97-AF65-F5344CB8AC3E}">
        <p14:creationId xmlns:p14="http://schemas.microsoft.com/office/powerpoint/2010/main" val="245521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1"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circle(in)">
                                      <p:cBhvr>
                                        <p:cTn id="29" dur="20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1" nodeType="click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anim calcmode="lin" valueType="num">
                                      <p:cBhvr additive="base">
                                        <p:cTn id="3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1"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 calcmode="lin" valueType="num">
                                      <p:cBhvr additive="base">
                                        <p:cTn id="4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1"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 calcmode="lin" valueType="num">
                                      <p:cBhvr additive="base">
                                        <p:cTn id="4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8A31-F720-E32B-CCA9-0BF58F54BCED}"/>
              </a:ext>
            </a:extLst>
          </p:cNvPr>
          <p:cNvSpPr>
            <a:spLocks noGrp="1"/>
          </p:cNvSpPr>
          <p:nvPr>
            <p:ph type="title"/>
          </p:nvPr>
        </p:nvSpPr>
        <p:spPr/>
        <p:txBody>
          <a:bodyPr/>
          <a:lstStyle/>
          <a:p>
            <a:pPr algn="ctr"/>
            <a:r>
              <a:rPr lang="en-US" dirty="0">
                <a:solidFill>
                  <a:srgbClr val="C00000"/>
                </a:solidFill>
              </a:rPr>
              <a:t>FUTURE WORK</a:t>
            </a:r>
            <a:endParaRPr lang="en-IN" dirty="0">
              <a:solidFill>
                <a:srgbClr val="C00000"/>
              </a:solidFill>
            </a:endParaRPr>
          </a:p>
        </p:txBody>
      </p:sp>
      <p:sp>
        <p:nvSpPr>
          <p:cNvPr id="3" name="Content Placeholder 2">
            <a:extLst>
              <a:ext uri="{FF2B5EF4-FFF2-40B4-BE49-F238E27FC236}">
                <a16:creationId xmlns:a16="http://schemas.microsoft.com/office/drawing/2014/main" id="{7BA1B364-2C18-FE58-E89B-6C35A8E6B205}"/>
              </a:ext>
            </a:extLst>
          </p:cNvPr>
          <p:cNvSpPr>
            <a:spLocks noGrp="1"/>
          </p:cNvSpPr>
          <p:nvPr>
            <p:ph idx="1"/>
          </p:nvPr>
        </p:nvSpPr>
        <p:spPr/>
        <p:txBody>
          <a:bodyPr/>
          <a:lstStyle/>
          <a:p>
            <a:r>
              <a:rPr lang="en-US" dirty="0"/>
              <a:t>The present model proposed gives great accuracy for single face with and without mask. For multiple faces also it gives quite good accuracy.</a:t>
            </a:r>
          </a:p>
          <a:p>
            <a:r>
              <a:rPr lang="en-US" dirty="0"/>
              <a:t> It works easily on any mobile device just by switching on the video stream, with no external hardware requirement. </a:t>
            </a:r>
          </a:p>
          <a:p>
            <a:r>
              <a:rPr lang="en-US" dirty="0"/>
              <a:t>Further we will work for improving the accuracy for multiple face mask detection, to classify the faces into three categories that is, With mask, without mask, Improper mask instead of just the two with and without mask class by adding datasets with images of people wearing masks not covering their noses properly and also to detect the masked face using the Face Net model of Convolutional Neural Network.</a:t>
            </a:r>
            <a:endParaRPr lang="en-IN" dirty="0"/>
          </a:p>
        </p:txBody>
      </p:sp>
    </p:spTree>
    <p:extLst>
      <p:ext uri="{BB962C8B-B14F-4D97-AF65-F5344CB8AC3E}">
        <p14:creationId xmlns:p14="http://schemas.microsoft.com/office/powerpoint/2010/main" val="86774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391E0-6B2E-7196-A182-2CB598733EC4}"/>
              </a:ext>
            </a:extLst>
          </p:cNvPr>
          <p:cNvSpPr>
            <a:spLocks noGrp="1"/>
          </p:cNvSpPr>
          <p:nvPr>
            <p:ph type="title"/>
          </p:nvPr>
        </p:nvSpPr>
        <p:spPr/>
        <p:txBody>
          <a:bodyPr/>
          <a:lstStyle/>
          <a:p>
            <a:pPr algn="ctr"/>
            <a:r>
              <a:rPr lang="en-US" dirty="0">
                <a:solidFill>
                  <a:srgbClr val="C00000"/>
                </a:solidFill>
              </a:rPr>
              <a:t>CONCLUSION</a:t>
            </a:r>
            <a:endParaRPr lang="en-IN" dirty="0">
              <a:solidFill>
                <a:srgbClr val="C00000"/>
              </a:solidFill>
            </a:endParaRPr>
          </a:p>
        </p:txBody>
      </p:sp>
      <p:sp>
        <p:nvSpPr>
          <p:cNvPr id="3" name="Content Placeholder 2">
            <a:extLst>
              <a:ext uri="{FF2B5EF4-FFF2-40B4-BE49-F238E27FC236}">
                <a16:creationId xmlns:a16="http://schemas.microsoft.com/office/drawing/2014/main" id="{7E981106-35CE-B2D7-30D4-958B7E1D29DF}"/>
              </a:ext>
            </a:extLst>
          </p:cNvPr>
          <p:cNvSpPr>
            <a:spLocks noGrp="1"/>
          </p:cNvSpPr>
          <p:nvPr>
            <p:ph idx="1"/>
          </p:nvPr>
        </p:nvSpPr>
        <p:spPr/>
        <p:txBody>
          <a:bodyPr>
            <a:normAutofit lnSpcReduction="10000"/>
          </a:bodyPr>
          <a:lstStyle/>
          <a:p>
            <a:r>
              <a:rPr lang="en-US" dirty="0"/>
              <a:t>To moderate the spread of the COVID-19pandemic,measures should be taken.</a:t>
            </a:r>
          </a:p>
          <a:p>
            <a:r>
              <a:rPr lang="en-US" dirty="0"/>
              <a:t> We have demonstrated a facemask detector using Convolutional Neural Network and move learning techniques in neural organizations. </a:t>
            </a:r>
          </a:p>
          <a:p>
            <a:r>
              <a:rPr lang="en-US" dirty="0"/>
              <a:t>To train, validate and test the model, we utilized the data set that consisted of 993 masked faces pictures and1918exposed faces pictures. </a:t>
            </a:r>
          </a:p>
          <a:p>
            <a:r>
              <a:rPr lang="en-US" dirty="0"/>
              <a:t>These pictures were taken from different assets like Kaggle and RMFD datasets. </a:t>
            </a:r>
          </a:p>
          <a:p>
            <a:r>
              <a:rPr lang="en-US" dirty="0"/>
              <a:t>The model was induced on pictures and live video </a:t>
            </a:r>
            <a:r>
              <a:rPr lang="en-US" dirty="0" err="1"/>
              <a:t>transfers.To</a:t>
            </a:r>
            <a:r>
              <a:rPr lang="en-US" dirty="0"/>
              <a:t> choose a base model, we assessed the measurements like precision, accuracy, and recall andchoseMobileNetV2 architecture with the best exhibitionhaving99% precision and 99%recall. </a:t>
            </a:r>
          </a:p>
          <a:p>
            <a:r>
              <a:rPr lang="en-US" dirty="0"/>
              <a:t>It is additionally computationally efficient using Mobile.</a:t>
            </a:r>
            <a:endParaRPr lang="en-IN" dirty="0"/>
          </a:p>
        </p:txBody>
      </p:sp>
    </p:spTree>
    <p:extLst>
      <p:ext uri="{BB962C8B-B14F-4D97-AF65-F5344CB8AC3E}">
        <p14:creationId xmlns:p14="http://schemas.microsoft.com/office/powerpoint/2010/main" val="179333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D254-7716-A07B-820F-C39B8089A7E4}"/>
              </a:ext>
            </a:extLst>
          </p:cNvPr>
          <p:cNvSpPr>
            <a:spLocks noGrp="1"/>
          </p:cNvSpPr>
          <p:nvPr>
            <p:ph type="title"/>
          </p:nvPr>
        </p:nvSpPr>
        <p:spPr/>
        <p:txBody>
          <a:bodyPr>
            <a:normAutofit fontScale="90000"/>
          </a:bodyPr>
          <a:lstStyle/>
          <a:p>
            <a:pPr algn="ctr"/>
            <a:br>
              <a:rPr lang="en-US" dirty="0"/>
            </a:br>
            <a:br>
              <a:rPr lang="en-US" dirty="0"/>
            </a:br>
            <a:br>
              <a:rPr lang="en-US" dirty="0"/>
            </a:br>
            <a:r>
              <a:rPr lang="en-US" sz="8900" dirty="0">
                <a:solidFill>
                  <a:srgbClr val="8B598F"/>
                </a:solidFill>
              </a:rPr>
              <a:t>THANK YOU</a:t>
            </a:r>
            <a:endParaRPr lang="en-IN" sz="8900" dirty="0">
              <a:solidFill>
                <a:srgbClr val="8B598F"/>
              </a:solidFill>
            </a:endParaRPr>
          </a:p>
        </p:txBody>
      </p:sp>
      <p:pic>
        <p:nvPicPr>
          <p:cNvPr id="1026" name="Picture 2" descr="Attitude Boy  vector on mask illustration">
            <a:extLst>
              <a:ext uri="{FF2B5EF4-FFF2-40B4-BE49-F238E27FC236}">
                <a16:creationId xmlns:a16="http://schemas.microsoft.com/office/drawing/2014/main" id="{420E9CBD-6A5E-93E5-5C5A-B1B9B0E0D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583" y="3604829"/>
            <a:ext cx="2769929" cy="2954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73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heel(1)">
                                      <p:cBhvr>
                                        <p:cTn id="13"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269</TotalTime>
  <Words>682</Words>
  <Application>Microsoft Office PowerPoint</Application>
  <PresentationFormat>Widescreen</PresentationFormat>
  <Paragraphs>42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FACE MASK DETECTION USING CONVOLUTIONAL NEURAL NETWORK</vt:lpstr>
      <vt:lpstr>INTRODUCTION</vt:lpstr>
      <vt:lpstr>RELATED WORK</vt:lpstr>
      <vt:lpstr>PROPOSED SYSTEM</vt:lpstr>
      <vt:lpstr>RESULTS</vt:lpstr>
      <vt:lpstr>FUTURE WORK</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dc:creator>
  <cp:lastModifiedBy>Anand</cp:lastModifiedBy>
  <cp:revision>5</cp:revision>
  <dcterms:created xsi:type="dcterms:W3CDTF">2024-08-27T13:23:05Z</dcterms:created>
  <dcterms:modified xsi:type="dcterms:W3CDTF">2024-08-28T17:15:22Z</dcterms:modified>
</cp:coreProperties>
</file>