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256" autoAdjust="0"/>
    <p:restoredTop sz="94660"/>
  </p:normalViewPr>
  <p:slideViewPr>
    <p:cSldViewPr>
      <p:cViewPr varScale="1">
        <p:scale>
          <a:sx n="78" d="100"/>
          <a:sy n="78" d="100"/>
        </p:scale>
        <p:origin x="86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ROHIT NARAYAN.B.xlsx]Sheet3!PivotTable1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3946273761234391"/>
          <c:y val="0.22987981765437215"/>
          <c:w val="0.9529253161536626"/>
          <c:h val="0.6503046000828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2.0</c:v>
                </c:pt>
                <c:pt idx="5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784448"/>
        <c:axId val="44568576"/>
      </c:barChart>
      <c:catAx>
        <c:axId val="43784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4568576"/>
        <c:crosses val="autoZero"/>
        <c:auto val="1"/>
        <c:lblAlgn val="ctr"/>
        <c:lblOffset val="100"/>
        <c:noMultiLvlLbl val="0"/>
      </c:catAx>
      <c:valAx>
        <c:axId val="4456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784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104874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6"/>
          <p:cNvSpPr/>
          <p:nvPr/>
        </p:nvSpPr>
        <p:spPr>
          <a:xfrm>
            <a:off x="0" y="761999"/>
            <a:ext cx="9141619" cy="5334001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4" name="Rectangle 7"/>
          <p:cNvSpPr/>
          <p:nvPr/>
        </p:nvSpPr>
        <p:spPr>
          <a:xfrm>
            <a:off x="9270263" y="761999"/>
            <a:ext cx="2925318" cy="5334001"/>
          </a:xfrm>
          <a:prstGeom prst="rect"/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5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baseline="0" sz="5900" spc="-1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6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algn="l" indent="0" marL="0">
              <a:buNone/>
              <a:defRPr baseline="0" cap="none" sz="2200" spc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algn="ctr" indent="0" marL="457200">
              <a:buNone/>
              <a:defRPr sz="2200"/>
            </a:lvl2pPr>
            <a:lvl3pPr algn="ctr" indent="0" marL="914400">
              <a:buNone/>
              <a:defRPr sz="22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0487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04870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10485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baseline="0" b="0" sz="5900" spc="-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7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indent="0" marL="0">
              <a:buNone/>
              <a:defRPr baseline="0" cap="none" sz="2200" spc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0487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2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04872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1"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1"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048733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4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04860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baseline="0" b="0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9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0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indent="0" marL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1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048742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b="0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indent="0" marL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04870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p>
            <a:endParaRPr lang="en-US"/>
          </a:p>
        </p:txBody>
      </p:sp>
      <p:sp>
        <p:nvSpPr>
          <p:cNvPr id="10487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758952"/>
            <a:ext cx="3443590" cy="533095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Rectangle 37"/>
          <p:cNvSpPr/>
          <p:nvPr/>
        </p:nvSpPr>
        <p:spPr>
          <a:xfrm>
            <a:off x="11815864" y="758952"/>
            <a:ext cx="384048" cy="5330952"/>
          </a:xfrm>
          <a:prstGeom prst="rect"/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2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sz="3600" kern="1200" spc="-6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6858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11430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6002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20574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2" name="object 7"/>
          <p:cNvSpPr txBox="1">
            <a:spLocks noGrp="1"/>
          </p:cNvSpPr>
          <p:nvPr>
            <p:ph type="ctrTitle"/>
          </p:nvPr>
        </p:nvSpPr>
        <p:spPr>
          <a:xfrm>
            <a:off x="-828675" y="77847"/>
            <a:ext cx="9982200" cy="88519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3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634135" y="6452870"/>
            <a:ext cx="1530927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4" name="TextBox 13"/>
          <p:cNvSpPr txBox="1"/>
          <p:nvPr/>
        </p:nvSpPr>
        <p:spPr>
          <a:xfrm>
            <a:off x="1600200" y="2959566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Algerian" panose="04020705040A02060702" pitchFamily="82" charset="0"/>
              </a:rPr>
              <a:t>STUDENT NAME: </a:t>
            </a:r>
            <a:r>
              <a:rPr altLang="en-IN" dirty="0" sz="2400" lang="en-US">
                <a:latin typeface="Algerian" panose="04020705040A02060702" pitchFamily="82" charset="0"/>
              </a:rPr>
              <a:t>Reena.N</a:t>
            </a:r>
            <a:endParaRPr altLang="en-US" lang="zh-CN"/>
          </a:p>
          <a:p>
            <a:r>
              <a:rPr dirty="0" sz="2400" lang="en-US">
                <a:latin typeface="Algerian" panose="04020705040A02060702" pitchFamily="82" charset="0"/>
              </a:rPr>
              <a:t>REGISTER NO: 312219399</a:t>
            </a:r>
            <a:r>
              <a:rPr altLang="en-IN" dirty="0" sz="2400" lang="en-US">
                <a:latin typeface="Algerian" panose="04020705040A02060702" pitchFamily="82" charset="0"/>
              </a:rPr>
              <a:t> </a:t>
            </a:r>
            <a:r>
              <a:rPr altLang="en-IN" dirty="0" sz="2400" lang="en-US">
                <a:latin typeface="Algerian" panose="04020705040A02060702" pitchFamily="82" charset="0"/>
              </a:rPr>
              <a:t>&amp;</a:t>
            </a:r>
            <a:r>
              <a:rPr altLang="en-IN" dirty="0" sz="2400" lang="en-US">
                <a:latin typeface="Algerian" panose="04020705040A02060702" pitchFamily="82" charset="0"/>
              </a:rPr>
              <a:t> asunm1711312219399</a:t>
            </a:r>
            <a:endParaRPr altLang="en-US" lang="zh-CN"/>
          </a:p>
          <a:p>
            <a:r>
              <a:rPr dirty="0" sz="2400" lang="en-US">
                <a:latin typeface="Algerian" panose="04020705040A02060702" pitchFamily="82" charset="0"/>
              </a:rPr>
              <a:t>DEPARTMENT: B.com (BANK MANAGEMENT)</a:t>
            </a:r>
          </a:p>
          <a:p>
            <a:r>
              <a:rPr dirty="0" sz="2400" lang="en-US">
                <a:latin typeface="Algerian" panose="04020705040A02060702" pitchFamily="82" charset="0"/>
              </a:rPr>
              <a:t>COLLEGE: S.A.COLLEGE OF ARTS AND SCIENCE</a:t>
            </a:r>
          </a:p>
          <a:p>
            <a:r>
              <a:rPr dirty="0" sz="2400" lang="en-US">
                <a:latin typeface="Algerian" panose="04020705040A02060702" pitchFamily="82" charset="0"/>
              </a:rPr>
              <a:t>           </a:t>
            </a:r>
            <a:endParaRPr dirty="0" sz="240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TextBox 1"/>
          <p:cNvSpPr txBox="1"/>
          <p:nvPr/>
        </p:nvSpPr>
        <p:spPr>
          <a:xfrm>
            <a:off x="1409700" y="1425429"/>
            <a:ext cx="5943600" cy="2585323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COLLECTION OF DATA SET :</a:t>
            </a:r>
          </a:p>
          <a:p>
            <a:endParaRPr b="1" dirty="0" sz="18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1800" lang="en-US"/>
              <a:t> </a:t>
            </a:r>
            <a:r>
              <a:rPr dirty="0" sz="1800" lang="en-US"/>
              <a:t>The data was collected from the </a:t>
            </a:r>
            <a:r>
              <a:rPr dirty="0" sz="1800" lang="en-US" err="1"/>
              <a:t>edunet</a:t>
            </a:r>
            <a:r>
              <a:rPr dirty="0" sz="1800" lang="en-US"/>
              <a:t> dash board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And all the data was alignment and there are 7 features are given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In these 7 features as that I was selected the 3 features to analysis the employee rating form the employee data base.  </a:t>
            </a:r>
            <a:r>
              <a:rPr b="1" dirty="0" sz="1800" lang="en-US"/>
              <a:t>  </a:t>
            </a:r>
            <a:endParaRPr b="1" dirty="0" sz="1800" lang="en-IN"/>
          </a:p>
          <a:p>
            <a:endParaRPr dirty="0" lang="en-IN"/>
          </a:p>
        </p:txBody>
      </p:sp>
      <p:sp>
        <p:nvSpPr>
          <p:cNvPr id="1048675" name="TextBox 2"/>
          <p:cNvSpPr txBox="1"/>
          <p:nvPr/>
        </p:nvSpPr>
        <p:spPr>
          <a:xfrm>
            <a:off x="1524000" y="3768626"/>
            <a:ext cx="57150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FEATURES COLLECTING: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data base their was an blank cell are in the data</a:t>
            </a:r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To remove the blank cell first used the conditional formatting tool used to highlight the black cell with the filling of color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ex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9525000" cy="5078313"/>
          </a:xfrm>
        </p:spPr>
        <p:txBody>
          <a:bodyPr>
            <a:norm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/>
              <a:t>After filling with the color of the blank cell 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/>
              <a:t>With the help of the slicer &amp; filter option removed the blank row and color in the dataset.</a:t>
            </a:r>
          </a:p>
          <a:p>
            <a:endParaRPr dirty="0" sz="2400" lang="en-US"/>
          </a:p>
          <a:p>
            <a:r>
              <a:rPr b="1" dirty="0" sz="1800" lang="en-US"/>
              <a:t>DATA HIGHLIGHTING:</a:t>
            </a:r>
            <a:endParaRPr dirty="0" sz="1800" lang="en-US"/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/>
              <a:t>In the given 7 features  we have to highlight the feature which we have to analysis the date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err="1"/>
              <a:t>Emn</a:t>
            </a:r>
            <a:r>
              <a:rPr dirty="0" sz="2400" lang="en-US"/>
              <a:t> Id, name, employee type , increment amount</a:t>
            </a:r>
            <a:r>
              <a:rPr dirty="0" sz="1800" lang="en-US"/>
              <a:t>.</a:t>
            </a:r>
          </a:p>
          <a:p>
            <a:endParaRPr dirty="0" sz="1800" lang="en-US"/>
          </a:p>
          <a:p>
            <a:r>
              <a:rPr b="1" dirty="0" sz="1800" lang="en-US"/>
              <a:t>RATING LEVEL CALCULATION:</a:t>
            </a:r>
          </a:p>
          <a:p>
            <a:endParaRPr b="1" dirty="0" sz="1800" lang="en-US"/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2400" lang="en-US"/>
              <a:t>The increment amount are calculated by the  formula of  =IF(J2=5,5000,IF(J2=4,4000,IF(J2=3,3000,IF(J2=2,2000,IF(J2=1,1000)))))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/>
              <a:t>The value of bonus based on job rating</a:t>
            </a:r>
            <a:endParaRPr dirty="0" sz="24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ex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8991600" cy="5786199"/>
          </a:xfrm>
        </p:spPr>
        <p:txBody>
          <a:bodyPr>
            <a:normAutofit/>
          </a:bodyPr>
          <a:p>
            <a:r>
              <a:rPr b="1" dirty="0" sz="2000" lang="en-US"/>
              <a:t>PIVOT TABLE:</a:t>
            </a:r>
          </a:p>
          <a:p>
            <a:endParaRPr b="1" dirty="0" sz="20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/>
              <a:t>In the pivot table they are used to summarize the data which are provided in the data set.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/>
              <a:t>The important column are selected in the pivot table  are </a:t>
            </a:r>
            <a:r>
              <a:rPr dirty="0" sz="2000" lang="en-US" err="1"/>
              <a:t>Emn</a:t>
            </a:r>
            <a:r>
              <a:rPr dirty="0" sz="2000" lang="en-US"/>
              <a:t> Id, name,  employee type, increment amount.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/>
              <a:t>They are customize in the pivot table option </a:t>
            </a:r>
          </a:p>
          <a:p>
            <a:pPr algn="just"/>
            <a:r>
              <a:rPr dirty="0" sz="2000" lang="en-US"/>
              <a:t>       Rows= Bonus</a:t>
            </a:r>
          </a:p>
          <a:p>
            <a:pPr algn="just"/>
            <a:r>
              <a:rPr dirty="0" sz="2000" lang="en-US"/>
              <a:t>       </a:t>
            </a:r>
            <a:r>
              <a:rPr dirty="0" sz="2000" lang="en-US" err="1"/>
              <a:t>Colunm</a:t>
            </a:r>
            <a:r>
              <a:rPr dirty="0" sz="2000" lang="en-US"/>
              <a:t>=Gender</a:t>
            </a:r>
          </a:p>
          <a:p>
            <a:pPr algn="just"/>
            <a:r>
              <a:rPr dirty="0" sz="2000" lang="en-US"/>
              <a:t>       Filter=name</a:t>
            </a:r>
          </a:p>
          <a:p>
            <a:pPr algn="just"/>
            <a:r>
              <a:rPr dirty="0" sz="2000" lang="en-US"/>
              <a:t>       Value=count on job rating</a:t>
            </a:r>
          </a:p>
          <a:p>
            <a:endParaRPr dirty="0" sz="2000" lang="en-US"/>
          </a:p>
          <a:p>
            <a:r>
              <a:rPr b="1" dirty="0" sz="2000" lang="en-US"/>
              <a:t> GRAPH CHART :</a:t>
            </a:r>
          </a:p>
          <a:p>
            <a:endParaRPr b="1" dirty="0" sz="20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/>
              <a:t>In the analysis the important thing we have to insert the graph chart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lang="en-US"/>
              <a:t>The recommended chart  we can select the data are shown in the data.</a:t>
            </a:r>
          </a:p>
          <a:p>
            <a:endParaRPr dirty="0" sz="20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ex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763000" cy="4154984"/>
          </a:xfrm>
        </p:spPr>
        <p:txBody>
          <a:bodyPr>
            <a:norm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graph chart they are shown the trend line of the data set which we have selected in the table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all the data are selected and we have to name the graph chart of the data “ </a:t>
            </a:r>
            <a:r>
              <a:rPr dirty="0" lang="en-US"/>
              <a:t>bonus</a:t>
            </a:r>
            <a:r>
              <a:rPr dirty="0" sz="1800" lang="en-US"/>
              <a:t> amount of employee on salary”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each and every line and diagram are provided in the chart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r>
              <a:rPr b="1" dirty="0" sz="1800" lang="en-US"/>
              <a:t>SLICER&amp; FILTER: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slicer and filter they are provided the summarizing the data in the short list.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these are provided under the heading are in the greater of the option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After selecting the dialogue box the new box will appear and select which data are used to provided under the pivot table.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data are provided in the pivot table ,  graph chart, slicer.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480807"/>
            <a:ext cx="2437130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R</a:t>
            </a:r>
            <a:r>
              <a:rPr dirty="0" spc="-40">
                <a:solidFill>
                  <a:schemeClr val="tx1"/>
                </a:solidFill>
              </a:rPr>
              <a:t>E</a:t>
            </a:r>
            <a:r>
              <a:rPr dirty="0" spc="15">
                <a:solidFill>
                  <a:schemeClr val="tx1"/>
                </a:solidFill>
              </a:rPr>
              <a:t>S</a:t>
            </a:r>
            <a:r>
              <a:rPr dirty="0" spc="-30">
                <a:solidFill>
                  <a:schemeClr val="tx1"/>
                </a:solidFill>
              </a:rPr>
              <a:t>U</a:t>
            </a:r>
            <a:r>
              <a:rPr dirty="0" spc="-405">
                <a:solidFill>
                  <a:schemeClr val="tx1"/>
                </a:solidFill>
              </a:rPr>
              <a:t>L</a:t>
            </a:r>
            <a:r>
              <a:rPr dirty="0">
                <a:solidFill>
                  <a:schemeClr val="tx1"/>
                </a:solidFill>
              </a:rPr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1524000" y="762000"/>
          <a:ext cx="7543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8" name="TextBox 1"/>
          <p:cNvSpPr txBox="1"/>
          <p:nvPr/>
        </p:nvSpPr>
        <p:spPr>
          <a:xfrm>
            <a:off x="1197943" y="1219200"/>
            <a:ext cx="1942198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Count of job rating</a:t>
            </a:r>
            <a:endParaRPr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FINDINGS</a:t>
            </a:r>
            <a:endParaRPr dirty="0" lang="en-IN"/>
          </a:p>
        </p:txBody>
      </p:sp>
      <p:sp>
        <p:nvSpPr>
          <p:cNvPr id="1048690" name="Rectangle 1"/>
          <p:cNvSpPr>
            <a:spLocks noChangeArrowheads="1"/>
          </p:cNvSpPr>
          <p:nvPr/>
        </p:nvSpPr>
        <p:spPr bwMode="auto">
          <a:xfrm>
            <a:off x="2667000" y="1813173"/>
            <a:ext cx="6553200" cy="1754326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r>
              <a:rPr b="1" lang="en-US"/>
              <a:t>Findings:Equity Considerations:</a:t>
            </a:r>
            <a:r>
              <a:rPr lang="en-US"/>
              <a:t> The proposed bonuses aim to address gender disparities and enhance overall employee satisfaction.</a:t>
            </a:r>
          </a:p>
          <a:p>
            <a:r>
              <a:rPr b="1" lang="en-US"/>
              <a:t>Impact Assessment:</a:t>
            </a:r>
            <a:r>
              <a:rPr lang="en-US"/>
              <a:t> Initial feedback and analysis suggest that the proposed bonus amounts are well-received and align with performance expectations.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1143000" y="2286000"/>
            <a:ext cx="6629400" cy="2585323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</a:t>
            </a:r>
            <a:r>
              <a:rPr altLang="en-US" dirty="0" lang="en-US">
                <a:latin typeface="Arial" panose="020B0604020202020204" pitchFamily="34" charset="0"/>
              </a:rPr>
              <a:t>based on employees job rating 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with company goals of fair compensation and performance recognition.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6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solidFill>
                  <a:schemeClr val="tx1"/>
                </a:solidFill>
              </a:rPr>
              <a:t>PROJECT</a:t>
            </a:r>
            <a:r>
              <a:rPr dirty="0" sz="4250" spc="-85">
                <a:solidFill>
                  <a:schemeClr val="tx1"/>
                </a:solidFill>
              </a:rPr>
              <a:t> </a:t>
            </a:r>
            <a:r>
              <a:rPr dirty="0" sz="4250" spc="25">
                <a:solidFill>
                  <a:schemeClr val="tx1"/>
                </a:solidFill>
              </a:rPr>
              <a:t>TITLE</a:t>
            </a:r>
            <a:endParaRPr dirty="0" sz="4250">
              <a:solidFill>
                <a:schemeClr val="tx1"/>
              </a:solidFill>
            </a:endParaRPr>
          </a:p>
        </p:txBody>
      </p:sp>
      <p:sp>
        <p:nvSpPr>
          <p:cNvPr id="1048617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34135" y="6446520"/>
            <a:ext cx="1530927" cy="1847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8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chemeClr val="tx1"/>
                </a:solidFill>
              </a:rPr>
              <a:t>A</a:t>
            </a:r>
            <a:r>
              <a:rPr dirty="0" spc="-5">
                <a:solidFill>
                  <a:schemeClr val="tx1"/>
                </a:solidFill>
              </a:rPr>
              <a:t>G</a:t>
            </a:r>
            <a:r>
              <a:rPr dirty="0" spc="-35">
                <a:solidFill>
                  <a:schemeClr val="tx1"/>
                </a:solidFill>
              </a:rPr>
              <a:t>E</a:t>
            </a:r>
            <a:r>
              <a:rPr dirty="0" spc="15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34135" y="6446520"/>
            <a:ext cx="1530927" cy="1847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834072" y="28359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solidFill>
                  <a:schemeClr val="tx1"/>
                </a:solidFill>
              </a:rPr>
              <a:t>P</a:t>
            </a:r>
            <a:r>
              <a:rPr dirty="0" sz="4250" spc="15">
                <a:solidFill>
                  <a:schemeClr val="tx1"/>
                </a:solidFill>
              </a:rPr>
              <a:t>ROB</a:t>
            </a:r>
            <a:r>
              <a:rPr dirty="0" sz="4250" spc="55">
                <a:solidFill>
                  <a:schemeClr val="tx1"/>
                </a:solidFill>
              </a:rPr>
              <a:t>L</a:t>
            </a:r>
            <a:r>
              <a:rPr dirty="0" sz="4250" spc="-20">
                <a:solidFill>
                  <a:schemeClr val="tx1"/>
                </a:solidFill>
              </a:rPr>
              <a:t>E</a:t>
            </a:r>
            <a:r>
              <a:rPr dirty="0" sz="4250" spc="20">
                <a:solidFill>
                  <a:schemeClr val="tx1"/>
                </a:solidFill>
              </a:rPr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34135" y="6446520"/>
            <a:ext cx="1530927" cy="1847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1" name="TextBox 8"/>
          <p:cNvSpPr txBox="1"/>
          <p:nvPr/>
        </p:nvSpPr>
        <p:spPr>
          <a:xfrm>
            <a:off x="1000126" y="2209800"/>
            <a:ext cx="6400800" cy="29362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538162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chemeClr val="tx1"/>
                </a:solidFill>
              </a:rPr>
              <a:t>PROJECT</a:t>
            </a:r>
            <a:r>
              <a:rPr dirty="0" sz="4250" spc="5"/>
              <a:t>	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34135" y="6446520"/>
            <a:ext cx="1530927" cy="1847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Rectangle 2"/>
          <p:cNvSpPr>
            <a:spLocks noChangeArrowheads="1"/>
          </p:cNvSpPr>
          <p:nvPr/>
        </p:nvSpPr>
        <p:spPr bwMode="auto">
          <a:xfrm>
            <a:off x="739775" y="2533401"/>
            <a:ext cx="7058025" cy="25806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solidFill>
                  <a:schemeClr val="tx1"/>
                </a:solidFill>
              </a:rPr>
              <a:t>W</a:t>
            </a:r>
            <a:r>
              <a:rPr dirty="0" sz="3200" spc="-20">
                <a:solidFill>
                  <a:schemeClr val="tx1"/>
                </a:solidFill>
              </a:rPr>
              <a:t>H</a:t>
            </a:r>
            <a:r>
              <a:rPr dirty="0" sz="3200" spc="20">
                <a:solidFill>
                  <a:schemeClr val="tx1"/>
                </a:solidFill>
              </a:rPr>
              <a:t>O</a:t>
            </a:r>
            <a:r>
              <a:rPr dirty="0" sz="3200" spc="-235">
                <a:solidFill>
                  <a:schemeClr val="tx1"/>
                </a:solidFill>
              </a:rPr>
              <a:t> </a:t>
            </a:r>
            <a:r>
              <a:rPr dirty="0" sz="3200" spc="-10">
                <a:solidFill>
                  <a:schemeClr val="tx1"/>
                </a:solidFill>
              </a:rPr>
              <a:t>AR</a:t>
            </a:r>
            <a:r>
              <a:rPr dirty="0" sz="3200" spc="15">
                <a:solidFill>
                  <a:schemeClr val="tx1"/>
                </a:solidFill>
              </a:rPr>
              <a:t>E</a:t>
            </a:r>
            <a:r>
              <a:rPr dirty="0" sz="3200" spc="-35">
                <a:solidFill>
                  <a:schemeClr val="tx1"/>
                </a:solidFill>
              </a:rPr>
              <a:t> </a:t>
            </a:r>
            <a:r>
              <a:rPr dirty="0" sz="3200" spc="-10">
                <a:solidFill>
                  <a:schemeClr val="tx1"/>
                </a:solidFill>
              </a:rPr>
              <a:t>T</a:t>
            </a:r>
            <a:r>
              <a:rPr dirty="0" sz="3200" spc="-15">
                <a:solidFill>
                  <a:schemeClr val="tx1"/>
                </a:solidFill>
              </a:rPr>
              <a:t>H</a:t>
            </a:r>
            <a:r>
              <a:rPr dirty="0" sz="3200" spc="15">
                <a:solidFill>
                  <a:schemeClr val="tx1"/>
                </a:solidFill>
              </a:rPr>
              <a:t>E</a:t>
            </a:r>
            <a:r>
              <a:rPr dirty="0" sz="3200" spc="-35">
                <a:solidFill>
                  <a:schemeClr val="tx1"/>
                </a:solidFill>
              </a:rPr>
              <a:t> </a:t>
            </a:r>
            <a:r>
              <a:rPr dirty="0" sz="3200" spc="-20">
                <a:solidFill>
                  <a:schemeClr val="tx1"/>
                </a:solidFill>
              </a:rPr>
              <a:t>E</a:t>
            </a:r>
            <a:r>
              <a:rPr dirty="0" sz="3200" spc="30">
                <a:solidFill>
                  <a:schemeClr val="tx1"/>
                </a:solidFill>
              </a:rPr>
              <a:t>N</a:t>
            </a:r>
            <a:r>
              <a:rPr dirty="0" sz="3200" spc="15">
                <a:solidFill>
                  <a:schemeClr val="tx1"/>
                </a:solidFill>
              </a:rPr>
              <a:t>D</a:t>
            </a:r>
            <a:r>
              <a:rPr dirty="0" sz="3200" spc="-45">
                <a:solidFill>
                  <a:schemeClr val="tx1"/>
                </a:solidFill>
              </a:rPr>
              <a:t> </a:t>
            </a:r>
            <a:r>
              <a:rPr dirty="0" sz="3200">
                <a:solidFill>
                  <a:schemeClr val="tx1"/>
                </a:solidFill>
              </a:rPr>
              <a:t>U</a:t>
            </a:r>
            <a:r>
              <a:rPr dirty="0" sz="3200" spc="10">
                <a:solidFill>
                  <a:schemeClr val="tx1"/>
                </a:solidFill>
              </a:rPr>
              <a:t>S</a:t>
            </a:r>
            <a:r>
              <a:rPr dirty="0" sz="3200" spc="-25">
                <a:solidFill>
                  <a:schemeClr val="tx1"/>
                </a:solidFill>
              </a:rPr>
              <a:t>E</a:t>
            </a:r>
            <a:r>
              <a:rPr dirty="0" sz="3200" spc="-10">
                <a:solidFill>
                  <a:schemeClr val="tx1"/>
                </a:solidFill>
              </a:rPr>
              <a:t>R</a:t>
            </a:r>
            <a:r>
              <a:rPr dirty="0" sz="3200" spc="5">
                <a:solidFill>
                  <a:schemeClr val="tx1"/>
                </a:solidFill>
              </a:rPr>
              <a:t>S?</a:t>
            </a:r>
            <a:endParaRPr dirty="0" sz="3200">
              <a:solidFill>
                <a:schemeClr val="tx1"/>
              </a:solidFill>
            </a:endParaRPr>
          </a:p>
        </p:txBody>
      </p:sp>
      <p:sp>
        <p:nvSpPr>
          <p:cNvPr id="1048652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634135" y="6446520"/>
            <a:ext cx="1530927" cy="1847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TextBox 9"/>
          <p:cNvSpPr txBox="1"/>
          <p:nvPr/>
        </p:nvSpPr>
        <p:spPr>
          <a:xfrm>
            <a:off x="1905000" y="2301744"/>
            <a:ext cx="5867400" cy="358141"/>
          </a:xfrm>
          <a:prstGeom prst="rect"/>
          <a:noFill/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654" name="Rectangle 3"/>
          <p:cNvSpPr>
            <a:spLocks noChangeArrowheads="1"/>
          </p:cNvSpPr>
          <p:nvPr/>
        </p:nvSpPr>
        <p:spPr bwMode="auto">
          <a:xfrm rot="10800000" flipV="1">
            <a:off x="723900" y="2449147"/>
            <a:ext cx="7658100" cy="2225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>
                <a:solidFill>
                  <a:schemeClr val="tx1"/>
                </a:solidFill>
              </a:rPr>
              <a:t>O</a:t>
            </a:r>
            <a:r>
              <a:rPr dirty="0" sz="3600" spc="25">
                <a:solidFill>
                  <a:schemeClr val="tx1"/>
                </a:solidFill>
              </a:rPr>
              <a:t>U</a:t>
            </a:r>
            <a:r>
              <a:rPr dirty="0" sz="3600">
                <a:solidFill>
                  <a:schemeClr val="tx1"/>
                </a:solidFill>
              </a:rPr>
              <a:t>R</a:t>
            </a:r>
            <a:r>
              <a:rPr dirty="0" sz="3600" spc="5">
                <a:solidFill>
                  <a:schemeClr val="tx1"/>
                </a:solidFill>
              </a:rPr>
              <a:t> </a:t>
            </a:r>
            <a:r>
              <a:rPr dirty="0" sz="3600" spc="25">
                <a:solidFill>
                  <a:schemeClr val="tx1"/>
                </a:solidFill>
              </a:rPr>
              <a:t>S</a:t>
            </a:r>
            <a:r>
              <a:rPr dirty="0" sz="3600" spc="10">
                <a:solidFill>
                  <a:schemeClr val="tx1"/>
                </a:solidFill>
              </a:rPr>
              <a:t>O</a:t>
            </a:r>
            <a:r>
              <a:rPr dirty="0" sz="3600" spc="25">
                <a:solidFill>
                  <a:schemeClr val="tx1"/>
                </a:solidFill>
              </a:rPr>
              <a:t>LU</a:t>
            </a:r>
            <a:r>
              <a:rPr dirty="0" sz="3600" spc="-35">
                <a:solidFill>
                  <a:schemeClr val="tx1"/>
                </a:solidFill>
              </a:rPr>
              <a:t>T</a:t>
            </a:r>
            <a:r>
              <a:rPr dirty="0" sz="3600" spc="-30">
                <a:solidFill>
                  <a:schemeClr val="tx1"/>
                </a:solidFill>
              </a:rPr>
              <a:t>I</a:t>
            </a:r>
            <a:r>
              <a:rPr dirty="0" sz="3600" spc="10">
                <a:solidFill>
                  <a:schemeClr val="tx1"/>
                </a:solidFill>
              </a:rPr>
              <a:t>O</a:t>
            </a:r>
            <a:r>
              <a:rPr dirty="0" sz="3600">
                <a:solidFill>
                  <a:schemeClr val="tx1"/>
                </a:solidFill>
              </a:rPr>
              <a:t>N</a:t>
            </a:r>
            <a:r>
              <a:rPr dirty="0" sz="3600" spc="-345">
                <a:solidFill>
                  <a:schemeClr val="tx1"/>
                </a:solidFill>
              </a:rPr>
              <a:t> </a:t>
            </a:r>
            <a:r>
              <a:rPr dirty="0" sz="3600" spc="-35">
                <a:solidFill>
                  <a:schemeClr val="tx1"/>
                </a:solidFill>
              </a:rPr>
              <a:t>A</a:t>
            </a:r>
            <a:r>
              <a:rPr dirty="0" sz="3600" spc="-5">
                <a:solidFill>
                  <a:schemeClr val="tx1"/>
                </a:solidFill>
              </a:rPr>
              <a:t>N</a:t>
            </a:r>
            <a:r>
              <a:rPr dirty="0" sz="3600">
                <a:solidFill>
                  <a:schemeClr val="tx1"/>
                </a:solidFill>
              </a:rPr>
              <a:t>D</a:t>
            </a:r>
            <a:r>
              <a:rPr dirty="0" sz="3600" spc="35">
                <a:solidFill>
                  <a:schemeClr val="tx1"/>
                </a:solidFill>
              </a:rPr>
              <a:t> </a:t>
            </a:r>
            <a:r>
              <a:rPr dirty="0" sz="3600" spc="-30">
                <a:solidFill>
                  <a:schemeClr val="tx1"/>
                </a:solidFill>
              </a:rPr>
              <a:t>I</a:t>
            </a:r>
            <a:r>
              <a:rPr dirty="0" sz="3600" spc="-35">
                <a:solidFill>
                  <a:schemeClr val="tx1"/>
                </a:solidFill>
              </a:rPr>
              <a:t>T</a:t>
            </a:r>
            <a:r>
              <a:rPr dirty="0" sz="3600">
                <a:solidFill>
                  <a:schemeClr val="tx1"/>
                </a:solidFill>
              </a:rPr>
              <a:t>S</a:t>
            </a:r>
            <a:r>
              <a:rPr dirty="0" sz="3600" spc="60">
                <a:solidFill>
                  <a:schemeClr val="tx1"/>
                </a:solidFill>
              </a:rPr>
              <a:t> </a:t>
            </a:r>
            <a:r>
              <a:rPr dirty="0" sz="3600" spc="-295">
                <a:solidFill>
                  <a:schemeClr val="tx1"/>
                </a:solidFill>
              </a:rPr>
              <a:t>V</a:t>
            </a:r>
            <a:r>
              <a:rPr dirty="0" sz="3600" spc="-35">
                <a:solidFill>
                  <a:schemeClr val="tx1"/>
                </a:solidFill>
              </a:rPr>
              <a:t>A</a:t>
            </a:r>
            <a:r>
              <a:rPr dirty="0" sz="3600" spc="25">
                <a:solidFill>
                  <a:schemeClr val="tx1"/>
                </a:solidFill>
              </a:rPr>
              <a:t>LU</a:t>
            </a:r>
            <a:r>
              <a:rPr dirty="0" sz="3600">
                <a:solidFill>
                  <a:schemeClr val="tx1"/>
                </a:solidFill>
              </a:rPr>
              <a:t>E</a:t>
            </a:r>
            <a:r>
              <a:rPr dirty="0" sz="3600" spc="-65">
                <a:solidFill>
                  <a:schemeClr val="tx1"/>
                </a:solidFill>
              </a:rPr>
              <a:t> </a:t>
            </a:r>
            <a:r>
              <a:rPr dirty="0" sz="3600" spc="-15">
                <a:solidFill>
                  <a:schemeClr val="tx1"/>
                </a:solidFill>
              </a:rPr>
              <a:t>P</a:t>
            </a:r>
            <a:r>
              <a:rPr dirty="0" sz="3600" spc="-30">
                <a:solidFill>
                  <a:schemeClr val="tx1"/>
                </a:solidFill>
              </a:rPr>
              <a:t>R</a:t>
            </a:r>
            <a:r>
              <a:rPr dirty="0" sz="3600" spc="10">
                <a:solidFill>
                  <a:schemeClr val="tx1"/>
                </a:solidFill>
              </a:rPr>
              <a:t>O</a:t>
            </a:r>
            <a:r>
              <a:rPr dirty="0" sz="3600" spc="-15">
                <a:solidFill>
                  <a:schemeClr val="tx1"/>
                </a:solidFill>
              </a:rPr>
              <a:t>P</a:t>
            </a:r>
            <a:r>
              <a:rPr dirty="0" sz="3600" spc="10">
                <a:solidFill>
                  <a:schemeClr val="tx1"/>
                </a:solidFill>
              </a:rPr>
              <a:t>O</a:t>
            </a:r>
            <a:r>
              <a:rPr dirty="0" sz="3600" spc="25">
                <a:solidFill>
                  <a:schemeClr val="tx1"/>
                </a:solidFill>
              </a:rPr>
              <a:t>S</a:t>
            </a:r>
            <a:r>
              <a:rPr dirty="0" sz="3600" spc="-30">
                <a:solidFill>
                  <a:schemeClr val="tx1"/>
                </a:solidFill>
              </a:rPr>
              <a:t>I</a:t>
            </a:r>
            <a:r>
              <a:rPr dirty="0" sz="3600" spc="-35">
                <a:solidFill>
                  <a:schemeClr val="tx1"/>
                </a:solidFill>
              </a:rPr>
              <a:t>T</a:t>
            </a:r>
            <a:r>
              <a:rPr dirty="0" sz="3600" spc="-30">
                <a:solidFill>
                  <a:schemeClr val="tx1"/>
                </a:solidFill>
              </a:rPr>
              <a:t>I</a:t>
            </a:r>
            <a:r>
              <a:rPr dirty="0" sz="3600" spc="10">
                <a:solidFill>
                  <a:schemeClr val="tx1"/>
                </a:solidFill>
              </a:rPr>
              <a:t>O</a:t>
            </a:r>
            <a:r>
              <a:rPr dirty="0" sz="36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8659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Rectangle 1"/>
          <p:cNvSpPr>
            <a:spLocks noChangeArrowheads="1"/>
          </p:cNvSpPr>
          <p:nvPr/>
        </p:nvSpPr>
        <p:spPr bwMode="auto">
          <a:xfrm rot="10800000" flipV="1">
            <a:off x="2867025" y="2720876"/>
            <a:ext cx="6457950" cy="193899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6781800" y="4246562"/>
            <a:ext cx="1779587" cy="223202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2" name="TextBox 2"/>
          <p:cNvSpPr txBox="1"/>
          <p:nvPr/>
        </p:nvSpPr>
        <p:spPr>
          <a:xfrm>
            <a:off x="1447800" y="2133600"/>
            <a:ext cx="6096000" cy="3416320"/>
          </a:xfrm>
          <a:prstGeom prst="rect"/>
          <a:noFill/>
        </p:spPr>
        <p:txBody>
          <a:bodyPr rtlCol="0" wrap="square">
            <a:spAutoFit/>
          </a:bodyPr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Employee Data Set = Edunet Dashboard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9 Feature they are provided.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5 features are taken to data analysis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They are: 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Emp Id = Value &amp; Number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Name = Text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Employee Rating = numerical value</a:t>
            </a:r>
          </a:p>
          <a:p>
            <a:r>
              <a:rPr dirty="0" lang="en-US"/>
              <a:t>4</a:t>
            </a:r>
            <a:r>
              <a:rPr dirty="0" sz="1800" lang="en-US"/>
              <a:t>.      Bonus =</a:t>
            </a:r>
          </a:p>
          <a:p>
            <a:endParaRPr dirty="0" sz="1800" lang="en-US"/>
          </a:p>
          <a:p>
            <a:r>
              <a:rPr dirty="0" lang="en-US"/>
              <a:t>        </a:t>
            </a:r>
          </a:p>
          <a:p>
            <a:endParaRPr dirty="0" lang="en-IN"/>
          </a:p>
          <a:p>
            <a:pPr algn="l"/>
            <a:endParaRPr b="0" dirty="0" sz="1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3048000" y="4191000"/>
          <a:ext cx="177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</a:tblGrid>
              <a:tr h="289560">
                <a:tc>
                  <a:txBody>
                    <a:bodyPr/>
                    <a:p>
                      <a:r>
                        <a:rPr dirty="0" sz="1400" lang="en-US"/>
                        <a:t>JOB RATE</a:t>
                      </a:r>
                      <a:endParaRPr dirty="0" sz="14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/>
                        <a:t>BONUS</a:t>
                      </a:r>
                      <a:endParaRPr dirty="0" sz="1400" lang="en-IN"/>
                    </a:p>
                  </a:txBody>
                </a:tc>
              </a:tr>
              <a:tr h="289560">
                <a:tc>
                  <a:txBody>
                    <a:bodyPr/>
                    <a:p>
                      <a:r>
                        <a:rPr dirty="0" lang="en-US"/>
                        <a:t>5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5000</a:t>
                      </a:r>
                      <a:endParaRPr dirty="0" lang="en-IN"/>
                    </a:p>
                  </a:txBody>
                </a:tc>
              </a:tr>
              <a:tr h="289560">
                <a:tc>
                  <a:txBody>
                    <a:bodyPr/>
                    <a:p>
                      <a:r>
                        <a:rPr dirty="0" lang="en-US"/>
                        <a:t>4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4000</a:t>
                      </a:r>
                      <a:endParaRPr dirty="0" lang="en-IN"/>
                    </a:p>
                  </a:txBody>
                </a:tc>
              </a:tr>
              <a:tr h="289560">
                <a:tc>
                  <a:txBody>
                    <a:bodyPr/>
                    <a:p>
                      <a:r>
                        <a:rPr dirty="0" lang="en-US"/>
                        <a:t>3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3000</a:t>
                      </a:r>
                      <a:endParaRPr dirty="0" lang="en-IN"/>
                    </a:p>
                  </a:txBody>
                </a:tc>
              </a:tr>
              <a:tr h="289560">
                <a:tc>
                  <a:txBody>
                    <a:bodyPr/>
                    <a:p>
                      <a:r>
                        <a:rPr dirty="0" lang="en-US"/>
                        <a:t>2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2000</a:t>
                      </a:r>
                      <a:endParaRPr dirty="0" lang="en-IN"/>
                    </a:p>
                  </a:txBody>
                </a:tc>
              </a:tr>
              <a:tr h="289560">
                <a:tc>
                  <a:txBody>
                    <a:bodyPr/>
                    <a:p>
                      <a:r>
                        <a:rPr dirty="0" lang="en-US"/>
                        <a:t>1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1000</a:t>
                      </a:r>
                      <a:endParaRPr dirty="0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solidFill>
                  <a:schemeClr val="tx1"/>
                </a:solidFill>
              </a:rPr>
              <a:t>THE</a:t>
            </a:r>
            <a:r>
              <a:rPr dirty="0" sz="4250" spc="20">
                <a:solidFill>
                  <a:schemeClr val="tx1"/>
                </a:solidFill>
              </a:rPr>
              <a:t> </a:t>
            </a:r>
            <a:r>
              <a:rPr dirty="0" sz="4250" lang="en-US" spc="20">
                <a:solidFill>
                  <a:schemeClr val="tx1"/>
                </a:solidFill>
              </a:rPr>
              <a:t>"</a:t>
            </a:r>
            <a:r>
              <a:rPr dirty="0" sz="4250" spc="10">
                <a:solidFill>
                  <a:schemeClr val="tx1"/>
                </a:solidFill>
              </a:rPr>
              <a:t>WOW</a:t>
            </a:r>
            <a:r>
              <a:rPr dirty="0" sz="4250" lang="en-US" spc="10">
                <a:solidFill>
                  <a:schemeClr val="tx1"/>
                </a:solidFill>
              </a:rPr>
              <a:t>"</a:t>
            </a:r>
            <a:r>
              <a:rPr dirty="0" sz="4250" spc="85">
                <a:solidFill>
                  <a:schemeClr val="tx1"/>
                </a:solidFill>
              </a:rPr>
              <a:t> </a:t>
            </a:r>
            <a:r>
              <a:rPr dirty="0" sz="4250" spc="10">
                <a:solidFill>
                  <a:schemeClr val="tx1"/>
                </a:solidFill>
              </a:rPr>
              <a:t>IN</a:t>
            </a:r>
            <a:r>
              <a:rPr dirty="0" sz="4250" spc="-5">
                <a:solidFill>
                  <a:schemeClr val="tx1"/>
                </a:solidFill>
              </a:rPr>
              <a:t> </a:t>
            </a:r>
            <a:r>
              <a:rPr dirty="0" sz="4250" spc="15">
                <a:solidFill>
                  <a:schemeClr val="tx1"/>
                </a:solidFill>
              </a:rPr>
              <a:t>OUR</a:t>
            </a:r>
            <a:r>
              <a:rPr dirty="0" sz="4250" spc="-10">
                <a:solidFill>
                  <a:schemeClr val="tx1"/>
                </a:solidFill>
              </a:rPr>
              <a:t> </a:t>
            </a:r>
            <a:r>
              <a:rPr dirty="0" sz="4250" spc="20">
                <a:solidFill>
                  <a:schemeClr val="tx1"/>
                </a:solidFill>
              </a:rPr>
              <a:t>SOLUTION</a:t>
            </a:r>
            <a:endParaRPr dirty="0" sz="4250">
              <a:solidFill>
                <a:schemeClr val="tx1"/>
              </a:solidFill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TextBox 8"/>
          <p:cNvSpPr txBox="1"/>
          <p:nvPr/>
        </p:nvSpPr>
        <p:spPr>
          <a:xfrm>
            <a:off x="914400" y="2558443"/>
            <a:ext cx="8908640" cy="954107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44450" dir="5400000" dist="1397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l" rig="twoPt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Monisha.M</dc:creator>
  <cp:lastModifiedBy>Abi sri</cp:lastModifiedBy>
  <dcterms:created xsi:type="dcterms:W3CDTF">2024-03-29T04:07:22Z</dcterms:created>
  <dcterms:modified xsi:type="dcterms:W3CDTF">2024-09-30T15:01:10Z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9379ef8677e0449abc9888b94212391f</vt:lpwstr>
  </property>
</Properties>
</file>