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4" r:id="rId5"/>
    <p:sldId id="267" r:id="rId6"/>
    <p:sldId id="264" r:id="rId7"/>
    <p:sldId id="269" r:id="rId8"/>
    <p:sldId id="271" r:id="rId9"/>
    <p:sldId id="259" r:id="rId10"/>
    <p:sldId id="260" r:id="rId11"/>
    <p:sldId id="275"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50" autoAdjust="0"/>
    <p:restoredTop sz="94660"/>
  </p:normalViewPr>
  <p:slideViewPr>
    <p:cSldViewPr snapToGrid="0">
      <p:cViewPr varScale="1">
        <p:scale>
          <a:sx n="78" d="100"/>
          <a:sy n="78" d="100"/>
        </p:scale>
        <p:origin x="10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2440-0B7E-7376-2F53-BA970E527940}"/>
              </a:ext>
            </a:extLst>
          </p:cNvPr>
          <p:cNvSpPr>
            <a:spLocks noGrp="1"/>
          </p:cNvSpPr>
          <p:nvPr>
            <p:ph type="ctrTitle"/>
          </p:nvPr>
        </p:nvSpPr>
        <p:spPr>
          <a:xfrm>
            <a:off x="718189" y="708477"/>
            <a:ext cx="10881360" cy="2082800"/>
          </a:xfrm>
        </p:spPr>
        <p:txBody>
          <a:bodyPr>
            <a:normAutofit/>
          </a:bodyPr>
          <a:lstStyle/>
          <a:p>
            <a:r>
              <a:rPr lang="en-IN" sz="4800" i="1" dirty="0">
                <a:latin typeface="Times New Roman" panose="02020603050405020304" pitchFamily="18" charset="0"/>
                <a:cs typeface="Times New Roman" panose="02020603050405020304" pitchFamily="18" charset="0"/>
              </a:rPr>
              <a:t>       </a:t>
            </a:r>
            <a:r>
              <a:rPr lang="en-IN" sz="4800" i="1" u="sng"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6" name="Rectangle 5"/>
          <p:cNvSpPr/>
          <p:nvPr/>
        </p:nvSpPr>
        <p:spPr>
          <a:xfrm>
            <a:off x="718189" y="1064837"/>
            <a:ext cx="11027391" cy="830997"/>
          </a:xfrm>
          <a:prstGeom prst="rect">
            <a:avLst/>
          </a:prstGeom>
        </p:spPr>
        <p:txBody>
          <a:bodyPr wrap="square">
            <a:spAutoFit/>
          </a:bodyPr>
          <a:lstStyle/>
          <a:p>
            <a:r>
              <a:rPr lang="en-IN" sz="4800" b="1" i="1" u="sng" dirty="0">
                <a:latin typeface="Times New Roman" panose="02020603050405020304" pitchFamily="18" charset="0"/>
                <a:cs typeface="Times New Roman" panose="02020603050405020304" pitchFamily="18" charset="0"/>
              </a:rPr>
              <a:t>PLANT WATER MONITORING SYSTEM</a:t>
            </a:r>
            <a:endParaRPr lang="en-US" sz="4800" b="1" dirty="0"/>
          </a:p>
        </p:txBody>
      </p:sp>
      <p:sp>
        <p:nvSpPr>
          <p:cNvPr id="7" name="Rectangle 6"/>
          <p:cNvSpPr/>
          <p:nvPr/>
        </p:nvSpPr>
        <p:spPr>
          <a:xfrm>
            <a:off x="8551549" y="3499754"/>
            <a:ext cx="6096000" cy="1754326"/>
          </a:xfrm>
          <a:prstGeom prst="rect">
            <a:avLst/>
          </a:prstGeom>
        </p:spPr>
        <p:txBody>
          <a:bodyPr>
            <a:spAutoFit/>
          </a:bodyPr>
          <a:lstStyle/>
          <a:p>
            <a:r>
              <a:rPr lang="en-US" dirty="0"/>
              <a:t>PRESENTED BY:</a:t>
            </a:r>
          </a:p>
          <a:p>
            <a:r>
              <a:rPr lang="en-US" dirty="0"/>
              <a:t>21R21A0549 - SANDHYA</a:t>
            </a:r>
          </a:p>
          <a:p>
            <a:r>
              <a:rPr lang="en-US" dirty="0"/>
              <a:t>21R21A0543 - REENA REDDY</a:t>
            </a:r>
          </a:p>
          <a:p>
            <a:r>
              <a:rPr lang="en-US" dirty="0"/>
              <a:t>21R21A0550 - PRAGATHI REDDY</a:t>
            </a:r>
          </a:p>
          <a:p>
            <a:r>
              <a:rPr lang="en-US" dirty="0"/>
              <a:t>21R21A0554 - MUBEEN</a:t>
            </a:r>
          </a:p>
          <a:p>
            <a:r>
              <a:rPr lang="en-US" dirty="0"/>
              <a:t>22R25A0505 - PRIYANKA</a:t>
            </a:r>
          </a:p>
        </p:txBody>
      </p:sp>
    </p:spTree>
    <p:extLst>
      <p:ext uri="{BB962C8B-B14F-4D97-AF65-F5344CB8AC3E}">
        <p14:creationId xmlns:p14="http://schemas.microsoft.com/office/powerpoint/2010/main" val="2120122186"/>
      </p:ext>
    </p:extLst>
  </p:cSld>
  <p:clrMapOvr>
    <a:masterClrMapping/>
  </p:clrMapOvr>
  <mc:AlternateContent xmlns:mc="http://schemas.openxmlformats.org/markup-compatibility/2006" xmlns:p14="http://schemas.microsoft.com/office/powerpoint/2010/main">
    <mc:Choice Requires="p14">
      <p:transition spd="slow" p14:dur="3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C21DB9B-7D72-46F1-1F0F-C3DB3B387430}"/>
              </a:ext>
            </a:extLst>
          </p:cNvPr>
          <p:cNvSpPr>
            <a:spLocks noGrp="1"/>
          </p:cNvSpPr>
          <p:nvPr>
            <p:ph idx="1"/>
          </p:nvPr>
        </p:nvSpPr>
        <p:spPr>
          <a:xfrm>
            <a:off x="550431" y="2015732"/>
            <a:ext cx="10369360" cy="3450613"/>
          </a:xfrm>
        </p:spPr>
        <p:txBody>
          <a:bodyPr>
            <a:noAutofit/>
          </a:bodyPr>
          <a:lstStyle/>
          <a:p>
            <a:r>
              <a:rPr lang="en-US" sz="2800" dirty="0">
                <a:latin typeface="Baskerville Old Face" panose="02020602080505020303" pitchFamily="18" charset="0"/>
              </a:rPr>
              <a:t>The reason behind the creation of the smart irrigation system is to address the issue of over watering plants and to remove the possibility of forgetting about watering your plants entirely. The system removes the need to water your plants by hand. </a:t>
            </a:r>
            <a:endParaRPr lang="en-US" sz="2800" dirty="0">
              <a:effectLst>
                <a:outerShdw blurRad="38100" dist="38100" dir="2700000" algn="tl">
                  <a:srgbClr val="000000">
                    <a:alpha val="43137"/>
                  </a:srgbClr>
                </a:outerShdw>
              </a:effectLst>
              <a:latin typeface="Baskerville Old Face" panose="02020602080505020303" pitchFamily="18" charset="0"/>
              <a:cs typeface="Calibri" panose="020F0502020204030204" pitchFamily="34" charset="0"/>
            </a:endParaRPr>
          </a:p>
        </p:txBody>
      </p:sp>
      <p:sp>
        <p:nvSpPr>
          <p:cNvPr id="3" name="TextBox 2"/>
          <p:cNvSpPr txBox="1"/>
          <p:nvPr/>
        </p:nvSpPr>
        <p:spPr>
          <a:xfrm>
            <a:off x="702366" y="954157"/>
            <a:ext cx="6334539" cy="646331"/>
          </a:xfrm>
          <a:prstGeom prst="rect">
            <a:avLst/>
          </a:prstGeom>
          <a:noFill/>
        </p:spPr>
        <p:txBody>
          <a:bodyPr wrap="square" rtlCol="0">
            <a:spAutoFit/>
          </a:bodyPr>
          <a:lstStyle/>
          <a:p>
            <a:r>
              <a:rPr lang="en-US" sz="3600" u="sng" dirty="0"/>
              <a:t>CONCLUSION</a:t>
            </a:r>
          </a:p>
        </p:txBody>
      </p:sp>
    </p:spTree>
    <p:extLst>
      <p:ext uri="{BB962C8B-B14F-4D97-AF65-F5344CB8AC3E}">
        <p14:creationId xmlns:p14="http://schemas.microsoft.com/office/powerpoint/2010/main" val="20202434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59" y="1550504"/>
            <a:ext cx="9833113" cy="4883425"/>
          </a:xfrm>
          <a:prstGeom prst="rect">
            <a:avLst/>
          </a:prstGeom>
          <a:ln>
            <a:noFill/>
          </a:ln>
          <a:effectLst>
            <a:softEdge rad="112500"/>
          </a:effectLst>
        </p:spPr>
      </p:pic>
      <p:sp>
        <p:nvSpPr>
          <p:cNvPr id="3" name="TextBox 2"/>
          <p:cNvSpPr txBox="1"/>
          <p:nvPr/>
        </p:nvSpPr>
        <p:spPr>
          <a:xfrm>
            <a:off x="432487" y="630195"/>
            <a:ext cx="6734433" cy="646331"/>
          </a:xfrm>
          <a:prstGeom prst="rect">
            <a:avLst/>
          </a:prstGeom>
          <a:noFill/>
        </p:spPr>
        <p:txBody>
          <a:bodyPr wrap="square" rtlCol="0">
            <a:spAutoFit/>
          </a:bodyPr>
          <a:lstStyle/>
          <a:p>
            <a:r>
              <a:rPr lang="en-US" sz="3600" b="1" u="sng" dirty="0" smtClean="0"/>
              <a:t>PROJECT PROTOTYPE</a:t>
            </a:r>
            <a:endParaRPr lang="en-US" sz="3600" b="1" u="sng" dirty="0"/>
          </a:p>
        </p:txBody>
      </p:sp>
    </p:spTree>
    <p:extLst>
      <p:ext uri="{BB962C8B-B14F-4D97-AF65-F5344CB8AC3E}">
        <p14:creationId xmlns:p14="http://schemas.microsoft.com/office/powerpoint/2010/main" val="3063805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flipH="1">
            <a:off x="3531040" y="2644169"/>
            <a:ext cx="6328577" cy="1569660"/>
          </a:xfrm>
          <a:prstGeom prst="rect">
            <a:avLst/>
          </a:prstGeom>
          <a:noFill/>
        </p:spPr>
        <p:txBody>
          <a:bodyPr wrap="square" rtlCol="0">
            <a:spAutoFit/>
          </a:bodyPr>
          <a:lstStyle/>
          <a:p>
            <a:r>
              <a:rPr lang="en-US" sz="9600" dirty="0">
                <a:latin typeface="Forte" panose="03060902040502070203" pitchFamily="66" charset="0"/>
              </a:rPr>
              <a:t>Thank You</a:t>
            </a:r>
          </a:p>
        </p:txBody>
      </p:sp>
    </p:spTree>
    <p:extLst>
      <p:ext uri="{BB962C8B-B14F-4D97-AF65-F5344CB8AC3E}">
        <p14:creationId xmlns:p14="http://schemas.microsoft.com/office/powerpoint/2010/main" val="876232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E2F3-B1DE-5B58-47CF-E33CF2D26446}"/>
              </a:ext>
            </a:extLst>
          </p:cNvPr>
          <p:cNvSpPr>
            <a:spLocks noGrp="1"/>
          </p:cNvSpPr>
          <p:nvPr>
            <p:ph type="title"/>
          </p:nvPr>
        </p:nvSpPr>
        <p:spPr>
          <a:xfrm>
            <a:off x="1451578" y="750730"/>
            <a:ext cx="9603275" cy="1049235"/>
          </a:xfrm>
        </p:spPr>
        <p:txBody>
          <a:bodyPr>
            <a:normAutofit/>
          </a:bodyPr>
          <a:lstStyle/>
          <a:p>
            <a:r>
              <a:rPr lang="en-US" sz="4400" i="1" u="sng" dirty="0">
                <a:solidFill>
                  <a:schemeClr val="accent4">
                    <a:lumMod val="50000"/>
                  </a:schemeClr>
                </a:solidFill>
                <a:latin typeface="Times New Roman" panose="02020603050405020304" pitchFamily="18" charset="0"/>
                <a:cs typeface="Times New Roman" panose="02020603050405020304" pitchFamily="18" charset="0"/>
              </a:rPr>
              <a:t>INTRODUCTION</a:t>
            </a:r>
            <a:endParaRPr lang="en-IN" sz="4400" i="1" u="sng"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3D1096-1163-35DA-8194-D8ECA70534A7}"/>
              </a:ext>
            </a:extLst>
          </p:cNvPr>
          <p:cNvSpPr>
            <a:spLocks noGrp="1"/>
          </p:cNvSpPr>
          <p:nvPr>
            <p:ph idx="1"/>
          </p:nvPr>
        </p:nvSpPr>
        <p:spPr>
          <a:xfrm>
            <a:off x="232379" y="2150953"/>
            <a:ext cx="7665917" cy="3450613"/>
          </a:xfrm>
        </p:spPr>
        <p:txBody>
          <a:bodyPr>
            <a:normAutofit/>
          </a:bodyPr>
          <a:lstStyle/>
          <a:p>
            <a:r>
              <a:rPr lang="en-US" sz="2400" dirty="0">
                <a:latin typeface="Baskerville Old Face" panose="02020602080505020303" pitchFamily="18" charset="0"/>
              </a:rPr>
              <a:t>Plant plays a vital role in maintaining the ecological cycle and forms the foundation of a food chain pyramid and thus to maintain the plant’s proper growth and health adequate monitoring is required. </a:t>
            </a:r>
          </a:p>
          <a:p>
            <a:r>
              <a:rPr lang="en-US" sz="2400" dirty="0">
                <a:latin typeface="Baskerville Old Face" panose="02020602080505020303" pitchFamily="18" charset="0"/>
              </a:rPr>
              <a:t>This system would be ideal for the tending of these crops.</a:t>
            </a:r>
          </a:p>
        </p:txBody>
      </p:sp>
      <p:pic>
        <p:nvPicPr>
          <p:cNvPr id="8" name="Picture 7"/>
          <p:cNvPicPr>
            <a:picLocks noChangeAspect="1"/>
          </p:cNvPicPr>
          <p:nvPr/>
        </p:nvPicPr>
        <p:blipFill>
          <a:blip r:embed="rId2"/>
          <a:stretch>
            <a:fillRect/>
          </a:stretch>
        </p:blipFill>
        <p:spPr>
          <a:xfrm>
            <a:off x="7991061" y="0"/>
            <a:ext cx="4200939" cy="6858000"/>
          </a:xfrm>
          <a:prstGeom prst="rect">
            <a:avLst/>
          </a:prstGeom>
        </p:spPr>
      </p:pic>
    </p:spTree>
    <p:extLst>
      <p:ext uri="{BB962C8B-B14F-4D97-AF65-F5344CB8AC3E}">
        <p14:creationId xmlns:p14="http://schemas.microsoft.com/office/powerpoint/2010/main" val="4597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0088" y="318052"/>
            <a:ext cx="3180521" cy="646331"/>
          </a:xfrm>
          <a:prstGeom prst="rect">
            <a:avLst/>
          </a:prstGeom>
          <a:noFill/>
        </p:spPr>
        <p:txBody>
          <a:bodyPr wrap="square" rtlCol="0">
            <a:spAutoFit/>
          </a:bodyPr>
          <a:lstStyle/>
          <a:p>
            <a:r>
              <a:rPr lang="en-US" sz="3600" u="sng" dirty="0">
                <a:latin typeface="Bahnschrift" panose="020B0502040204020203" pitchFamily="34" charset="0"/>
              </a:rPr>
              <a:t>ABSTRACT</a:t>
            </a:r>
          </a:p>
        </p:txBody>
      </p:sp>
      <p:sp>
        <p:nvSpPr>
          <p:cNvPr id="3" name="TextBox 2"/>
          <p:cNvSpPr txBox="1"/>
          <p:nvPr/>
        </p:nvSpPr>
        <p:spPr>
          <a:xfrm>
            <a:off x="145773" y="1137958"/>
            <a:ext cx="7805531" cy="3970318"/>
          </a:xfrm>
          <a:prstGeom prst="rect">
            <a:avLst/>
          </a:prstGeom>
          <a:noFill/>
        </p:spPr>
        <p:txBody>
          <a:bodyPr wrap="square" rtlCol="0">
            <a:spAutoFit/>
          </a:bodyPr>
          <a:lstStyle/>
          <a:p>
            <a:pPr fontAlgn="base"/>
            <a:r>
              <a:rPr lang="en-US" sz="2400" dirty="0"/>
              <a:t>	</a:t>
            </a:r>
            <a:r>
              <a:rPr lang="en-US" sz="2800" dirty="0">
                <a:latin typeface="Baskerville Old Face" panose="02020602080505020303" pitchFamily="18" charset="0"/>
              </a:rPr>
              <a:t>The aim of the project is to design, build and implement a simple self-watering system that removes the need for owners of plants to keep a watch on their plants and tend to their needs. </a:t>
            </a:r>
          </a:p>
          <a:p>
            <a:pPr fontAlgn="base"/>
            <a:r>
              <a:rPr lang="en-US" sz="2800" dirty="0">
                <a:latin typeface="Baskerville Old Face" panose="02020602080505020303" pitchFamily="18" charset="0"/>
              </a:rPr>
              <a:t>This system will automatically water the plants when needed as to keep them healthy. The goal of this project is to reduce the wasting of water and to implement a system that remove the need for any user input from watering your plants and vegetables.</a:t>
            </a:r>
          </a:p>
        </p:txBody>
      </p:sp>
      <p:pic>
        <p:nvPicPr>
          <p:cNvPr id="4" name="Picture 3"/>
          <p:cNvPicPr>
            <a:picLocks noChangeAspect="1"/>
          </p:cNvPicPr>
          <p:nvPr/>
        </p:nvPicPr>
        <p:blipFill>
          <a:blip r:embed="rId2"/>
          <a:stretch>
            <a:fillRect/>
          </a:stretch>
        </p:blipFill>
        <p:spPr>
          <a:xfrm>
            <a:off x="8176591" y="964383"/>
            <a:ext cx="3631096" cy="4708981"/>
          </a:xfrm>
          <a:prstGeom prst="rect">
            <a:avLst/>
          </a:prstGeom>
        </p:spPr>
      </p:pic>
    </p:spTree>
    <p:extLst>
      <p:ext uri="{BB962C8B-B14F-4D97-AF65-F5344CB8AC3E}">
        <p14:creationId xmlns:p14="http://schemas.microsoft.com/office/powerpoint/2010/main" val="98185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2"/>
          <p:cNvSpPr txBox="1"/>
          <p:nvPr/>
        </p:nvSpPr>
        <p:spPr>
          <a:xfrm>
            <a:off x="92765" y="106017"/>
            <a:ext cx="9462053" cy="584775"/>
          </a:xfrm>
          <a:prstGeom prst="rect">
            <a:avLst/>
          </a:prstGeom>
          <a:noFill/>
        </p:spPr>
        <p:txBody>
          <a:bodyPr wrap="square" rtlCol="0">
            <a:spAutoFit/>
          </a:bodyPr>
          <a:lstStyle/>
          <a:p>
            <a:r>
              <a:rPr lang="en-US" sz="3200" u="sng" dirty="0"/>
              <a:t>LITERATURE SURVEY &amp; INFERENCE</a:t>
            </a:r>
          </a:p>
        </p:txBody>
      </p:sp>
      <p:graphicFrame>
        <p:nvGraphicFramePr>
          <p:cNvPr id="4194304" name="Table 3"/>
          <p:cNvGraphicFramePr>
            <a:graphicFrameLocks noGrp="1"/>
          </p:cNvGraphicFramePr>
          <p:nvPr/>
        </p:nvGraphicFramePr>
        <p:xfrm>
          <a:off x="5857460" y="690792"/>
          <a:ext cx="5883965" cy="4437800"/>
        </p:xfrm>
        <a:graphic>
          <a:graphicData uri="http://schemas.openxmlformats.org/drawingml/2006/table">
            <a:tbl>
              <a:tblPr firstRow="1" firstCol="1" bandRow="1">
                <a:tableStyleId>{5C22544A-7EE6-4342-B048-85BDC9FD1C3A}</a:tableStyleId>
              </a:tblPr>
              <a:tblGrid>
                <a:gridCol w="245816">
                  <a:extLst>
                    <a:ext uri="{9D8B030D-6E8A-4147-A177-3AD203B41FA5}">
                      <a16:colId xmlns:a16="http://schemas.microsoft.com/office/drawing/2014/main" val="20000"/>
                    </a:ext>
                  </a:extLst>
                </a:gridCol>
                <a:gridCol w="1492715">
                  <a:extLst>
                    <a:ext uri="{9D8B030D-6E8A-4147-A177-3AD203B41FA5}">
                      <a16:colId xmlns:a16="http://schemas.microsoft.com/office/drawing/2014/main" val="20001"/>
                    </a:ext>
                  </a:extLst>
                </a:gridCol>
                <a:gridCol w="1035841">
                  <a:extLst>
                    <a:ext uri="{9D8B030D-6E8A-4147-A177-3AD203B41FA5}">
                      <a16:colId xmlns:a16="http://schemas.microsoft.com/office/drawing/2014/main" val="20002"/>
                    </a:ext>
                  </a:extLst>
                </a:gridCol>
                <a:gridCol w="1035153">
                  <a:extLst>
                    <a:ext uri="{9D8B030D-6E8A-4147-A177-3AD203B41FA5}">
                      <a16:colId xmlns:a16="http://schemas.microsoft.com/office/drawing/2014/main" val="20003"/>
                    </a:ext>
                  </a:extLst>
                </a:gridCol>
                <a:gridCol w="1035153">
                  <a:extLst>
                    <a:ext uri="{9D8B030D-6E8A-4147-A177-3AD203B41FA5}">
                      <a16:colId xmlns:a16="http://schemas.microsoft.com/office/drawing/2014/main" val="20004"/>
                    </a:ext>
                  </a:extLst>
                </a:gridCol>
                <a:gridCol w="1039287">
                  <a:extLst>
                    <a:ext uri="{9D8B030D-6E8A-4147-A177-3AD203B41FA5}">
                      <a16:colId xmlns:a16="http://schemas.microsoft.com/office/drawing/2014/main" val="20005"/>
                    </a:ext>
                  </a:extLst>
                </a:gridCol>
              </a:tblGrid>
              <a:tr h="1543583">
                <a:tc>
                  <a:txBody>
                    <a:bodyPr/>
                    <a:lstStyle/>
                    <a:p>
                      <a:pPr marL="0" marR="0">
                        <a:lnSpc>
                          <a:spcPct val="107000"/>
                        </a:lnSpc>
                        <a:spcBef>
                          <a:spcPts val="0"/>
                        </a:spcBef>
                        <a:spcAft>
                          <a:spcPts val="0"/>
                        </a:spcAft>
                      </a:pPr>
                      <a:r>
                        <a:rPr lang="en-IN"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Smart farming </a:t>
                      </a:r>
                      <a:r>
                        <a:rPr lang="en-IN" sz="1100" dirty="0" err="1">
                          <a:effectLst/>
                        </a:rPr>
                        <a:t>uding</a:t>
                      </a:r>
                      <a:r>
                        <a:rPr lang="en-IN" sz="1100" dirty="0">
                          <a:effectLst/>
                        </a:rPr>
                        <a:t> IOT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Mohammed </a:t>
                      </a:r>
                      <a:r>
                        <a:rPr lang="en-IN" sz="1100" dirty="0" err="1">
                          <a:effectLst/>
                        </a:rPr>
                        <a:t>Rashiq</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a:effectLst/>
                        </a:rPr>
                        <a:t>1. Users can manually water the plants by checking the soil moisture level at any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Not </a:t>
                      </a:r>
                      <a:r>
                        <a:rPr lang="en-IN" sz="1100">
                          <a:effectLst/>
                        </a:rPr>
                        <a:t>predicting water level</a:t>
                      </a:r>
                      <a:r>
                        <a:rPr lang="en-IN"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extLst>
                  <a:ext uri="{0D108BD9-81ED-4DB2-BD59-A6C34878D82A}">
                    <a16:rowId xmlns:a16="http://schemas.microsoft.com/office/drawing/2014/main" val="10000"/>
                  </a:ext>
                </a:extLst>
              </a:tr>
              <a:tr h="1543583">
                <a:tc>
                  <a:txBody>
                    <a:bodyPr/>
                    <a:lstStyle/>
                    <a:p>
                      <a:pPr marL="0" marR="0">
                        <a:lnSpc>
                          <a:spcPct val="107000"/>
                        </a:lnSpc>
                        <a:spcBef>
                          <a:spcPts val="0"/>
                        </a:spcBef>
                        <a:spcAft>
                          <a:spcPts val="0"/>
                        </a:spcAft>
                      </a:pPr>
                      <a:r>
                        <a:rPr lang="en-IN"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I0T BASED SMART PLANT MONITORING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err="1">
                          <a:effectLst/>
                        </a:rPr>
                        <a:t>Akshay</a:t>
                      </a:r>
                      <a:r>
                        <a:rPr lang="en-IN" sz="1100" dirty="0">
                          <a:effectLst/>
                        </a:rPr>
                        <a:t> </a:t>
                      </a:r>
                      <a:r>
                        <a:rPr lang="en-IN" sz="1100" dirty="0" err="1">
                          <a:effectLst/>
                        </a:rPr>
                        <a:t>Bankar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1.The           wastage of water and the consumption of power by motor can be reduced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This system had incorporated remote monitoring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extLst>
                  <a:ext uri="{0D108BD9-81ED-4DB2-BD59-A6C34878D82A}">
                    <a16:rowId xmlns:a16="http://schemas.microsoft.com/office/drawing/2014/main" val="10001"/>
                  </a:ext>
                </a:extLst>
              </a:tr>
              <a:tr h="1350634">
                <a:tc>
                  <a:txBody>
                    <a:bodyPr/>
                    <a:lstStyle/>
                    <a:p>
                      <a:pPr marL="0" marR="0">
                        <a:lnSpc>
                          <a:spcPct val="107000"/>
                        </a:lnSpc>
                        <a:spcBef>
                          <a:spcPts val="0"/>
                        </a:spcBef>
                        <a:spcAft>
                          <a:spcPts val="0"/>
                        </a:spcAft>
                      </a:pPr>
                      <a:r>
                        <a:rPr lang="en-IN"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Plant Monitoring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Gaurav </a:t>
                      </a:r>
                      <a:r>
                        <a:rPr lang="en-IN" sz="1100" dirty="0" err="1">
                          <a:effectLst/>
                        </a:rPr>
                        <a:t>Patil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1.improves food security and improves productivity of agriculture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tc>
                  <a:txBody>
                    <a:bodyPr/>
                    <a:lstStyle/>
                    <a:p>
                      <a:pPr marL="0" marR="0">
                        <a:lnSpc>
                          <a:spcPct val="107000"/>
                        </a:lnSpc>
                        <a:spcBef>
                          <a:spcPts val="0"/>
                        </a:spcBef>
                        <a:spcAft>
                          <a:spcPts val="0"/>
                        </a:spcAft>
                      </a:pPr>
                      <a:r>
                        <a:rPr lang="en-IN" sz="1100" dirty="0">
                          <a:effectLst/>
                        </a:rPr>
                        <a:t>Overwatering causes the damage to crops and as well as waste of water, it is not detecting.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0" marB="0"/>
                </a:tc>
                <a:extLst>
                  <a:ext uri="{0D108BD9-81ED-4DB2-BD59-A6C34878D82A}">
                    <a16:rowId xmlns:a16="http://schemas.microsoft.com/office/drawing/2014/main" val="10002"/>
                  </a:ext>
                </a:extLst>
              </a:tr>
            </a:tbl>
          </a:graphicData>
        </a:graphic>
      </p:graphicFrame>
      <p:graphicFrame>
        <p:nvGraphicFramePr>
          <p:cNvPr id="4194305" name="Table 6"/>
          <p:cNvGraphicFramePr>
            <a:graphicFrameLocks noGrp="1"/>
          </p:cNvGraphicFramePr>
          <p:nvPr/>
        </p:nvGraphicFramePr>
        <p:xfrm>
          <a:off x="92765" y="690792"/>
          <a:ext cx="5605668" cy="5202238"/>
        </p:xfrm>
        <a:graphic>
          <a:graphicData uri="http://schemas.openxmlformats.org/drawingml/2006/table">
            <a:tbl>
              <a:tblPr firstRow="1" firstCol="1" bandRow="1">
                <a:tableStyleId>{5C22544A-7EE6-4342-B048-85BDC9FD1C3A}</a:tableStyleId>
              </a:tblPr>
              <a:tblGrid>
                <a:gridCol w="437088">
                  <a:extLst>
                    <a:ext uri="{9D8B030D-6E8A-4147-A177-3AD203B41FA5}">
                      <a16:colId xmlns:a16="http://schemas.microsoft.com/office/drawing/2014/main" val="20000"/>
                    </a:ext>
                  </a:extLst>
                </a:gridCol>
                <a:gridCol w="1428775">
                  <a:extLst>
                    <a:ext uri="{9D8B030D-6E8A-4147-A177-3AD203B41FA5}">
                      <a16:colId xmlns:a16="http://schemas.microsoft.com/office/drawing/2014/main" val="20001"/>
                    </a:ext>
                  </a:extLst>
                </a:gridCol>
                <a:gridCol w="934485">
                  <a:extLst>
                    <a:ext uri="{9D8B030D-6E8A-4147-A177-3AD203B41FA5}">
                      <a16:colId xmlns:a16="http://schemas.microsoft.com/office/drawing/2014/main" val="20002"/>
                    </a:ext>
                  </a:extLst>
                </a:gridCol>
                <a:gridCol w="933863">
                  <a:extLst>
                    <a:ext uri="{9D8B030D-6E8A-4147-A177-3AD203B41FA5}">
                      <a16:colId xmlns:a16="http://schemas.microsoft.com/office/drawing/2014/main" val="20003"/>
                    </a:ext>
                  </a:extLst>
                </a:gridCol>
                <a:gridCol w="933863">
                  <a:extLst>
                    <a:ext uri="{9D8B030D-6E8A-4147-A177-3AD203B41FA5}">
                      <a16:colId xmlns:a16="http://schemas.microsoft.com/office/drawing/2014/main" val="20004"/>
                    </a:ext>
                  </a:extLst>
                </a:gridCol>
                <a:gridCol w="937594">
                  <a:extLst>
                    <a:ext uri="{9D8B030D-6E8A-4147-A177-3AD203B41FA5}">
                      <a16:colId xmlns:a16="http://schemas.microsoft.com/office/drawing/2014/main" val="20005"/>
                    </a:ext>
                  </a:extLst>
                </a:gridCol>
              </a:tblGrid>
              <a:tr h="325274">
                <a:tc>
                  <a:txBody>
                    <a:bodyPr/>
                    <a:lstStyle/>
                    <a:p>
                      <a:pPr marL="0" marR="0">
                        <a:lnSpc>
                          <a:spcPct val="107000"/>
                        </a:lnSpc>
                        <a:spcBef>
                          <a:spcPts val="0"/>
                        </a:spcBef>
                        <a:spcAft>
                          <a:spcPts val="0"/>
                        </a:spcAft>
                      </a:pPr>
                      <a:r>
                        <a:rPr lang="en-IN" sz="11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err="1">
                          <a:effectLst/>
                        </a:rPr>
                        <a:t>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a:effectLst/>
                        </a:rPr>
                        <a:t>Author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a:effectLst/>
                        </a:rPr>
                        <a:t>Advantages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a:effectLst/>
                        </a:rPr>
                        <a:t>Disadvantages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extLst>
                  <a:ext uri="{0D108BD9-81ED-4DB2-BD59-A6C34878D82A}">
                    <a16:rowId xmlns:a16="http://schemas.microsoft.com/office/drawing/2014/main" val="10000"/>
                  </a:ext>
                </a:extLst>
              </a:tr>
              <a:tr h="1024766">
                <a:tc>
                  <a:txBody>
                    <a:bodyPr/>
                    <a:lstStyle/>
                    <a:p>
                      <a:pPr marL="0" marR="0">
                        <a:lnSpc>
                          <a:spcPct val="107000"/>
                        </a:lnSpc>
                        <a:spcBef>
                          <a:spcPts val="0"/>
                        </a:spcBef>
                        <a:spcAft>
                          <a:spcPts val="0"/>
                        </a:spcAft>
                      </a:pPr>
                      <a:r>
                        <a:rPr lang="en-IN"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Smart Agriculture </a:t>
                      </a:r>
                      <a:r>
                        <a:rPr lang="en-IN" sz="1100" dirty="0" err="1">
                          <a:effectLst/>
                        </a:rPr>
                        <a:t>thatmeasures</a:t>
                      </a:r>
                      <a:r>
                        <a:rPr lang="en-IN" sz="1100" dirty="0">
                          <a:effectLst/>
                        </a:rPr>
                        <a:t> Moisture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err="1">
                          <a:effectLst/>
                        </a:rPr>
                        <a:t>Asadi</a:t>
                      </a:r>
                      <a:r>
                        <a:rPr lang="en-IN" sz="1100" dirty="0">
                          <a:effectLst/>
                        </a:rPr>
                        <a:t> </a:t>
                      </a:r>
                      <a:r>
                        <a:rPr lang="en-IN" sz="1100" dirty="0" err="1">
                          <a:effectLst/>
                        </a:rPr>
                        <a:t>Venkata</a:t>
                      </a:r>
                      <a:r>
                        <a:rPr lang="en-IN" sz="1100" dirty="0">
                          <a:effectLst/>
                        </a:rPr>
                        <a:t> </a:t>
                      </a:r>
                      <a:r>
                        <a:rPr lang="en-IN" sz="1100" dirty="0" err="1">
                          <a:effectLst/>
                        </a:rPr>
                        <a:t>Mutyalamma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1.Livestock monitoring. Monitoring climate conditions</a:t>
                      </a:r>
                      <a:endParaRPr lang="en-US" sz="1100" dirty="0">
                        <a:effectLst/>
                      </a:endParaRPr>
                    </a:p>
                    <a:p>
                      <a:pPr marL="0" marR="0">
                        <a:lnSpc>
                          <a:spcPct val="107000"/>
                        </a:lnSpc>
                        <a:spcBef>
                          <a:spcPts val="0"/>
                        </a:spcBef>
                        <a:spcAft>
                          <a:spcPts val="0"/>
                        </a:spcAft>
                      </a:pPr>
                      <a:r>
                        <a:rPr lang="en-IN" sz="1100" dirty="0">
                          <a:effectLst/>
                        </a:rPr>
                        <a:t>Crop </a:t>
                      </a:r>
                      <a:r>
                        <a:rPr lang="en-IN" sz="1100" dirty="0" err="1">
                          <a:effectLst/>
                        </a:rPr>
                        <a:t>monitori</a:t>
                      </a:r>
                      <a:r>
                        <a:rPr lang="en-IN" sz="1100" dirty="0">
                          <a:effectLst/>
                        </a:rPr>
                        <a:t> ]ng, Farm management systems.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a:effectLst/>
                        </a:rPr>
                        <a:t>1. As this project runs with the Internet connection, there is no availability of proper internet connections in the villages.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extLst>
                  <a:ext uri="{0D108BD9-81ED-4DB2-BD59-A6C34878D82A}">
                    <a16:rowId xmlns:a16="http://schemas.microsoft.com/office/drawing/2014/main" val="10001"/>
                  </a:ext>
                </a:extLst>
              </a:tr>
              <a:tr h="901148">
                <a:tc>
                  <a:txBody>
                    <a:bodyPr/>
                    <a:lstStyle/>
                    <a:p>
                      <a:pPr marL="0" marR="0">
                        <a:lnSpc>
                          <a:spcPct val="107000"/>
                        </a:lnSpc>
                        <a:spcBef>
                          <a:spcPts val="0"/>
                        </a:spcBef>
                        <a:spcAft>
                          <a:spcPts val="0"/>
                        </a:spcAft>
                      </a:pPr>
                      <a:r>
                        <a:rPr lang="en-IN"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IoT Smart Plant Monitoring, Watering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Don </a:t>
                      </a:r>
                      <a:r>
                        <a:rPr lang="en-IN" sz="1100" dirty="0" err="1">
                          <a:effectLst/>
                        </a:rPr>
                        <a:t>Ranul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IN" sz="1100" dirty="0">
                          <a:effectLst/>
                        </a:rPr>
                        <a:t>1. Disease control techniques daily to prevent plant illnesses.</a:t>
                      </a:r>
                      <a:endParaRPr lang="en-US" sz="1100" dirty="0">
                        <a:effectLst/>
                      </a:endParaRPr>
                    </a:p>
                    <a:p>
                      <a:pPr marL="0" marR="0">
                        <a:lnSpc>
                          <a:spcPct val="107000"/>
                        </a:lnSpc>
                        <a:spcBef>
                          <a:spcPts val="0"/>
                        </a:spcBef>
                        <a:spcAft>
                          <a:spcPts val="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1. Using of IOT in rural area became difficult and not correctly predicting the crop health.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extLst>
                  <a:ext uri="{0D108BD9-81ED-4DB2-BD59-A6C34878D82A}">
                    <a16:rowId xmlns:a16="http://schemas.microsoft.com/office/drawing/2014/main" val="10002"/>
                  </a:ext>
                </a:extLst>
              </a:tr>
              <a:tr h="1342867">
                <a:tc>
                  <a:txBody>
                    <a:bodyPr/>
                    <a:lstStyle/>
                    <a:p>
                      <a:pPr marL="0" marR="0">
                        <a:lnSpc>
                          <a:spcPct val="107000"/>
                        </a:lnSpc>
                        <a:spcBef>
                          <a:spcPts val="0"/>
                        </a:spcBef>
                        <a:spcAft>
                          <a:spcPts val="0"/>
                        </a:spcAft>
                      </a:pPr>
                      <a:r>
                        <a:rPr lang="en-IN"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Smart farming using IOT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Mohammed </a:t>
                      </a:r>
                      <a:r>
                        <a:rPr lang="en-IN" sz="1100" dirty="0" err="1">
                          <a:effectLst/>
                        </a:rPr>
                        <a:t>Rashiq</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1. Users can manually water the plants by checking the soil moisture level at any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tc>
                  <a:txBody>
                    <a:bodyPr/>
                    <a:lstStyle/>
                    <a:p>
                      <a:pPr marL="0" marR="0">
                        <a:lnSpc>
                          <a:spcPct val="107000"/>
                        </a:lnSpc>
                        <a:spcBef>
                          <a:spcPts val="0"/>
                        </a:spcBef>
                        <a:spcAft>
                          <a:spcPts val="0"/>
                        </a:spcAft>
                      </a:pPr>
                      <a:r>
                        <a:rPr lang="en-IN" sz="1100" dirty="0">
                          <a:effectLst/>
                        </a:rPr>
                        <a:t>Challenges in network ,not predicting soil PH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3960" marR="43960"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5980" y="1516674"/>
            <a:ext cx="4451448" cy="1569660"/>
          </a:xfrm>
          <a:prstGeom prst="rect">
            <a:avLst/>
          </a:prstGeom>
          <a:noFill/>
        </p:spPr>
        <p:txBody>
          <a:bodyPr wrap="square" rtlCol="0">
            <a:spAutoFit/>
          </a:bodyPr>
          <a:lstStyle/>
          <a:p>
            <a:r>
              <a:rPr lang="en-US" sz="2400" dirty="0"/>
              <a:t>SOFTWARE REQUIREMENTS</a:t>
            </a:r>
          </a:p>
          <a:p>
            <a:pPr marL="342900" indent="-342900">
              <a:buFont typeface="Arial" panose="020B0604020202020204" pitchFamily="34" charset="0"/>
              <a:buChar char="•"/>
            </a:pPr>
            <a:r>
              <a:rPr lang="en-US" sz="2400" dirty="0">
                <a:latin typeface="Baskerville Old Face" panose="02020602080505020303" pitchFamily="18" charset="0"/>
              </a:rPr>
              <a:t>C language</a:t>
            </a:r>
          </a:p>
          <a:p>
            <a:pPr marL="342900" indent="-342900">
              <a:buFont typeface="Arial" panose="020B0604020202020204" pitchFamily="34" charset="0"/>
              <a:buChar char="•"/>
            </a:pPr>
            <a:r>
              <a:rPr lang="en-US" sz="2400" dirty="0">
                <a:latin typeface="Baskerville Old Face" panose="02020602080505020303" pitchFamily="18" charset="0"/>
              </a:rPr>
              <a:t>Arduino IDE</a:t>
            </a:r>
          </a:p>
          <a:p>
            <a:endParaRPr lang="en-US" sz="2400" dirty="0"/>
          </a:p>
        </p:txBody>
      </p:sp>
      <p:pic>
        <p:nvPicPr>
          <p:cNvPr id="5" name="Picture 4"/>
          <p:cNvPicPr>
            <a:picLocks noChangeAspect="1"/>
          </p:cNvPicPr>
          <p:nvPr/>
        </p:nvPicPr>
        <p:blipFill>
          <a:blip r:embed="rId2"/>
          <a:stretch>
            <a:fillRect/>
          </a:stretch>
        </p:blipFill>
        <p:spPr>
          <a:xfrm>
            <a:off x="8500452" y="1853754"/>
            <a:ext cx="3566469" cy="4102964"/>
          </a:xfrm>
          <a:prstGeom prst="rect">
            <a:avLst/>
          </a:prstGeom>
        </p:spPr>
      </p:pic>
      <p:sp>
        <p:nvSpPr>
          <p:cNvPr id="3" name="TextBox 2"/>
          <p:cNvSpPr txBox="1"/>
          <p:nvPr/>
        </p:nvSpPr>
        <p:spPr>
          <a:xfrm>
            <a:off x="1709531" y="900689"/>
            <a:ext cx="7050157" cy="523220"/>
          </a:xfrm>
          <a:prstGeom prst="rect">
            <a:avLst/>
          </a:prstGeom>
          <a:noFill/>
        </p:spPr>
        <p:txBody>
          <a:bodyPr wrap="square" rtlCol="0">
            <a:spAutoFit/>
          </a:bodyPr>
          <a:lstStyle/>
          <a:p>
            <a:r>
              <a:rPr lang="en-US" sz="2800" u="sng" dirty="0"/>
              <a:t>DOMAIN  :   IOT BASED</a:t>
            </a:r>
          </a:p>
        </p:txBody>
      </p:sp>
      <p:sp>
        <p:nvSpPr>
          <p:cNvPr id="8" name="TextBox 7"/>
          <p:cNvSpPr txBox="1"/>
          <p:nvPr/>
        </p:nvSpPr>
        <p:spPr>
          <a:xfrm>
            <a:off x="1305980" y="2771751"/>
            <a:ext cx="4572000" cy="3785652"/>
          </a:xfrm>
          <a:prstGeom prst="rect">
            <a:avLst/>
          </a:prstGeom>
          <a:noFill/>
        </p:spPr>
        <p:txBody>
          <a:bodyPr wrap="square" rtlCol="0">
            <a:spAutoFit/>
          </a:bodyPr>
          <a:lstStyle/>
          <a:p>
            <a:r>
              <a:rPr lang="en-US" sz="2400" dirty="0"/>
              <a:t>HARDWARE REQUIREMENTS</a:t>
            </a:r>
          </a:p>
          <a:p>
            <a:pPr marL="285750" indent="-285750">
              <a:buFont typeface="Arial" panose="020B0604020202020204" pitchFamily="34" charset="0"/>
              <a:buChar char="•"/>
            </a:pPr>
            <a:r>
              <a:rPr lang="en-US" sz="2400" dirty="0">
                <a:latin typeface="Baskerville Old Face" panose="02020602080505020303" pitchFamily="18" charset="0"/>
              </a:rPr>
              <a:t>Arduino UNO</a:t>
            </a:r>
          </a:p>
          <a:p>
            <a:pPr marL="285750" indent="-285750">
              <a:buFont typeface="Arial" panose="020B0604020202020204" pitchFamily="34" charset="0"/>
              <a:buChar char="•"/>
            </a:pPr>
            <a:r>
              <a:rPr lang="en-US" sz="2400" dirty="0">
                <a:latin typeface="Baskerville Old Face" panose="02020602080505020303" pitchFamily="18" charset="0"/>
              </a:rPr>
              <a:t>Soil moisture sensor</a:t>
            </a:r>
          </a:p>
          <a:p>
            <a:pPr marL="285750" indent="-285750">
              <a:buFont typeface="Arial" panose="020B0604020202020204" pitchFamily="34" charset="0"/>
              <a:buChar char="•"/>
            </a:pPr>
            <a:r>
              <a:rPr lang="en-US" sz="2400" dirty="0">
                <a:latin typeface="Baskerville Old Face" panose="02020602080505020303" pitchFamily="18" charset="0"/>
              </a:rPr>
              <a:t>Servo motor</a:t>
            </a:r>
          </a:p>
          <a:p>
            <a:pPr marL="285750" indent="-285750">
              <a:buFont typeface="Arial" panose="020B0604020202020204" pitchFamily="34" charset="0"/>
              <a:buChar char="•"/>
            </a:pPr>
            <a:r>
              <a:rPr lang="en-US" sz="2400" dirty="0">
                <a:latin typeface="Baskerville Old Face" panose="02020602080505020303" pitchFamily="18" charset="0"/>
              </a:rPr>
              <a:t>DC mini water pump</a:t>
            </a:r>
          </a:p>
          <a:p>
            <a:pPr marL="285750" indent="-285750">
              <a:buFont typeface="Arial" panose="020B0604020202020204" pitchFamily="34" charset="0"/>
              <a:buChar char="•"/>
            </a:pPr>
            <a:r>
              <a:rPr lang="en-US" sz="2400" dirty="0">
                <a:latin typeface="Baskerville Old Face" panose="02020602080505020303" pitchFamily="18" charset="0"/>
              </a:rPr>
              <a:t>Jumper wire</a:t>
            </a:r>
          </a:p>
          <a:p>
            <a:pPr marL="285750" indent="-285750">
              <a:buFont typeface="Arial" panose="020B0604020202020204" pitchFamily="34" charset="0"/>
              <a:buChar char="•"/>
            </a:pPr>
            <a:r>
              <a:rPr lang="en-US" sz="2400" dirty="0">
                <a:latin typeface="Baskerville Old Face" panose="02020602080505020303" pitchFamily="18" charset="0"/>
              </a:rPr>
              <a:t>Breadboard</a:t>
            </a:r>
          </a:p>
          <a:p>
            <a:pPr marL="285750" indent="-285750">
              <a:buFont typeface="Arial" panose="020B0604020202020204" pitchFamily="34" charset="0"/>
              <a:buChar char="•"/>
            </a:pPr>
            <a:r>
              <a:rPr lang="en-US" sz="2400" dirty="0">
                <a:latin typeface="Baskerville Old Face" panose="02020602080505020303" pitchFamily="18" charset="0"/>
              </a:rPr>
              <a:t>Single channel relay module</a:t>
            </a:r>
          </a:p>
          <a:p>
            <a:pPr marL="285750" indent="-285750">
              <a:buFont typeface="Arial" panose="020B0604020202020204" pitchFamily="34" charset="0"/>
              <a:buChar char="•"/>
            </a:pPr>
            <a:r>
              <a:rPr lang="en-US" sz="2400" dirty="0">
                <a:latin typeface="Baskerville Old Face" panose="02020602080505020303" pitchFamily="18" charset="0"/>
              </a:rPr>
              <a:t>12 volt DC adaptor</a:t>
            </a:r>
          </a:p>
          <a:p>
            <a:endParaRPr lang="en-US" sz="2400" dirty="0">
              <a:latin typeface="Baskerville Old Face" panose="02020602080505020303" pitchFamily="18" charset="0"/>
            </a:endParaRPr>
          </a:p>
        </p:txBody>
      </p:sp>
    </p:spTree>
    <p:extLst>
      <p:ext uri="{BB962C8B-B14F-4D97-AF65-F5344CB8AC3E}">
        <p14:creationId xmlns:p14="http://schemas.microsoft.com/office/powerpoint/2010/main" val="41476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3E3C-4998-3487-069E-1CA5D1EF85BD}"/>
              </a:ext>
            </a:extLst>
          </p:cNvPr>
          <p:cNvSpPr>
            <a:spLocks noGrp="1"/>
          </p:cNvSpPr>
          <p:nvPr>
            <p:ph type="title"/>
          </p:nvPr>
        </p:nvSpPr>
        <p:spPr>
          <a:xfrm>
            <a:off x="1141962" y="406953"/>
            <a:ext cx="9603275" cy="1049235"/>
          </a:xfrm>
        </p:spPr>
        <p:txBody>
          <a:bodyPr>
            <a:normAutofit fontScale="90000"/>
          </a:bodyPr>
          <a:lstStyle/>
          <a:p>
            <a:r>
              <a:rPr lang="en-US" sz="6000" i="1" u="sng" dirty="0">
                <a:solidFill>
                  <a:schemeClr val="accent5">
                    <a:lumMod val="50000"/>
                  </a:schemeClr>
                </a:solidFill>
                <a:effectLst>
                  <a:outerShdw blurRad="38100" dist="38100" dir="2700000" algn="tl">
                    <a:srgbClr val="000000">
                      <a:alpha val="43137"/>
                    </a:srgbClr>
                  </a:outerShdw>
                </a:effectLst>
              </a:rPr>
              <a:t>circuit DIAGRAM</a:t>
            </a:r>
            <a:r>
              <a:rPr lang="en-US" dirty="0"/>
              <a:t/>
            </a:r>
            <a:br>
              <a:rPr lang="en-US" dirty="0"/>
            </a:br>
            <a:r>
              <a:rPr lang="en-US" dirty="0"/>
              <a:t/>
            </a:r>
            <a:br>
              <a:rPr lang="en-US" dirty="0"/>
            </a:br>
            <a:endParaRPr lang="en-IN" dirty="0"/>
          </a:p>
        </p:txBody>
      </p:sp>
      <p:pic>
        <p:nvPicPr>
          <p:cNvPr id="1026" name="Picture 2" descr="https://techatronic.com/wp-content/uploads/2020/02/Irrigation-1024x6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2" y="1245704"/>
            <a:ext cx="11887199" cy="551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80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working</a:t>
            </a:r>
          </a:p>
        </p:txBody>
      </p:sp>
      <p:sp>
        <p:nvSpPr>
          <p:cNvPr id="3" name="TextBox 2"/>
          <p:cNvSpPr txBox="1"/>
          <p:nvPr/>
        </p:nvSpPr>
        <p:spPr>
          <a:xfrm>
            <a:off x="725789" y="2146852"/>
            <a:ext cx="11054854" cy="2677656"/>
          </a:xfrm>
          <a:prstGeom prst="rect">
            <a:avLst/>
          </a:prstGeom>
          <a:noFill/>
        </p:spPr>
        <p:txBody>
          <a:bodyPr wrap="square" rtlCol="0">
            <a:spAutoFit/>
          </a:bodyPr>
          <a:lstStyle/>
          <a:p>
            <a:pPr marL="342900" lvl="0" indent="-342900">
              <a:buFont typeface="Arial" panose="020B0604020202020204" pitchFamily="34" charset="0"/>
              <a:buChar char="•"/>
            </a:pPr>
            <a:r>
              <a:rPr lang="en-US" sz="2800" dirty="0">
                <a:latin typeface="Baskerville Old Face" panose="02020602080505020303" pitchFamily="18" charset="0"/>
              </a:rPr>
              <a:t>The first moisture sensor will be located in the first soil sample. </a:t>
            </a:r>
          </a:p>
          <a:p>
            <a:pPr marL="342900" lvl="0" indent="-342900">
              <a:buFont typeface="Arial" panose="020B0604020202020204" pitchFamily="34" charset="0"/>
              <a:buChar char="•"/>
            </a:pPr>
            <a:r>
              <a:rPr lang="en-US" sz="2800" dirty="0">
                <a:latin typeface="Baskerville Old Face" panose="02020602080505020303" pitchFamily="18" charset="0"/>
              </a:rPr>
              <a:t>This soil sample will contain very small seedlings that have not taken hold yet. These young seedlings will have little to no effect on the soil as they will not require much water to grow. </a:t>
            </a:r>
          </a:p>
          <a:p>
            <a:pPr marL="342900" lvl="0" indent="-342900">
              <a:buFont typeface="Arial" panose="020B0604020202020204" pitchFamily="34" charset="0"/>
              <a:buChar char="•"/>
            </a:pPr>
            <a:r>
              <a:rPr lang="en-US" sz="2800" dirty="0">
                <a:latin typeface="Baskerville Old Face" panose="02020602080505020303" pitchFamily="18" charset="0"/>
              </a:rPr>
              <a:t>The less water required from the seedlings the slow the soil should dry out. </a:t>
            </a:r>
          </a:p>
          <a:p>
            <a:pPr marL="342900" lvl="0" indent="-342900">
              <a:buFont typeface="Arial" panose="020B0604020202020204" pitchFamily="34" charset="0"/>
              <a:buChar char="•"/>
            </a:pPr>
            <a:r>
              <a:rPr lang="en-US" sz="2800" dirty="0">
                <a:latin typeface="Baskerville Old Face" panose="02020602080505020303" pitchFamily="18" charset="0"/>
              </a:rPr>
              <a:t>This in turn means that this soil sample should be watered less often.</a:t>
            </a:r>
          </a:p>
        </p:txBody>
      </p:sp>
    </p:spTree>
    <p:extLst>
      <p:ext uri="{BB962C8B-B14F-4D97-AF65-F5344CB8AC3E}">
        <p14:creationId xmlns:p14="http://schemas.microsoft.com/office/powerpoint/2010/main" val="242757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320" y="2571328"/>
            <a:ext cx="4432387" cy="113877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Moisture sensor data collection</a:t>
            </a:r>
          </a:p>
          <a:p>
            <a:pPr marL="285750" indent="-285750">
              <a:buFont typeface="Arial" panose="020B0604020202020204" pitchFamily="34" charset="0"/>
              <a:buChar char="•"/>
            </a:pPr>
            <a:r>
              <a:rPr lang="en-US" sz="2400" dirty="0">
                <a:latin typeface="Baskerville Old Face" panose="02020602080505020303" pitchFamily="18" charset="0"/>
              </a:rPr>
              <a:t>Solenoid valves opening</a:t>
            </a:r>
          </a:p>
          <a:p>
            <a:pPr marL="285750" indent="-285750">
              <a:buFont typeface="Arial" panose="020B0604020202020204" pitchFamily="34" charset="0"/>
              <a:buChar char="•"/>
            </a:pPr>
            <a:endParaRPr lang="en-US" sz="2000" dirty="0">
              <a:latin typeface="Baskerville Old Face" panose="02020602080505020303" pitchFamily="18" charset="0"/>
            </a:endParaRPr>
          </a:p>
        </p:txBody>
      </p:sp>
      <p:sp>
        <p:nvSpPr>
          <p:cNvPr id="4" name="TextBox 3"/>
          <p:cNvSpPr txBox="1"/>
          <p:nvPr/>
        </p:nvSpPr>
        <p:spPr>
          <a:xfrm>
            <a:off x="5365320" y="2398643"/>
            <a:ext cx="6667654" cy="3785652"/>
          </a:xfrm>
          <a:prstGeom prst="rect">
            <a:avLst/>
          </a:prstGeom>
          <a:noFill/>
        </p:spPr>
        <p:txBody>
          <a:bodyPr wrap="square" rtlCol="0">
            <a:spAutoFit/>
          </a:bodyPr>
          <a:lstStyle/>
          <a:p>
            <a:r>
              <a:rPr lang="en-US" sz="2000" dirty="0"/>
              <a:t>• </a:t>
            </a:r>
            <a:r>
              <a:rPr lang="en-US" sz="2400" dirty="0">
                <a:latin typeface="Baskerville Old Face" panose="02020602080505020303" pitchFamily="18" charset="0"/>
              </a:rPr>
              <a:t>Availability : system is accessible to a user given point in time.</a:t>
            </a:r>
          </a:p>
          <a:p>
            <a:r>
              <a:rPr lang="en-US" sz="2400" dirty="0">
                <a:latin typeface="Baskerville Old Face" panose="02020602080505020303" pitchFamily="18" charset="0"/>
              </a:rPr>
              <a:t>• Reliability : specifies how likely system would run without fail.</a:t>
            </a:r>
          </a:p>
          <a:p>
            <a:r>
              <a:rPr lang="en-US" sz="2400" dirty="0">
                <a:latin typeface="Baskerville Old Face" panose="02020602080505020303" pitchFamily="18" charset="0"/>
              </a:rPr>
              <a:t>• Maintainability : time required for a solution to be fixed.</a:t>
            </a:r>
          </a:p>
          <a:p>
            <a:r>
              <a:rPr lang="en-US" sz="2400" dirty="0">
                <a:latin typeface="Baskerville Old Face" panose="02020602080505020303" pitchFamily="18" charset="0"/>
              </a:rPr>
              <a:t>• Ease of use</a:t>
            </a:r>
          </a:p>
          <a:p>
            <a:pPr marL="342900" indent="-342900">
              <a:buFont typeface="Arial" panose="020B0604020202020204" pitchFamily="34" charset="0"/>
              <a:buChar char="•"/>
            </a:pPr>
            <a:r>
              <a:rPr lang="en-US" sz="2400" dirty="0">
                <a:latin typeface="Baskerville Old Face" panose="02020602080505020303" pitchFamily="18" charset="0"/>
              </a:rPr>
              <a:t>  Portability : most of elements of project can quickly oved around from one place to another.</a:t>
            </a:r>
          </a:p>
          <a:p>
            <a:endParaRPr lang="en-US" sz="2400" dirty="0">
              <a:latin typeface="Baskerville Old Face" panose="02020602080505020303" pitchFamily="18" charset="0"/>
            </a:endParaRPr>
          </a:p>
        </p:txBody>
      </p:sp>
      <p:sp>
        <p:nvSpPr>
          <p:cNvPr id="5" name="Rectangle 4"/>
          <p:cNvSpPr/>
          <p:nvPr/>
        </p:nvSpPr>
        <p:spPr>
          <a:xfrm>
            <a:off x="0" y="1858166"/>
            <a:ext cx="5492560" cy="523220"/>
          </a:xfrm>
          <a:prstGeom prst="rect">
            <a:avLst/>
          </a:prstGeom>
        </p:spPr>
        <p:txBody>
          <a:bodyPr wrap="square">
            <a:spAutoFit/>
          </a:bodyPr>
          <a:lstStyle/>
          <a:p>
            <a:r>
              <a:rPr lang="en-US" sz="2800" u="sng" dirty="0"/>
              <a:t>FUNCTIONAL REQUIREMENTS</a:t>
            </a:r>
          </a:p>
        </p:txBody>
      </p:sp>
      <p:sp>
        <p:nvSpPr>
          <p:cNvPr id="6" name="Rectangle 5"/>
          <p:cNvSpPr/>
          <p:nvPr/>
        </p:nvSpPr>
        <p:spPr>
          <a:xfrm>
            <a:off x="5492560" y="1840909"/>
            <a:ext cx="6096000" cy="523220"/>
          </a:xfrm>
          <a:prstGeom prst="rect">
            <a:avLst/>
          </a:prstGeom>
        </p:spPr>
        <p:txBody>
          <a:bodyPr>
            <a:spAutoFit/>
          </a:bodyPr>
          <a:lstStyle/>
          <a:p>
            <a:r>
              <a:rPr lang="en-US" sz="2800" u="sng" dirty="0"/>
              <a:t>NON-FUNCTIONAL REQUIREMENTS</a:t>
            </a:r>
          </a:p>
        </p:txBody>
      </p:sp>
      <p:sp>
        <p:nvSpPr>
          <p:cNvPr id="7" name="Title 6"/>
          <p:cNvSpPr>
            <a:spLocks noGrp="1"/>
          </p:cNvSpPr>
          <p:nvPr>
            <p:ph type="title"/>
          </p:nvPr>
        </p:nvSpPr>
        <p:spPr>
          <a:xfrm>
            <a:off x="596349" y="936707"/>
            <a:ext cx="10763306" cy="1049235"/>
          </a:xfrm>
        </p:spPr>
        <p:txBody>
          <a:bodyPr/>
          <a:lstStyle/>
          <a:p>
            <a:r>
              <a:rPr lang="en-US" u="sng" dirty="0"/>
              <a:t>FUNCTIONAL  and non-functional REQUIREMENTS</a:t>
            </a:r>
          </a:p>
        </p:txBody>
      </p:sp>
    </p:spTree>
    <p:extLst>
      <p:ext uri="{BB962C8B-B14F-4D97-AF65-F5344CB8AC3E}">
        <p14:creationId xmlns:p14="http://schemas.microsoft.com/office/powerpoint/2010/main" val="161914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B6C9-65CE-F5B9-295D-26C48C8D1496}"/>
              </a:ext>
            </a:extLst>
          </p:cNvPr>
          <p:cNvSpPr>
            <a:spLocks noGrp="1"/>
          </p:cNvSpPr>
          <p:nvPr>
            <p:ph type="title"/>
          </p:nvPr>
        </p:nvSpPr>
        <p:spPr/>
        <p:txBody>
          <a:bodyPr>
            <a:normAutofit fontScale="90000"/>
          </a:bodyPr>
          <a:lstStyle/>
          <a:p>
            <a:r>
              <a:rPr lang="en-US" sz="5400" i="1" u="sng" dirty="0" err="1">
                <a:solidFill>
                  <a:schemeClr val="accent5">
                    <a:lumMod val="50000"/>
                  </a:schemeClr>
                </a:solidFill>
                <a:latin typeface="Times New Roman" panose="02020603050405020304" pitchFamily="18" charset="0"/>
                <a:cs typeface="Times New Roman" panose="02020603050405020304" pitchFamily="18" charset="0"/>
              </a:rPr>
              <a:t>AdvantaGES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BD9536-1444-80DE-083F-E5657BE12729}"/>
              </a:ext>
            </a:extLst>
          </p:cNvPr>
          <p:cNvSpPr>
            <a:spLocks noGrp="1"/>
          </p:cNvSpPr>
          <p:nvPr>
            <p:ph sz="half" idx="1"/>
          </p:nvPr>
        </p:nvSpPr>
        <p:spPr>
          <a:xfrm>
            <a:off x="1447331" y="2010878"/>
            <a:ext cx="8799328" cy="3448595"/>
          </a:xfrm>
        </p:spPr>
        <p:txBody>
          <a:bodyPr>
            <a:normAutofit/>
          </a:bodyPr>
          <a:lstStyle/>
          <a:p>
            <a:r>
              <a:rPr lang="en-US" sz="2400" i="1" dirty="0"/>
              <a:t> </a:t>
            </a:r>
            <a:r>
              <a:rPr lang="en-US" sz="2800" dirty="0">
                <a:latin typeface="Baskerville Old Face" panose="02020602080505020303" pitchFamily="18" charset="0"/>
                <a:ea typeface="Calibri" panose="020F0502020204030204" pitchFamily="34" charset="0"/>
                <a:cs typeface="Calibri" panose="020F0502020204030204" pitchFamily="34" charset="0"/>
              </a:rPr>
              <a:t>Crop Monitoring</a:t>
            </a:r>
          </a:p>
          <a:p>
            <a:r>
              <a:rPr lang="en-US" sz="2800" i="1" dirty="0">
                <a:latin typeface="Baskerville Old Face" panose="02020602080505020303" pitchFamily="18" charset="0"/>
                <a:ea typeface="Calibri" panose="020F0502020204030204" pitchFamily="34" charset="0"/>
                <a:cs typeface="Calibri" panose="020F0502020204030204" pitchFamily="34" charset="0"/>
              </a:rPr>
              <a:t> Watering plant becomes easy</a:t>
            </a:r>
            <a:endParaRPr lang="en-US" sz="2800" dirty="0">
              <a:latin typeface="Baskerville Old Face" panose="02020602080505020303" pitchFamily="18" charset="0"/>
              <a:ea typeface="Calibri" panose="020F0502020204030204" pitchFamily="34" charset="0"/>
              <a:cs typeface="Calibri" panose="020F0502020204030204" pitchFamily="34" charset="0"/>
            </a:endParaRPr>
          </a:p>
          <a:p>
            <a:r>
              <a:rPr lang="en-US" sz="2800" i="1" dirty="0">
                <a:latin typeface="Baskerville Old Face" panose="02020602080505020303" pitchFamily="18" charset="0"/>
                <a:ea typeface="Calibri" panose="020F0502020204030204" pitchFamily="34" charset="0"/>
                <a:cs typeface="Calibri" panose="020F0502020204030204" pitchFamily="34" charset="0"/>
              </a:rPr>
              <a:t> </a:t>
            </a:r>
            <a:r>
              <a:rPr lang="en-US" sz="2800" dirty="0">
                <a:latin typeface="Baskerville Old Face" panose="02020602080505020303" pitchFamily="18" charset="0"/>
                <a:ea typeface="Calibri" panose="020F0502020204030204" pitchFamily="34" charset="0"/>
                <a:cs typeface="Calibri" panose="020F0502020204030204" pitchFamily="34" charset="0"/>
              </a:rPr>
              <a:t>Water level monitoring</a:t>
            </a:r>
          </a:p>
          <a:p>
            <a:r>
              <a:rPr lang="en-US" sz="2800" dirty="0">
                <a:latin typeface="Baskerville Old Face" panose="02020602080505020303" pitchFamily="18" charset="0"/>
                <a:ea typeface="Calibri" panose="020F0502020204030204" pitchFamily="34" charset="0"/>
                <a:cs typeface="Calibri" panose="020F0502020204030204" pitchFamily="34" charset="0"/>
              </a:rPr>
              <a:t>helps to start a better growth of a plant.</a:t>
            </a:r>
          </a:p>
        </p:txBody>
      </p:sp>
      <p:pic>
        <p:nvPicPr>
          <p:cNvPr id="4" name="Picture 3"/>
          <p:cNvPicPr>
            <a:picLocks noChangeAspect="1"/>
          </p:cNvPicPr>
          <p:nvPr/>
        </p:nvPicPr>
        <p:blipFill>
          <a:blip r:embed="rId2"/>
          <a:stretch>
            <a:fillRect/>
          </a:stretch>
        </p:blipFill>
        <p:spPr>
          <a:xfrm>
            <a:off x="7434470" y="2010879"/>
            <a:ext cx="4121426" cy="3780322"/>
          </a:xfrm>
          <a:prstGeom prst="rect">
            <a:avLst/>
          </a:prstGeom>
        </p:spPr>
      </p:pic>
    </p:spTree>
    <p:extLst>
      <p:ext uri="{BB962C8B-B14F-4D97-AF65-F5344CB8AC3E}">
        <p14:creationId xmlns:p14="http://schemas.microsoft.com/office/powerpoint/2010/main" val="41279613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477</TotalTime>
  <Words>550</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vt:lpstr>
      <vt:lpstr>Baskerville Old Face</vt:lpstr>
      <vt:lpstr>Calibri</vt:lpstr>
      <vt:lpstr>Forte</vt:lpstr>
      <vt:lpstr>Gill Sans MT</vt:lpstr>
      <vt:lpstr>Times New Roman</vt:lpstr>
      <vt:lpstr>Gallery</vt:lpstr>
      <vt:lpstr>        </vt:lpstr>
      <vt:lpstr>INTRODUCTION</vt:lpstr>
      <vt:lpstr>PowerPoint Presentation</vt:lpstr>
      <vt:lpstr>PowerPoint Presentation</vt:lpstr>
      <vt:lpstr>PowerPoint Presentation</vt:lpstr>
      <vt:lpstr>circuit DIAGRAM  </vt:lpstr>
      <vt:lpstr>working</vt:lpstr>
      <vt:lpstr>FUNCTIONAL  and non-functional REQUIREMENTS</vt:lpstr>
      <vt:lpstr>AdvantaGES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dc:title>
  <dc:creator>pavan kumar</dc:creator>
  <cp:lastModifiedBy>DELL</cp:lastModifiedBy>
  <cp:revision>34</cp:revision>
  <dcterms:created xsi:type="dcterms:W3CDTF">2022-11-06T16:31:48Z</dcterms:created>
  <dcterms:modified xsi:type="dcterms:W3CDTF">2023-02-02T17:10:04Z</dcterms:modified>
</cp:coreProperties>
</file>