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
  </p:notesMasterIdLst>
  <p:sldIdLst>
    <p:sldId id="277" r:id="rId2"/>
    <p:sldId id="256" r:id="rId3"/>
    <p:sldId id="257" r:id="rId4"/>
    <p:sldId id="271" r:id="rId5"/>
    <p:sldId id="282" r:id="rId6"/>
    <p:sldId id="278" r:id="rId7"/>
    <p:sldId id="261" r:id="rId8"/>
    <p:sldId id="280" r:id="rId9"/>
    <p:sldId id="260" r:id="rId10"/>
    <p:sldId id="287" r:id="rId11"/>
    <p:sldId id="288" r:id="rId12"/>
    <p:sldId id="272" r:id="rId13"/>
    <p:sldId id="286" r:id="rId14"/>
    <p:sldId id="285" r:id="rId15"/>
    <p:sldId id="270" r:id="rId16"/>
    <p:sldId id="27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561FE2-9463-4F05-A52C-6A388D794327}" v="1" dt="2024-01-22T17:33:32.4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598D79-588A-489B-9985-A818E302C127}" type="datetimeFigureOut">
              <a:rPr lang="en-US" smtClean="0"/>
              <a:pPr/>
              <a:t>1/23/2024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260B34-2136-464F-AACD-89AFFE3D1A52}" type="slidenum">
              <a:rPr lang="en-US" smtClean="0"/>
              <a:pPr/>
              <a:t>‹#›</a:t>
            </a:fld>
            <a:endParaRPr lang="en-US"/>
          </a:p>
        </p:txBody>
      </p:sp>
    </p:spTree>
    <p:extLst>
      <p:ext uri="{BB962C8B-B14F-4D97-AF65-F5344CB8AC3E}">
        <p14:creationId xmlns:p14="http://schemas.microsoft.com/office/powerpoint/2010/main" val="3106562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260B34-2136-464F-AACD-89AFFE3D1A52}" type="slidenum">
              <a:rPr lang="en-US" smtClean="0"/>
              <a:pPr/>
              <a:t>1</a:t>
            </a:fld>
            <a:endParaRPr lang="en-US" dirty="0"/>
          </a:p>
        </p:txBody>
      </p:sp>
    </p:spTree>
    <p:extLst>
      <p:ext uri="{BB962C8B-B14F-4D97-AF65-F5344CB8AC3E}">
        <p14:creationId xmlns:p14="http://schemas.microsoft.com/office/powerpoint/2010/main" val="1688889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3260B34-2136-464F-AACD-89AFFE3D1A52}" type="slidenum">
              <a:rPr lang="en-US" smtClean="0"/>
              <a:pPr/>
              <a:t>4</a:t>
            </a:fld>
            <a:endParaRPr lang="en-US"/>
          </a:p>
        </p:txBody>
      </p:sp>
    </p:spTree>
    <p:extLst>
      <p:ext uri="{BB962C8B-B14F-4D97-AF65-F5344CB8AC3E}">
        <p14:creationId xmlns:p14="http://schemas.microsoft.com/office/powerpoint/2010/main" val="1156429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554D865-8149-4612-8DF2-667019010226}" type="datetimeFigureOut">
              <a:rPr lang="en-US" smtClean="0"/>
              <a:pPr/>
              <a:t>1/23/2024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B0ACD10-D3B8-41C9-A05A-376A3520EE6A}"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54D865-8149-4612-8DF2-667019010226}"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CD10-D3B8-41C9-A05A-376A3520EE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554D865-8149-4612-8DF2-667019010226}"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CD10-D3B8-41C9-A05A-376A3520EE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2554D865-8149-4612-8DF2-667019010226}" type="datetimeFigureOut">
              <a:rPr lang="en-US" smtClean="0"/>
              <a:pPr/>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0ACD10-D3B8-41C9-A05A-376A3520EE6A}"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554D865-8149-4612-8DF2-667019010226}" type="datetimeFigureOut">
              <a:rPr lang="en-US" smtClean="0"/>
              <a:pPr/>
              <a:t>1/23/2024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B0ACD10-D3B8-41C9-A05A-376A3520EE6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2554D865-8149-4612-8DF2-667019010226}"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ACD10-D3B8-41C9-A05A-376A3520EE6A}"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554D865-8149-4612-8DF2-667019010226}" type="datetimeFigureOut">
              <a:rPr lang="en-US" smtClean="0"/>
              <a:pPr/>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0ACD10-D3B8-41C9-A05A-376A3520EE6A}"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554D865-8149-4612-8DF2-667019010226}" type="datetimeFigureOut">
              <a:rPr lang="en-US" smtClean="0"/>
              <a:pPr/>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0ACD10-D3B8-41C9-A05A-376A3520EE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54D865-8149-4612-8DF2-667019010226}" type="datetimeFigureOut">
              <a:rPr lang="en-US" smtClean="0"/>
              <a:pPr/>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0ACD10-D3B8-41C9-A05A-376A3520EE6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554D865-8149-4612-8DF2-667019010226}" type="datetimeFigureOut">
              <a:rPr lang="en-US" smtClean="0"/>
              <a:pPr/>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0ACD10-D3B8-41C9-A05A-376A3520EE6A}"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2554D865-8149-4612-8DF2-667019010226}" type="datetimeFigureOut">
              <a:rPr lang="en-US" smtClean="0"/>
              <a:pPr/>
              <a:t>1/23/2024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B0ACD10-D3B8-41C9-A05A-376A3520EE6A}"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2554D865-8149-4612-8DF2-667019010226}" type="datetimeFigureOut">
              <a:rPr lang="en-US" smtClean="0"/>
              <a:pPr/>
              <a:t>1/23/2024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B0ACD10-D3B8-41C9-A05A-376A3520EE6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descr="Marri Laxman Reddy Institute of Technology | BTechGuru.com"/>
          <p:cNvPicPr>
            <a:picLocks noChangeAspect="1" noChangeArrowheads="1"/>
          </p:cNvPicPr>
          <p:nvPr/>
        </p:nvPicPr>
        <p:blipFill>
          <a:blip r:embed="rId3" cstate="print"/>
          <a:srcRect/>
          <a:stretch>
            <a:fillRect/>
          </a:stretch>
        </p:blipFill>
        <p:spPr bwMode="auto">
          <a:xfrm>
            <a:off x="35496" y="980728"/>
            <a:ext cx="8964488" cy="1512168"/>
          </a:xfrm>
          <a:prstGeom prst="rect">
            <a:avLst/>
          </a:prstGeom>
          <a:noFill/>
        </p:spPr>
      </p:pic>
      <p:sp>
        <p:nvSpPr>
          <p:cNvPr id="6" name="Rectangle 5"/>
          <p:cNvSpPr/>
          <p:nvPr/>
        </p:nvSpPr>
        <p:spPr>
          <a:xfrm>
            <a:off x="1983956" y="3729806"/>
            <a:ext cx="5176097" cy="1015663"/>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IN" sz="6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rPr>
              <a:t>Mini PROJECT</a:t>
            </a:r>
            <a:endParaRPr lang="en-US" sz="6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3F364-C83F-CFDB-3249-17C41386AAC8}"/>
              </a:ext>
            </a:extLst>
          </p:cNvPr>
          <p:cNvSpPr>
            <a:spLocks noGrp="1"/>
          </p:cNvSpPr>
          <p:nvPr>
            <p:ph type="title"/>
          </p:nvPr>
        </p:nvSpPr>
        <p:spPr>
          <a:xfrm>
            <a:off x="914400" y="476672"/>
            <a:ext cx="7772400" cy="936104"/>
          </a:xfrm>
        </p:spPr>
        <p:txBody>
          <a:bodyPr>
            <a:normAutofit/>
          </a:bodyPr>
          <a:lstStyle/>
          <a:p>
            <a:r>
              <a:rPr lang="en-US" dirty="0"/>
              <a:t>               </a:t>
            </a:r>
            <a:r>
              <a:rPr lang="en-US" b="1" dirty="0">
                <a:solidFill>
                  <a:schemeClr val="tx1"/>
                </a:solidFill>
              </a:rPr>
              <a:t>Existing System</a:t>
            </a:r>
            <a:endParaRPr lang="en-IN" b="1" dirty="0">
              <a:solidFill>
                <a:schemeClr val="tx1"/>
              </a:solidFill>
            </a:endParaRPr>
          </a:p>
        </p:txBody>
      </p:sp>
      <p:sp>
        <p:nvSpPr>
          <p:cNvPr id="3" name="Content Placeholder 2">
            <a:extLst>
              <a:ext uri="{FF2B5EF4-FFF2-40B4-BE49-F238E27FC236}">
                <a16:creationId xmlns:a16="http://schemas.microsoft.com/office/drawing/2014/main" id="{50E07C28-D50B-E18F-164D-090ED618B57E}"/>
              </a:ext>
            </a:extLst>
          </p:cNvPr>
          <p:cNvSpPr>
            <a:spLocks noGrp="1"/>
          </p:cNvSpPr>
          <p:nvPr>
            <p:ph sz="quarter" idx="1"/>
          </p:nvPr>
        </p:nvSpPr>
        <p:spPr>
          <a:xfrm>
            <a:off x="107504" y="1556792"/>
            <a:ext cx="4896544" cy="4896544"/>
          </a:xfrm>
        </p:spPr>
        <p:txBody>
          <a:bodyPr>
            <a:normAutofit/>
          </a:bodyPr>
          <a:lstStyle/>
          <a:p>
            <a:r>
              <a:rPr lang="en-US" sz="2000" dirty="0">
                <a:latin typeface="Times New Roman" panose="02020603050405020304" pitchFamily="18" charset="0"/>
                <a:cs typeface="Times New Roman" panose="02020603050405020304" pitchFamily="18" charset="0"/>
              </a:rPr>
              <a:t>Bridges are structures built to span physical obstacles like rivers, valleys, or roads.</a:t>
            </a:r>
          </a:p>
          <a:p>
            <a:r>
              <a:rPr lang="en-US" sz="2000" dirty="0">
                <a:latin typeface="Times New Roman" panose="02020603050405020304" pitchFamily="18" charset="0"/>
                <a:cs typeface="Times New Roman" panose="02020603050405020304" pitchFamily="18" charset="0"/>
              </a:rPr>
              <a:t>They provide passage over these obstacles, making it easier to cross.</a:t>
            </a:r>
          </a:p>
          <a:p>
            <a:r>
              <a:rPr lang="en-US" sz="2000" dirty="0">
                <a:latin typeface="Times New Roman" panose="02020603050405020304" pitchFamily="18" charset="0"/>
                <a:cs typeface="Times New Roman" panose="02020603050405020304" pitchFamily="18" charset="0"/>
              </a:rPr>
              <a:t>Bridges can be damaged due to changes in global climatic conditions.</a:t>
            </a:r>
          </a:p>
          <a:p>
            <a:r>
              <a:rPr lang="en-US" sz="2000" dirty="0">
                <a:latin typeface="Times New Roman" panose="02020603050405020304" pitchFamily="18" charset="0"/>
                <a:cs typeface="Times New Roman" panose="02020603050405020304" pitchFamily="18" charset="0"/>
              </a:rPr>
              <a:t> There are different designs of bridges, each serving a specific purpose.</a:t>
            </a:r>
          </a:p>
          <a:p>
            <a:r>
              <a:rPr lang="en-US" sz="2000" dirty="0">
                <a:latin typeface="Times New Roman" panose="02020603050405020304" pitchFamily="18" charset="0"/>
                <a:cs typeface="Times New Roman" panose="02020603050405020304" pitchFamily="18" charset="0"/>
              </a:rPr>
              <a:t> The design of a bridge depends on factors such as its function, the terrain it's built on, the materials used, and the available funds.</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FAE4B2B-A37B-713B-EC54-B8D1311E9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988840"/>
            <a:ext cx="3888432" cy="3024336"/>
          </a:xfrm>
          <a:prstGeom prst="rect">
            <a:avLst/>
          </a:prstGeom>
        </p:spPr>
      </p:pic>
    </p:spTree>
    <p:extLst>
      <p:ext uri="{BB962C8B-B14F-4D97-AF65-F5344CB8AC3E}">
        <p14:creationId xmlns:p14="http://schemas.microsoft.com/office/powerpoint/2010/main" val="216557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28640-DBB4-2E24-8108-49312194A758}"/>
              </a:ext>
            </a:extLst>
          </p:cNvPr>
          <p:cNvSpPr>
            <a:spLocks noGrp="1"/>
          </p:cNvSpPr>
          <p:nvPr>
            <p:ph type="title"/>
          </p:nvPr>
        </p:nvSpPr>
        <p:spPr/>
        <p:txBody>
          <a:bodyPr/>
          <a:lstStyle/>
          <a:p>
            <a:r>
              <a:rPr lang="en-US" dirty="0"/>
              <a:t>              </a:t>
            </a:r>
            <a:r>
              <a:rPr lang="en-US" b="1" dirty="0">
                <a:solidFill>
                  <a:schemeClr val="tx1"/>
                </a:solidFill>
              </a:rPr>
              <a:t>Proposed System</a:t>
            </a:r>
            <a:endParaRPr lang="en-IN" b="1" dirty="0">
              <a:solidFill>
                <a:schemeClr val="tx1"/>
              </a:solidFill>
            </a:endParaRPr>
          </a:p>
        </p:txBody>
      </p:sp>
      <p:sp>
        <p:nvSpPr>
          <p:cNvPr id="3" name="Content Placeholder 2">
            <a:extLst>
              <a:ext uri="{FF2B5EF4-FFF2-40B4-BE49-F238E27FC236}">
                <a16:creationId xmlns:a16="http://schemas.microsoft.com/office/drawing/2014/main" id="{5A997472-5D2D-3B9A-3767-3BC7855E9DF9}"/>
              </a:ext>
            </a:extLst>
          </p:cNvPr>
          <p:cNvSpPr>
            <a:spLocks noGrp="1"/>
          </p:cNvSpPr>
          <p:nvPr>
            <p:ph sz="quarter" idx="1"/>
          </p:nvPr>
        </p:nvSpPr>
        <p:spPr>
          <a:xfrm>
            <a:off x="251520" y="1382612"/>
            <a:ext cx="4896544" cy="5165724"/>
          </a:xfrm>
        </p:spPr>
        <p:txBody>
          <a:bodyPr>
            <a:normAutofit fontScale="85000" lnSpcReduction="20000"/>
          </a:bodyPr>
          <a:lstStyle/>
          <a:p>
            <a:r>
              <a:rPr lang="en-US" dirty="0"/>
              <a:t> </a:t>
            </a:r>
            <a:r>
              <a:rPr lang="en-US" dirty="0">
                <a:latin typeface="Times New Roman" panose="02020603050405020304" pitchFamily="18" charset="0"/>
                <a:cs typeface="Times New Roman" panose="02020603050405020304" pitchFamily="18" charset="0"/>
              </a:rPr>
              <a:t>The proposed system for the bridge automatically increases its height when the water level reaches its maximum point, preventing damage.</a:t>
            </a:r>
          </a:p>
          <a:p>
            <a:r>
              <a:rPr lang="en-US" dirty="0">
                <a:latin typeface="Times New Roman" panose="02020603050405020304" pitchFamily="18" charset="0"/>
                <a:cs typeface="Times New Roman" panose="02020603050405020304" pitchFamily="18" charset="0"/>
              </a:rPr>
              <a:t>Smart bridges are equipped with advanced technologies for monitoring, maintenance, and improved functionality.</a:t>
            </a:r>
          </a:p>
          <a:p>
            <a:r>
              <a:rPr lang="en-US" dirty="0">
                <a:latin typeface="Times New Roman" panose="02020603050405020304" pitchFamily="18" charset="0"/>
                <a:cs typeface="Times New Roman" panose="02020603050405020304" pitchFamily="18" charset="0"/>
              </a:rPr>
              <a:t>They utilize sensors and communication systems to enhance efficiency and safety.</a:t>
            </a:r>
          </a:p>
          <a:p>
            <a:r>
              <a:rPr lang="en-US" dirty="0">
                <a:latin typeface="Times New Roman" panose="02020603050405020304" pitchFamily="18" charset="0"/>
                <a:cs typeface="Times New Roman" panose="02020603050405020304" pitchFamily="18" charset="0"/>
              </a:rPr>
              <a:t>Sensors provide real-time data on structural health, traffic, and environmental conditions.</a:t>
            </a:r>
          </a:p>
          <a:p>
            <a:r>
              <a:rPr lang="en-US" dirty="0">
                <a:latin typeface="Times New Roman" panose="02020603050405020304" pitchFamily="18" charset="0"/>
                <a:cs typeface="Times New Roman" panose="02020603050405020304" pitchFamily="18" charset="0"/>
              </a:rPr>
              <a:t>The integration of these technologies improves safety and efficiency of bridges.</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264FC6D-73C9-C7F2-32F3-7BFCF57173D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2132856"/>
            <a:ext cx="3816424" cy="2736304"/>
          </a:xfrm>
          <a:prstGeom prst="rect">
            <a:avLst/>
          </a:prstGeom>
        </p:spPr>
      </p:pic>
    </p:spTree>
    <p:extLst>
      <p:ext uri="{BB962C8B-B14F-4D97-AF65-F5344CB8AC3E}">
        <p14:creationId xmlns:p14="http://schemas.microsoft.com/office/powerpoint/2010/main" val="3943379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System Architecture</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5122" name="AutoShape 2" descr="prosy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4" name="AutoShape 4" descr="prosy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5126" name="AutoShape 6" descr="prosys.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 name="Picture 6" descr="unnamed.jpg"/>
          <p:cNvPicPr>
            <a:picLocks noChangeAspect="1"/>
          </p:cNvPicPr>
          <p:nvPr/>
        </p:nvPicPr>
        <p:blipFill>
          <a:blip r:embed="rId2" cstate="print"/>
          <a:stretch>
            <a:fillRect/>
          </a:stretch>
        </p:blipFill>
        <p:spPr>
          <a:xfrm>
            <a:off x="1403648" y="1899096"/>
            <a:ext cx="6696744" cy="38341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772400" cy="1143000"/>
          </a:xfrm>
        </p:spPr>
        <p:txBody>
          <a:bodyPr>
            <a:normAutofit/>
          </a:bodyPr>
          <a:lstStyle/>
          <a:p>
            <a:r>
              <a:rPr lang="en-IN" b="1" dirty="0">
                <a:solidFill>
                  <a:schemeClr val="tx1"/>
                </a:solidFill>
                <a:latin typeface="Times New Roman" panose="02020603050405020304" pitchFamily="18" charset="0"/>
                <a:cs typeface="Times New Roman" panose="02020603050405020304" pitchFamily="18" charset="0"/>
              </a:rPr>
              <a:t>Proposed System</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4" name="Content Placeholder 3" descr="mp.PNG"/>
          <p:cNvPicPr>
            <a:picLocks noGrp="1" noChangeAspect="1"/>
          </p:cNvPicPr>
          <p:nvPr>
            <p:ph sz="quarter" idx="1"/>
          </p:nvPr>
        </p:nvPicPr>
        <p:blipFill>
          <a:blip r:embed="rId2" cstate="print"/>
          <a:stretch>
            <a:fillRect/>
          </a:stretch>
        </p:blipFill>
        <p:spPr>
          <a:xfrm>
            <a:off x="914400" y="1496572"/>
            <a:ext cx="7772400" cy="4474456"/>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normAutofit fontScale="77500" lnSpcReduction="20000"/>
          </a:bodyPr>
          <a:lstStyle/>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dirty="0">
                <a:latin typeface="Bell MT" pitchFamily="18" charset="0"/>
              </a:rPr>
              <a:t>           </a:t>
            </a:r>
            <a:r>
              <a:rPr lang="en-US" dirty="0">
                <a:latin typeface="Times New Roman" panose="02020603050405020304" pitchFamily="18" charset="0"/>
                <a:cs typeface="Times New Roman" panose="02020603050405020304" pitchFamily="18" charset="0"/>
              </a:rPr>
              <a:t>It is important to carefully consider the advantages and disadvantages of automatic bridge height increase systems when planning for flood management strategies. Site-specific requirements, cost-effectiveness, and the expected benefits in terms of safety and operational efficiency should be evaluated before implementing such systems.</a:t>
            </a:r>
          </a:p>
        </p:txBody>
      </p:sp>
      <p:graphicFrame>
        <p:nvGraphicFramePr>
          <p:cNvPr id="6" name="Table 5"/>
          <p:cNvGraphicFramePr>
            <a:graphicFrameLocks noGrp="1"/>
          </p:cNvGraphicFramePr>
          <p:nvPr>
            <p:extLst>
              <p:ext uri="{D42A27DB-BD31-4B8C-83A1-F6EECF244321}">
                <p14:modId xmlns:p14="http://schemas.microsoft.com/office/powerpoint/2010/main" val="112161872"/>
              </p:ext>
            </p:extLst>
          </p:nvPr>
        </p:nvGraphicFramePr>
        <p:xfrm>
          <a:off x="1000100" y="1428736"/>
          <a:ext cx="7143800" cy="2440308"/>
        </p:xfrm>
        <a:graphic>
          <a:graphicData uri="http://schemas.openxmlformats.org/drawingml/2006/table">
            <a:tbl>
              <a:tblPr firstRow="1" bandRow="1">
                <a:tableStyleId>{5C22544A-7EE6-4342-B048-85BDC9FD1C3A}</a:tableStyleId>
              </a:tblPr>
              <a:tblGrid>
                <a:gridCol w="3500462">
                  <a:extLst>
                    <a:ext uri="{9D8B030D-6E8A-4147-A177-3AD203B41FA5}">
                      <a16:colId xmlns:a16="http://schemas.microsoft.com/office/drawing/2014/main" val="20000"/>
                    </a:ext>
                  </a:extLst>
                </a:gridCol>
                <a:gridCol w="3643338">
                  <a:extLst>
                    <a:ext uri="{9D8B030D-6E8A-4147-A177-3AD203B41FA5}">
                      <a16:colId xmlns:a16="http://schemas.microsoft.com/office/drawing/2014/main" val="20001"/>
                    </a:ext>
                  </a:extLst>
                </a:gridCol>
              </a:tblGrid>
              <a:tr h="428628">
                <a:tc>
                  <a:txBody>
                    <a:bodyPr/>
                    <a:lstStyle/>
                    <a:p>
                      <a:r>
                        <a:rPr lang="en-US" dirty="0"/>
                        <a:t>            Advantages</a:t>
                      </a:r>
                    </a:p>
                  </a:txBody>
                  <a:tcPr/>
                </a:tc>
                <a:tc>
                  <a:txBody>
                    <a:bodyPr/>
                    <a:lstStyle/>
                    <a:p>
                      <a:r>
                        <a:rPr lang="en-US" dirty="0"/>
                        <a:t>          Disadvantages</a:t>
                      </a:r>
                    </a:p>
                  </a:txBody>
                  <a:tcPr/>
                </a:tc>
                <a:extLst>
                  <a:ext uri="{0D108BD9-81ED-4DB2-BD59-A6C34878D82A}">
                    <a16:rowId xmlns:a16="http://schemas.microsoft.com/office/drawing/2014/main" val="10000"/>
                  </a:ext>
                </a:extLst>
              </a:tr>
              <a:tr h="1872271">
                <a:tc>
                  <a:txBody>
                    <a:bodyPr/>
                    <a:lstStyle/>
                    <a:p>
                      <a:pPr fontAlgn="t"/>
                      <a:r>
                        <a:rPr lang="en-US" dirty="0"/>
                        <a:t>1.Enhanced Safety</a:t>
                      </a:r>
                      <a:endParaRPr lang="en-US" b="1" dirty="0"/>
                    </a:p>
                    <a:p>
                      <a:pPr fontAlgn="t"/>
                      <a:r>
                        <a:rPr lang="en-US" dirty="0"/>
                        <a:t>2.Quick Response:</a:t>
                      </a:r>
                    </a:p>
                    <a:p>
                      <a:pPr fontAlgn="t"/>
                      <a:r>
                        <a:rPr lang="en-US" dirty="0"/>
                        <a:t>3.Reduced Human Error</a:t>
                      </a:r>
                    </a:p>
                    <a:p>
                      <a:pPr fontAlgn="t"/>
                      <a:r>
                        <a:rPr lang="en-US" dirty="0"/>
                        <a:t>4.Improved Efficiency</a:t>
                      </a:r>
                    </a:p>
                    <a:p>
                      <a:pPr fontAlgn="t"/>
                      <a:r>
                        <a:rPr lang="en-US" dirty="0"/>
                        <a:t>5.Integration with Flood Warning Systems</a:t>
                      </a:r>
                    </a:p>
                    <a:p>
                      <a:endParaRPr lang="en-US" dirty="0"/>
                    </a:p>
                  </a:txBody>
                  <a:tcPr/>
                </a:tc>
                <a:tc>
                  <a:txBody>
                    <a:bodyPr/>
                    <a:lstStyle/>
                    <a:p>
                      <a:pPr fontAlgn="t"/>
                      <a:r>
                        <a:rPr lang="en-US" dirty="0"/>
                        <a:t>1.Initial Cost</a:t>
                      </a:r>
                      <a:endParaRPr lang="en-US" b="1" dirty="0"/>
                    </a:p>
                    <a:p>
                      <a:pPr fontAlgn="t"/>
                      <a:r>
                        <a:rPr lang="en-US" dirty="0"/>
                        <a:t>2.Maintenance and Upkeep</a:t>
                      </a:r>
                    </a:p>
                    <a:p>
                      <a:pPr fontAlgn="t"/>
                      <a:r>
                        <a:rPr lang="en-US" dirty="0"/>
                        <a:t>3.Power Dependency</a:t>
                      </a:r>
                    </a:p>
                    <a:p>
                      <a:pPr fontAlgn="t"/>
                      <a:r>
                        <a:rPr lang="en-US" dirty="0"/>
                        <a:t>4.System Complexity</a:t>
                      </a:r>
                    </a:p>
                    <a:p>
                      <a:pPr fontAlgn="t"/>
                      <a:endParaRPr lang="en-US" dirty="0"/>
                    </a:p>
                    <a:p>
                      <a:endParaRPr lang="en-US" dirty="0"/>
                    </a:p>
                  </a:txBody>
                  <a:tcPr/>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2F8E8690-070E-E0DE-2730-6ABF253E43DA}"/>
              </a:ext>
            </a:extLst>
          </p:cNvPr>
          <p:cNvSpPr txBox="1"/>
          <p:nvPr/>
        </p:nvSpPr>
        <p:spPr>
          <a:xfrm>
            <a:off x="1259632" y="764704"/>
            <a:ext cx="604867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Advantages &amp; Disadvantages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lgerian" pitchFamily="82" charset="0"/>
              </a:rPr>
              <a:t>                </a:t>
            </a:r>
            <a:r>
              <a:rPr lang="en-IN" b="1" dirty="0">
                <a:latin typeface="Times New Roman" panose="02020603050405020304" pitchFamily="18" charset="0"/>
                <a:cs typeface="Times New Roman" panose="02020603050405020304" pitchFamily="18" charset="0"/>
              </a:rPr>
              <a:t>C</a:t>
            </a:r>
            <a:r>
              <a:rPr lang="en-IN" sz="4000" b="1" dirty="0">
                <a:latin typeface="Times New Roman" panose="02020603050405020304" pitchFamily="18" charset="0"/>
                <a:cs typeface="Times New Roman" panose="02020603050405020304" pitchFamily="18" charset="0"/>
              </a:rPr>
              <a:t>onclusion</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395536" y="1447800"/>
            <a:ext cx="8291264" cy="4572000"/>
          </a:xfrm>
        </p:spPr>
        <p:txBody>
          <a:bodyPr>
            <a:normAutofit/>
          </a:bodyPr>
          <a:lstStyle/>
          <a:p>
            <a:pPr marL="0" indent="0" algn="just"/>
            <a:r>
              <a:rPr lang="en-US" dirty="0">
                <a:latin typeface="+mj-lt"/>
              </a:rPr>
              <a:t> </a:t>
            </a:r>
            <a:r>
              <a:rPr lang="en-US" dirty="0">
                <a:latin typeface="Times New Roman" panose="02020603050405020304" pitchFamily="18" charset="0"/>
                <a:cs typeface="Times New Roman" panose="02020603050405020304" pitchFamily="18" charset="0"/>
              </a:rPr>
              <a:t>The smart bridge is very advance type of bridge</a:t>
            </a:r>
          </a:p>
          <a:p>
            <a:pPr marL="0" indent="0" algn="just">
              <a:buNone/>
            </a:pPr>
            <a:r>
              <a:rPr lang="en-US" dirty="0">
                <a:latin typeface="Times New Roman" panose="02020603050405020304" pitchFamily="18" charset="0"/>
                <a:cs typeface="Times New Roman" panose="02020603050405020304" pitchFamily="18" charset="0"/>
              </a:rPr>
              <a:t>   monitoring system.</a:t>
            </a:r>
          </a:p>
          <a:p>
            <a:pPr marL="0" indent="0" algn="just"/>
            <a:r>
              <a:rPr lang="en-US" dirty="0">
                <a:latin typeface="Times New Roman" panose="02020603050405020304" pitchFamily="18" charset="0"/>
                <a:cs typeface="Times New Roman" panose="02020603050405020304" pitchFamily="18" charset="0"/>
              </a:rPr>
              <a:t> Bridges can reduce network traffic and it can provide</a:t>
            </a:r>
          </a:p>
          <a:p>
            <a:pPr marL="0" indent="0" algn="just">
              <a:buNone/>
            </a:pPr>
            <a:r>
              <a:rPr lang="en-US" dirty="0">
                <a:latin typeface="Times New Roman" panose="02020603050405020304" pitchFamily="18" charset="0"/>
                <a:cs typeface="Times New Roman" panose="02020603050405020304" pitchFamily="18" charset="0"/>
              </a:rPr>
              <a:t>   safety during natural disasters.</a:t>
            </a:r>
          </a:p>
          <a:p>
            <a:pPr marL="0" indent="0" algn="just"/>
            <a:r>
              <a:rPr lang="en-US" dirty="0">
                <a:latin typeface="Times New Roman" panose="02020603050405020304" pitchFamily="18" charset="0"/>
                <a:cs typeface="Times New Roman" panose="02020603050405020304" pitchFamily="18" charset="0"/>
              </a:rPr>
              <a:t> The cost of the project is not so high and it can be</a:t>
            </a:r>
          </a:p>
          <a:p>
            <a:pPr marL="0" indent="0" algn="just">
              <a:buNone/>
            </a:pPr>
            <a:r>
              <a:rPr lang="en-US" dirty="0">
                <a:latin typeface="Times New Roman" panose="02020603050405020304" pitchFamily="18" charset="0"/>
                <a:cs typeface="Times New Roman" panose="02020603050405020304" pitchFamily="18" charset="0"/>
              </a:rPr>
              <a:t>   used and implemented in all movable bridges without</a:t>
            </a:r>
          </a:p>
          <a:p>
            <a:pPr marL="0" indent="0" algn="just">
              <a:buNone/>
            </a:pPr>
            <a:r>
              <a:rPr lang="en-US" dirty="0">
                <a:latin typeface="Times New Roman" panose="02020603050405020304" pitchFamily="18" charset="0"/>
                <a:cs typeface="Times New Roman" panose="02020603050405020304" pitchFamily="18" charset="0"/>
              </a:rPr>
              <a:t>   much increment of cost.</a:t>
            </a:r>
          </a:p>
          <a:p>
            <a:pPr marL="0" indent="0" algn="just"/>
            <a:r>
              <a:rPr lang="en-US" dirty="0">
                <a:latin typeface="Times New Roman" panose="02020603050405020304" pitchFamily="18" charset="0"/>
                <a:cs typeface="Times New Roman" panose="02020603050405020304" pitchFamily="18" charset="0"/>
              </a:rPr>
              <a:t> This smart bridge is best in its field and will be most</a:t>
            </a:r>
          </a:p>
          <a:p>
            <a:pPr marL="0" indent="0" algn="just">
              <a:buNone/>
            </a:pPr>
            <a:r>
              <a:rPr lang="en-US" dirty="0">
                <a:latin typeface="Times New Roman" panose="02020603050405020304" pitchFamily="18" charset="0"/>
                <a:cs typeface="Times New Roman" panose="02020603050405020304" pitchFamily="18" charset="0"/>
              </a:rPr>
              <a:t>   widely used</a:t>
            </a:r>
            <a:r>
              <a:rPr lang="en-US" dirty="0">
                <a:latin typeface="+mj-lt"/>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Thank you card, text or lettering. Vector script and handwritten typography. Thank you vintage style word for note, sign, banner. Isolated."/>
          <p:cNvPicPr>
            <a:picLocks noChangeAspect="1" noChangeArrowheads="1"/>
          </p:cNvPicPr>
          <p:nvPr/>
        </p:nvPicPr>
        <p:blipFill>
          <a:blip r:embed="rId2" cstate="print"/>
          <a:srcRect/>
          <a:stretch>
            <a:fillRect/>
          </a:stretch>
        </p:blipFill>
        <p:spPr bwMode="auto">
          <a:xfrm>
            <a:off x="1643042" y="1500174"/>
            <a:ext cx="5372100" cy="1500198"/>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627784" y="3789040"/>
            <a:ext cx="5987562" cy="1800200"/>
          </a:xfrm>
        </p:spPr>
        <p:txBody>
          <a:bodyPr>
            <a:normAutofit/>
          </a:bodyPr>
          <a:lstStyle/>
          <a:p>
            <a:pPr algn="just"/>
            <a:r>
              <a:rPr lang="en-US" sz="1800" dirty="0">
                <a:solidFill>
                  <a:schemeClr val="tx1"/>
                </a:solidFill>
              </a:rPr>
              <a:t>                                                </a:t>
            </a:r>
            <a:r>
              <a:rPr lang="en-US" sz="1800" dirty="0">
                <a:solidFill>
                  <a:schemeClr val="tx1"/>
                </a:solidFill>
                <a:latin typeface="Bahnschrift SemiBold SemiConden" pitchFamily="34" charset="0"/>
              </a:rPr>
              <a:t>P.REENA            -21R21A0543</a:t>
            </a:r>
          </a:p>
          <a:p>
            <a:pPr algn="just"/>
            <a:r>
              <a:rPr lang="en-US" sz="1800" dirty="0">
                <a:solidFill>
                  <a:schemeClr val="tx1"/>
                </a:solidFill>
                <a:latin typeface="Bahnschrift SemiBold SemiConden" pitchFamily="34" charset="0"/>
              </a:rPr>
              <a:t>                                             B.RAMESH          -21R21A0506</a:t>
            </a:r>
          </a:p>
          <a:p>
            <a:pPr algn="just"/>
            <a:r>
              <a:rPr lang="en-US" sz="1800" dirty="0">
                <a:solidFill>
                  <a:schemeClr val="tx1"/>
                </a:solidFill>
                <a:latin typeface="Bahnschrift SemiBold SemiConden" pitchFamily="34" charset="0"/>
              </a:rPr>
              <a:t>                                             K.SAIPRIYA         -21R21A0526</a:t>
            </a:r>
          </a:p>
          <a:p>
            <a:pPr algn="just"/>
            <a:r>
              <a:rPr lang="en-US" sz="1800" dirty="0">
                <a:solidFill>
                  <a:schemeClr val="tx1"/>
                </a:solidFill>
                <a:latin typeface="Bahnschrift SemiBold SemiConden" pitchFamily="34" charset="0"/>
              </a:rPr>
              <a:t>                                             SHAIK MUBEEN  -21R21A0554</a:t>
            </a:r>
          </a:p>
          <a:p>
            <a:pPr algn="just"/>
            <a:r>
              <a:rPr lang="en-US" sz="1800" dirty="0">
                <a:solidFill>
                  <a:schemeClr val="tx1"/>
                </a:solidFill>
                <a:latin typeface="Bahnschrift SemiBold SemiConden" pitchFamily="34" charset="0"/>
              </a:rPr>
              <a:t>                                             </a:t>
            </a:r>
          </a:p>
          <a:p>
            <a:pPr algn="just"/>
            <a:endParaRPr lang="en-US" sz="1800" dirty="0">
              <a:latin typeface="Bahnschrift SemiBold SemiConden" pitchFamily="34" charset="0"/>
            </a:endParaRPr>
          </a:p>
          <a:p>
            <a:endParaRPr lang="en-US" sz="1800" dirty="0"/>
          </a:p>
        </p:txBody>
      </p:sp>
      <p:sp>
        <p:nvSpPr>
          <p:cNvPr id="9" name="TextBox 8">
            <a:extLst>
              <a:ext uri="{FF2B5EF4-FFF2-40B4-BE49-F238E27FC236}">
                <a16:creationId xmlns:a16="http://schemas.microsoft.com/office/drawing/2014/main" id="{A7757030-1C8B-8093-AD4E-EC106E8765E6}"/>
              </a:ext>
            </a:extLst>
          </p:cNvPr>
          <p:cNvSpPr txBox="1"/>
          <p:nvPr/>
        </p:nvSpPr>
        <p:spPr>
          <a:xfrm>
            <a:off x="1115616" y="1866118"/>
            <a:ext cx="6480720" cy="1077218"/>
          </a:xfrm>
          <a:prstGeom prst="rect">
            <a:avLst/>
          </a:prstGeom>
          <a:noFill/>
        </p:spPr>
        <p:txBody>
          <a:bodyPr wrap="square">
            <a:spAutoFit/>
          </a:bodyPr>
          <a:lstStyle/>
          <a:p>
            <a:pPr algn="l"/>
            <a:r>
              <a:rPr lang="en-US" sz="3200" b="1" i="0" dirty="0">
                <a:solidFill>
                  <a:srgbClr val="0F0F0F"/>
                </a:solidFill>
                <a:effectLst/>
                <a:latin typeface="YouTube Sans"/>
              </a:rPr>
              <a:t>Smart Bridge - Automatic </a:t>
            </a:r>
            <a:r>
              <a:rPr lang="en-US" sz="3200" b="1" dirty="0">
                <a:solidFill>
                  <a:srgbClr val="0F0F0F"/>
                </a:solidFill>
                <a:latin typeface="YouTube Sans"/>
              </a:rPr>
              <a:t>Height Increase</a:t>
            </a:r>
            <a:endParaRPr lang="en-US" sz="3200" b="1" i="0" dirty="0">
              <a:solidFill>
                <a:srgbClr val="0F0F0F"/>
              </a:solidFill>
              <a:effectLst/>
              <a:latin typeface="YouTube Sans"/>
            </a:endParaRPr>
          </a:p>
        </p:txBody>
      </p:sp>
      <p:sp>
        <p:nvSpPr>
          <p:cNvPr id="11" name="TextBox 10">
            <a:extLst>
              <a:ext uri="{FF2B5EF4-FFF2-40B4-BE49-F238E27FC236}">
                <a16:creationId xmlns:a16="http://schemas.microsoft.com/office/drawing/2014/main" id="{42B4DFF7-8D48-EEE8-2469-5087B493425E}"/>
              </a:ext>
            </a:extLst>
          </p:cNvPr>
          <p:cNvSpPr txBox="1"/>
          <p:nvPr/>
        </p:nvSpPr>
        <p:spPr>
          <a:xfrm>
            <a:off x="2286000" y="3105835"/>
            <a:ext cx="4572000" cy="369332"/>
          </a:xfrm>
          <a:prstGeom prst="rect">
            <a:avLst/>
          </a:prstGeom>
          <a:noFill/>
        </p:spPr>
        <p:txBody>
          <a:bodyPr wrap="square">
            <a:spAutoFit/>
          </a:bodyPr>
          <a:lstStyle/>
          <a:p>
            <a:endParaRPr lang="en-US" sz="1800" b="1" i="0" dirty="0">
              <a:solidFill>
                <a:srgbClr val="0F0F0F"/>
              </a:solidFill>
              <a:effectLst/>
              <a:latin typeface="YouTube Sans"/>
            </a:endParaRPr>
          </a:p>
        </p:txBody>
      </p:sp>
      <p:sp>
        <p:nvSpPr>
          <p:cNvPr id="2" name="Subtitle 2">
            <a:extLst>
              <a:ext uri="{FF2B5EF4-FFF2-40B4-BE49-F238E27FC236}">
                <a16:creationId xmlns:a16="http://schemas.microsoft.com/office/drawing/2014/main" id="{EF7783C6-6657-89C9-C622-7FF081D506C3}"/>
              </a:ext>
            </a:extLst>
          </p:cNvPr>
          <p:cNvSpPr txBox="1">
            <a:spLocks/>
          </p:cNvSpPr>
          <p:nvPr/>
        </p:nvSpPr>
        <p:spPr>
          <a:xfrm>
            <a:off x="4355976" y="5445224"/>
            <a:ext cx="4259370" cy="576064"/>
          </a:xfrm>
          <a:prstGeom prst="rect">
            <a:avLst/>
          </a:prstGeom>
        </p:spPr>
        <p:txBody>
          <a:bodyPr>
            <a:normAutofit fontScale="25000" lnSpcReduction="20000"/>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lgn="just"/>
            <a:r>
              <a:rPr lang="en-US" sz="7200" b="1" dirty="0">
                <a:solidFill>
                  <a:schemeClr val="tx1"/>
                </a:solidFill>
                <a:latin typeface="Times New Roman" panose="02020603050405020304" pitchFamily="18" charset="0"/>
                <a:cs typeface="Times New Roman" panose="02020603050405020304" pitchFamily="18" charset="0"/>
              </a:rPr>
              <a:t>GUIDE: </a:t>
            </a:r>
            <a:r>
              <a:rPr lang="en-US" sz="7200" b="1" dirty="0">
                <a:solidFill>
                  <a:schemeClr val="tx1">
                    <a:lumMod val="95000"/>
                    <a:lumOff val="5000"/>
                  </a:schemeClr>
                </a:solidFill>
                <a:latin typeface="Times New Roman" panose="02020603050405020304" pitchFamily="18" charset="0"/>
                <a:cs typeface="Times New Roman" panose="02020603050405020304" pitchFamily="18" charset="0"/>
              </a:rPr>
              <a:t>Mr. PC BALAJI ANBARASAN                                   </a:t>
            </a:r>
          </a:p>
          <a:p>
            <a:pPr algn="just"/>
            <a:r>
              <a:rPr lang="en-US" sz="2300" b="1" dirty="0">
                <a:solidFill>
                  <a:schemeClr val="tx1"/>
                </a:solidFill>
                <a:latin typeface="Times New Roman" panose="02020603050405020304" pitchFamily="18" charset="0"/>
                <a:cs typeface="Times New Roman" panose="02020603050405020304" pitchFamily="18" charset="0"/>
              </a:rPr>
              <a:t>                                             </a:t>
            </a:r>
          </a:p>
          <a:p>
            <a:pPr algn="just"/>
            <a:endParaRPr lang="en-US" sz="1800" dirty="0">
              <a:latin typeface="Bahnschrift SemiBold SemiConden" pitchFamily="34" charset="0"/>
            </a:endParaRPr>
          </a:p>
          <a:p>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a:latin typeface="Algerian" pitchFamily="82" charset="0"/>
              </a:rPr>
              <a:t>                 </a:t>
            </a:r>
            <a:r>
              <a:rPr lang="en-IN" b="1" dirty="0">
                <a:latin typeface="Algerian" pitchFamily="82" charset="0"/>
              </a:rPr>
              <a:t> </a:t>
            </a:r>
            <a:r>
              <a:rPr lang="en-IN" b="1" dirty="0">
                <a:solidFill>
                  <a:schemeClr val="tx1"/>
                </a:solidFill>
                <a:latin typeface="Times New Roman" panose="02020603050405020304" pitchFamily="18" charset="0"/>
                <a:cs typeface="Times New Roman" panose="02020603050405020304" pitchFamily="18" charset="0"/>
              </a:rPr>
              <a:t>CONTENTS</a:t>
            </a:r>
            <a:endParaRPr lang="en-US" b="1" dirty="0">
              <a:solidFill>
                <a:schemeClr val="tx1"/>
              </a:solidFill>
              <a:latin typeface="Algerian" pitchFamily="82" charset="0"/>
            </a:endParaRPr>
          </a:p>
        </p:txBody>
      </p:sp>
      <p:sp>
        <p:nvSpPr>
          <p:cNvPr id="3" name="Content Placeholder 2"/>
          <p:cNvSpPr>
            <a:spLocks noGrp="1"/>
          </p:cNvSpPr>
          <p:nvPr>
            <p:ph sz="quarter" idx="1"/>
          </p:nvPr>
        </p:nvSpPr>
        <p:spPr/>
        <p:txBody>
          <a:bodyPr>
            <a:normAutofit lnSpcReduction="10000"/>
          </a:bodyPr>
          <a:lstStyle/>
          <a:p>
            <a:pPr marL="0" indent="0">
              <a:buNone/>
            </a:pPr>
            <a:endParaRPr lang="en-IN" sz="2000" dirty="0">
              <a:latin typeface="Bahnschrift" pitchFamily="34" charset="0"/>
            </a:endParaRPr>
          </a:p>
          <a:p>
            <a:pPr>
              <a:buFont typeface="Wingdings" pitchFamily="2" charset="2"/>
              <a:buChar char="§"/>
            </a:pPr>
            <a:r>
              <a:rPr lang="en-IN" sz="2000" b="1" dirty="0">
                <a:latin typeface="Times New Roman" panose="02020603050405020304" pitchFamily="18" charset="0"/>
                <a:cs typeface="Times New Roman" panose="02020603050405020304" pitchFamily="18" charset="0"/>
              </a:rPr>
              <a:t>Abstract </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Literature Survey</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Software Requirements</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Hardware Requirements</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Functional Requirements	</a:t>
            </a:r>
            <a:endParaRPr lang="en-US" sz="2000" b="1" dirty="0">
              <a:latin typeface="Times New Roman" panose="02020603050405020304" pitchFamily="18" charset="0"/>
              <a:cs typeface="Times New Roman" panose="02020603050405020304" pitchFamily="18" charset="0"/>
            </a:endParaRPr>
          </a:p>
          <a:p>
            <a:pPr>
              <a:buFont typeface="Wingdings" pitchFamily="2" charset="2"/>
              <a:buChar char="§"/>
            </a:pPr>
            <a:r>
              <a:rPr lang="en-IN" sz="2000" b="1" dirty="0">
                <a:latin typeface="Times New Roman" panose="02020603050405020304" pitchFamily="18" charset="0"/>
                <a:cs typeface="Times New Roman" panose="02020603050405020304" pitchFamily="18" charset="0"/>
              </a:rPr>
              <a:t>Non-Functional Requirements</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Existing System</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Proposed System</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System Architecture</a:t>
            </a:r>
          </a:p>
          <a:p>
            <a:pPr>
              <a:buFont typeface="Wingdings" pitchFamily="2" charset="2"/>
              <a:buChar char="§"/>
            </a:pPr>
            <a:r>
              <a:rPr lang="en-IN" sz="2000" b="1" dirty="0">
                <a:latin typeface="Times New Roman" panose="02020603050405020304" pitchFamily="18" charset="0"/>
                <a:cs typeface="Times New Roman" panose="02020603050405020304" pitchFamily="18" charset="0"/>
              </a:rPr>
              <a:t>Advantages  &amp;  Disadvantages</a:t>
            </a:r>
          </a:p>
          <a:p>
            <a:pPr>
              <a:buFont typeface="Wingdings" pitchFamily="2" charset="2"/>
              <a:buChar char="§"/>
            </a:pPr>
            <a:r>
              <a:rPr lang="en-US" sz="2000" b="1" dirty="0">
                <a:latin typeface="Times New Roman" panose="02020603050405020304" pitchFamily="18" charset="0"/>
                <a:cs typeface="Times New Roman" panose="02020603050405020304" pitchFamily="18" charset="0"/>
              </a:rPr>
              <a:t>Conclusion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332C-490F-177E-93B1-AF8244B9ED0B}"/>
              </a:ext>
            </a:extLst>
          </p:cNvPr>
          <p:cNvSpPr>
            <a:spLocks noGrp="1"/>
          </p:cNvSpPr>
          <p:nvPr>
            <p:ph type="title"/>
          </p:nvPr>
        </p:nvSpPr>
        <p:spPr/>
        <p:txBody>
          <a:bodyPr>
            <a:normAutofit/>
          </a:bodyPr>
          <a:lstStyle/>
          <a:p>
            <a:r>
              <a:rPr lang="en-US" sz="4000" dirty="0">
                <a:solidFill>
                  <a:schemeClr val="accent2">
                    <a:lumMod val="75000"/>
                  </a:schemeClr>
                </a:solidFill>
                <a:latin typeface="Algerian" pitchFamily="82" charset="0"/>
              </a:rPr>
              <a:t>                </a:t>
            </a:r>
            <a:r>
              <a:rPr lang="en-US" dirty="0">
                <a:solidFill>
                  <a:schemeClr val="tx1"/>
                </a:solidFill>
                <a:latin typeface="Times New Roman" panose="02020603050405020304" pitchFamily="18" charset="0"/>
                <a:cs typeface="Times New Roman" panose="02020603050405020304" pitchFamily="18" charset="0"/>
              </a:rPr>
              <a:t>ABSTRACT</a:t>
            </a:r>
            <a:endParaRPr lang="en-IN" dirty="0">
              <a:solidFill>
                <a:schemeClr val="tx1"/>
              </a:solidFill>
            </a:endParaRPr>
          </a:p>
        </p:txBody>
      </p:sp>
      <p:sp>
        <p:nvSpPr>
          <p:cNvPr id="3" name="Content Placeholder 2"/>
          <p:cNvSpPr>
            <a:spLocks noGrp="1"/>
          </p:cNvSpPr>
          <p:nvPr>
            <p:ph sz="quarter" idx="1"/>
          </p:nvPr>
        </p:nvSpPr>
        <p:spPr>
          <a:xfrm>
            <a:off x="467544" y="1447800"/>
            <a:ext cx="8247248" cy="4572000"/>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Bridges are the foundation of a country’s transport and they are expensive to build and maintain.</a:t>
            </a:r>
          </a:p>
          <a:p>
            <a:pPr algn="just"/>
            <a:r>
              <a:rPr lang="en-US" sz="2800" dirty="0">
                <a:latin typeface="Times New Roman" panose="02020603050405020304" pitchFamily="18" charset="0"/>
                <a:cs typeface="Times New Roman" panose="02020603050405020304" pitchFamily="18" charset="0"/>
              </a:rPr>
              <a:t>In recent years, due to increase in different global climatic conditions, bridges have been damaged</a:t>
            </a:r>
            <a:r>
              <a:rPr lang="en-US" sz="2800" dirty="0">
                <a:latin typeface="Bahnschrift Light Condensed" pitchFamily="34" charset="0"/>
              </a:rPr>
              <a:t>. </a:t>
            </a:r>
          </a:p>
          <a:p>
            <a:pPr algn="just"/>
            <a:r>
              <a:rPr lang="en-US" sz="2800" dirty="0">
                <a:latin typeface="Times New Roman" panose="02020603050405020304" pitchFamily="18" charset="0"/>
                <a:cs typeface="Times New Roman" panose="02020603050405020304" pitchFamily="18" charset="0"/>
              </a:rPr>
              <a:t>To over come this problem, a smart bridge system is introduced to maintain the bridges in a proper conditions at different climatic conditions</a:t>
            </a:r>
            <a:r>
              <a:rPr lang="en-US" sz="2800" dirty="0">
                <a:latin typeface="Bahnschrift Light Condensed" pitchFamily="34" charset="0"/>
              </a:rPr>
              <a:t>.</a:t>
            </a:r>
          </a:p>
          <a:p>
            <a:pPr algn="just"/>
            <a:r>
              <a:rPr lang="en-US" sz="2800" dirty="0" err="1">
                <a:latin typeface="Times New Roman" panose="02020603050405020304" pitchFamily="18" charset="0"/>
                <a:cs typeface="Times New Roman" panose="02020603050405020304" pitchFamily="18" charset="0"/>
              </a:rPr>
              <a:t>Here,the</a:t>
            </a:r>
            <a:r>
              <a:rPr lang="en-US" sz="2800" dirty="0">
                <a:latin typeface="Times New Roman" panose="02020603050405020304" pitchFamily="18" charset="0"/>
                <a:cs typeface="Times New Roman" panose="02020603050405020304" pitchFamily="18" charset="0"/>
              </a:rPr>
              <a:t> height of the bridge increases automatically whenever the water level reaches its maximum point, and it prevents from the damage caused to bridge.</a:t>
            </a:r>
          </a:p>
          <a:p>
            <a:pPr>
              <a:buNone/>
            </a:pPr>
            <a:endParaRPr lang="en-US" dirty="0">
              <a:latin typeface="Times New Roman" panose="02020603050405020304" pitchFamily="18" charset="0"/>
              <a:cs typeface="Times New Roman" panose="02020603050405020304" pitchFamily="18" charset="0"/>
            </a:endParaRPr>
          </a:p>
          <a:p>
            <a:pPr algn="just">
              <a:buFont typeface="Wingdings" pitchFamily="2" charset="2"/>
              <a:buChar char="Ø"/>
            </a:pPr>
            <a:endParaRPr lang="en-US" sz="2300" dirty="0">
              <a:latin typeface="Bahnschrift Light Condensed"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16632"/>
            <a:ext cx="7772400" cy="504056"/>
          </a:xfrm>
        </p:spPr>
        <p:txBody>
          <a:bodyPr>
            <a:normAutofit fontScale="90000"/>
          </a:bodyPr>
          <a:lstStyle/>
          <a:p>
            <a:r>
              <a:rPr lang="en-US" dirty="0">
                <a:latin typeface="Algerian" pitchFamily="82" charset="0"/>
              </a:rPr>
              <a:t>              </a:t>
            </a:r>
            <a:r>
              <a:rPr lang="en-US" sz="2800" b="1" dirty="0">
                <a:solidFill>
                  <a:schemeClr val="tx1"/>
                </a:solidFill>
                <a:latin typeface="Times New Roman" panose="02020603050405020304" pitchFamily="18" charset="0"/>
                <a:cs typeface="Times New Roman" panose="02020603050405020304" pitchFamily="18" charset="0"/>
              </a:rPr>
              <a:t>LITERATURE SURVEY</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344553033"/>
              </p:ext>
            </p:extLst>
          </p:nvPr>
        </p:nvGraphicFramePr>
        <p:xfrm>
          <a:off x="143508" y="476673"/>
          <a:ext cx="8820981" cy="6274255"/>
        </p:xfrm>
        <a:graphic>
          <a:graphicData uri="http://schemas.openxmlformats.org/drawingml/2006/table">
            <a:tbl>
              <a:tblPr firstRow="1" bandRow="1">
                <a:tableStyleId>{5C22544A-7EE6-4342-B048-85BDC9FD1C3A}</a:tableStyleId>
              </a:tblPr>
              <a:tblGrid>
                <a:gridCol w="2280321">
                  <a:extLst>
                    <a:ext uri="{9D8B030D-6E8A-4147-A177-3AD203B41FA5}">
                      <a16:colId xmlns:a16="http://schemas.microsoft.com/office/drawing/2014/main" val="20000"/>
                    </a:ext>
                  </a:extLst>
                </a:gridCol>
                <a:gridCol w="2153261">
                  <a:extLst>
                    <a:ext uri="{9D8B030D-6E8A-4147-A177-3AD203B41FA5}">
                      <a16:colId xmlns:a16="http://schemas.microsoft.com/office/drawing/2014/main" val="20001"/>
                    </a:ext>
                  </a:extLst>
                </a:gridCol>
                <a:gridCol w="4387399">
                  <a:extLst>
                    <a:ext uri="{9D8B030D-6E8A-4147-A177-3AD203B41FA5}">
                      <a16:colId xmlns:a16="http://schemas.microsoft.com/office/drawing/2014/main" val="20003"/>
                    </a:ext>
                  </a:extLst>
                </a:gridCol>
              </a:tblGrid>
              <a:tr h="356202">
                <a:tc>
                  <a:txBody>
                    <a:bodyPr/>
                    <a:lstStyle/>
                    <a:p>
                      <a:r>
                        <a:rPr lang="en-US" dirty="0"/>
                        <a:t>             Title</a:t>
                      </a:r>
                    </a:p>
                  </a:txBody>
                  <a:tcPr/>
                </a:tc>
                <a:tc>
                  <a:txBody>
                    <a:bodyPr/>
                    <a:lstStyle/>
                    <a:p>
                      <a:r>
                        <a:rPr lang="en-US" dirty="0"/>
                        <a:t>     Author’s  name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Drawbacks</a:t>
                      </a:r>
                    </a:p>
                  </a:txBody>
                  <a:tcPr/>
                </a:tc>
                <a:extLst>
                  <a:ext uri="{0D108BD9-81ED-4DB2-BD59-A6C34878D82A}">
                    <a16:rowId xmlns:a16="http://schemas.microsoft.com/office/drawing/2014/main" val="10000"/>
                  </a:ext>
                </a:extLst>
              </a:tr>
              <a:tr h="1959110">
                <a:tc>
                  <a:txBody>
                    <a:bodyPr/>
                    <a:lstStyle/>
                    <a:p>
                      <a:r>
                        <a:rPr kumimoji="0" lang="en-US" b="0" i="0" kern="1200" dirty="0">
                          <a:solidFill>
                            <a:schemeClr val="dk1"/>
                          </a:solidFill>
                          <a:latin typeface="Times New Roman" panose="02020603050405020304" pitchFamily="18" charset="0"/>
                          <a:ea typeface="+mn-ea"/>
                          <a:cs typeface="Times New Roman" panose="02020603050405020304" pitchFamily="18" charset="0"/>
                        </a:rPr>
                        <a:t>Smart Bridge: An Adaptive Bridge Design for Flooding Events</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b="0" i="0" kern="1200" dirty="0">
                          <a:solidFill>
                            <a:schemeClr val="dk1"/>
                          </a:solidFill>
                          <a:latin typeface="Times New Roman" panose="02020603050405020304" pitchFamily="18" charset="0"/>
                          <a:ea typeface="+mn-ea"/>
                          <a:cs typeface="Times New Roman" panose="02020603050405020304" pitchFamily="18" charset="0"/>
                        </a:rPr>
                        <a:t>A. Smith et al</a:t>
                      </a:r>
                      <a:r>
                        <a:rPr kumimoji="0" lang="en-US" b="0" i="0" kern="1200" baseline="0" dirty="0">
                          <a:solidFill>
                            <a:schemeClr val="dk1"/>
                          </a:solidFill>
                          <a:latin typeface="Times New Roman" panose="02020603050405020304" pitchFamily="18" charset="0"/>
                          <a:ea typeface="+mn-ea"/>
                          <a:cs typeface="Times New Roman" panose="02020603050405020304" pitchFamily="18" charset="0"/>
                        </a:rPr>
                        <a:t> (2018)</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With the use of IoT devices in Smart bridges, energy consumption can significantly increase, leading to higher operational costs. The energy consumption may not be evenly distributed across the devices, which can further exacerbate the issue.</a:t>
                      </a:r>
                    </a:p>
                  </a:txBody>
                  <a:tcPr/>
                </a:tc>
                <a:extLst>
                  <a:ext uri="{0D108BD9-81ED-4DB2-BD59-A6C34878D82A}">
                    <a16:rowId xmlns:a16="http://schemas.microsoft.com/office/drawing/2014/main" val="10001"/>
                  </a:ext>
                </a:extLst>
              </a:tr>
              <a:tr h="2166894">
                <a:tc>
                  <a:txBody>
                    <a:bodyPr/>
                    <a:lstStyle/>
                    <a:p>
                      <a:r>
                        <a:rPr kumimoji="0" lang="en-US" b="0" i="0" kern="1200" dirty="0">
                          <a:solidFill>
                            <a:schemeClr val="dk1"/>
                          </a:solidFill>
                          <a:latin typeface="Times New Roman" panose="02020603050405020304" pitchFamily="18" charset="0"/>
                          <a:ea typeface="+mn-ea"/>
                          <a:cs typeface="Times New Roman" panose="02020603050405020304" pitchFamily="18" charset="0"/>
                        </a:rPr>
                        <a:t>Automatic Bridge Height Control System for Flood Management</a:t>
                      </a:r>
                      <a:endParaRPr lang="en-US" dirty="0">
                        <a:latin typeface="Times New Roman" panose="02020603050405020304" pitchFamily="18" charset="0"/>
                        <a:cs typeface="Times New Roman" panose="02020603050405020304" pitchFamily="18" charset="0"/>
                      </a:endParaRPr>
                    </a:p>
                  </a:txBody>
                  <a:tcPr/>
                </a:tc>
                <a:tc>
                  <a:txBody>
                    <a:bodyPr/>
                    <a:lstStyle/>
                    <a:p>
                      <a:r>
                        <a:rPr kumimoji="0" lang="en-US" b="0" i="0" kern="1200" dirty="0">
                          <a:solidFill>
                            <a:schemeClr val="dk1"/>
                          </a:solidFill>
                          <a:latin typeface="Times New Roman" panose="02020603050405020304" pitchFamily="18" charset="0"/>
                          <a:ea typeface="+mn-ea"/>
                          <a:cs typeface="Times New Roman" panose="02020603050405020304" pitchFamily="18" charset="0"/>
                        </a:rPr>
                        <a:t>C. Brown et al</a:t>
                      </a:r>
                      <a:r>
                        <a:rPr kumimoji="0" lang="en-US" b="0" i="0" kern="1200" baseline="0" dirty="0">
                          <a:solidFill>
                            <a:schemeClr val="dk1"/>
                          </a:solidFill>
                          <a:latin typeface="Times New Roman" panose="02020603050405020304" pitchFamily="18" charset="0"/>
                          <a:ea typeface="+mn-ea"/>
                          <a:cs typeface="Times New Roman" panose="02020603050405020304" pitchFamily="18" charset="0"/>
                        </a:rPr>
                        <a:t> </a:t>
                      </a:r>
                      <a:r>
                        <a:rPr kumimoji="0" lang="en-US" b="0" i="0" kern="1200" dirty="0">
                          <a:solidFill>
                            <a:schemeClr val="dk1"/>
                          </a:solidFill>
                          <a:latin typeface="Times New Roman" panose="02020603050405020304" pitchFamily="18" charset="0"/>
                          <a:ea typeface="+mn-ea"/>
                          <a:cs typeface="Times New Roman" panose="02020603050405020304" pitchFamily="18" charset="0"/>
                        </a:rPr>
                        <a:t> (2020)</a:t>
                      </a:r>
                      <a:endParaRPr lang="en-US"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The interactions between multiple IoT devices in an Smart bridge network can lead to increased latency in data transmission. This can result in slow or unreliable performance, especially for applications that require real-time data processing, such as autonomous vehicles</a:t>
                      </a:r>
                      <a:r>
                        <a:rPr lang="en-US" sz="1200" dirty="0"/>
                        <a:t>.</a:t>
                      </a:r>
                    </a:p>
                  </a:txBody>
                  <a:tcPr/>
                </a:tc>
                <a:extLst>
                  <a:ext uri="{0D108BD9-81ED-4DB2-BD59-A6C34878D82A}">
                    <a16:rowId xmlns:a16="http://schemas.microsoft.com/office/drawing/2014/main" val="10002"/>
                  </a:ext>
                </a:extLst>
              </a:tr>
              <a:tr h="1782491">
                <a:tc>
                  <a:txBody>
                    <a:bodyPr/>
                    <a:lstStyle/>
                    <a:p>
                      <a:r>
                        <a:rPr kumimoji="0" lang="en-US" b="0" i="0" kern="1200" dirty="0">
                          <a:solidFill>
                            <a:schemeClr val="dk1"/>
                          </a:solidFill>
                          <a:latin typeface="Times New Roman" panose="02020603050405020304" pitchFamily="18" charset="0"/>
                          <a:ea typeface="+mn-ea"/>
                          <a:cs typeface="Times New Roman" panose="02020603050405020304" pitchFamily="18" charset="0"/>
                        </a:rPr>
                        <a:t>Sensing and Control Technologies for Flood Adaptive Bridges </a:t>
                      </a:r>
                      <a:endParaRPr lang="en-US"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a:solidFill>
                            <a:schemeClr val="dk1"/>
                          </a:solidFill>
                          <a:latin typeface="Times New Roman" panose="02020603050405020304" pitchFamily="18" charset="0"/>
                          <a:ea typeface="+mn-ea"/>
                          <a:cs typeface="Times New Roman" panose="02020603050405020304" pitchFamily="18" charset="0"/>
                        </a:rPr>
                        <a:t>G. Li et al. (2020)</a:t>
                      </a:r>
                      <a:endParaRPr lang="en-US" dirty="0">
                        <a:latin typeface="Times New Roman" panose="02020603050405020304" pitchFamily="18" charset="0"/>
                        <a:cs typeface="Times New Roman" panose="02020603050405020304" pitchFamily="18" charset="0"/>
                      </a:endParaRPr>
                    </a:p>
                    <a:p>
                      <a:endParaRPr lang="en-US" dirty="0"/>
                    </a:p>
                  </a:txBody>
                  <a:tcPr/>
                </a:tc>
                <a:tc>
                  <a:txBody>
                    <a:bodyPr/>
                    <a:lstStyle/>
                    <a:p>
                      <a:r>
                        <a:rPr lang="en-US" sz="1400" dirty="0"/>
                        <a:t> </a:t>
                      </a:r>
                      <a:r>
                        <a:rPr lang="en-US" sz="1800" dirty="0">
                          <a:latin typeface="Times New Roman" panose="02020603050405020304" pitchFamily="18" charset="0"/>
                          <a:cs typeface="Times New Roman" panose="02020603050405020304" pitchFamily="18" charset="0"/>
                        </a:rPr>
                        <a:t>Without IoT devices, automatic height increase bridges may have limited monitoring and control capabilities. This can make it difficult to detect and respond to issues in real-time, potentially leading to delays or disruptions in bridge operation</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304800"/>
            <a:ext cx="7772400" cy="1143000"/>
          </a:xfrm>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Software Requirements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p:txBody>
          <a:bodyPr/>
          <a:lstStyle/>
          <a:p>
            <a:r>
              <a:rPr lang="en-US" dirty="0">
                <a:latin typeface="Times New Roman" panose="02020603050405020304" pitchFamily="18" charset="0"/>
                <a:cs typeface="Times New Roman" panose="02020603050405020304" pitchFamily="18" charset="0"/>
              </a:rPr>
              <a:t>C++ Language </a:t>
            </a:r>
          </a:p>
          <a:p>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IDE</a:t>
            </a:r>
          </a:p>
          <a:p>
            <a:pPr>
              <a:buNone/>
            </a:pPr>
            <a:endParaRPr lang="en-US" b="1" dirty="0"/>
          </a:p>
        </p:txBody>
      </p:sp>
      <p:pic>
        <p:nvPicPr>
          <p:cNvPr id="4" name="Picture 3" descr="ISO_C++_Logo.svg.png"/>
          <p:cNvPicPr>
            <a:picLocks noChangeAspect="1"/>
          </p:cNvPicPr>
          <p:nvPr/>
        </p:nvPicPr>
        <p:blipFill>
          <a:blip r:embed="rId2" cstate="print"/>
          <a:stretch>
            <a:fillRect/>
          </a:stretch>
        </p:blipFill>
        <p:spPr>
          <a:xfrm>
            <a:off x="1142976" y="3214686"/>
            <a:ext cx="2643206" cy="2000264"/>
          </a:xfrm>
          <a:prstGeom prst="rect">
            <a:avLst/>
          </a:prstGeom>
        </p:spPr>
      </p:pic>
      <p:pic>
        <p:nvPicPr>
          <p:cNvPr id="5" name="Picture 4" descr="123.png"/>
          <p:cNvPicPr>
            <a:picLocks noChangeAspect="1"/>
          </p:cNvPicPr>
          <p:nvPr/>
        </p:nvPicPr>
        <p:blipFill>
          <a:blip r:embed="rId3" cstate="print"/>
          <a:stretch>
            <a:fillRect/>
          </a:stretch>
        </p:blipFill>
        <p:spPr>
          <a:xfrm>
            <a:off x="4500562" y="3214686"/>
            <a:ext cx="2926086" cy="19507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4000" dirty="0">
                <a:latin typeface="Algerian" pitchFamily="82" charset="0"/>
              </a:rPr>
              <a:t>           </a:t>
            </a:r>
            <a:r>
              <a:rPr lang="en-IN" b="1" dirty="0">
                <a:solidFill>
                  <a:schemeClr val="tx1"/>
                </a:solidFill>
                <a:latin typeface="Times New Roman" panose="02020603050405020304" pitchFamily="18" charset="0"/>
                <a:cs typeface="Times New Roman" panose="02020603050405020304" pitchFamily="18" charset="0"/>
              </a:rPr>
              <a:t>Hardware Requirements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500034" y="1785926"/>
            <a:ext cx="8229600" cy="4536504"/>
          </a:xfrm>
        </p:spPr>
        <p:txBody>
          <a:bodyPr>
            <a:normAutofit/>
          </a:bodyPr>
          <a:lstStyle/>
          <a:p>
            <a:pPr>
              <a:buFont typeface="Wingdings" pitchFamily="2" charset="2"/>
              <a:buChar char="Ø"/>
            </a:pP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UNO</a:t>
            </a:r>
          </a:p>
          <a:p>
            <a:pPr>
              <a:buFont typeface="Wingdings" pitchFamily="2" charset="2"/>
              <a:buChar char="Ø"/>
            </a:pPr>
            <a:r>
              <a:rPr lang="en-US" dirty="0">
                <a:latin typeface="Times New Roman" panose="02020603050405020304" pitchFamily="18" charset="0"/>
                <a:cs typeface="Times New Roman" panose="02020603050405020304" pitchFamily="18" charset="0"/>
              </a:rPr>
              <a:t>Servo Motor</a:t>
            </a:r>
          </a:p>
          <a:p>
            <a:pPr>
              <a:buFont typeface="Wingdings" pitchFamily="2" charset="2"/>
              <a:buChar char="Ø"/>
            </a:pPr>
            <a:r>
              <a:rPr lang="en-US" dirty="0">
                <a:latin typeface="Times New Roman" panose="02020603050405020304" pitchFamily="18" charset="0"/>
                <a:cs typeface="Times New Roman" panose="02020603050405020304" pitchFamily="18" charset="0"/>
              </a:rPr>
              <a:t>Bread Board</a:t>
            </a:r>
          </a:p>
          <a:p>
            <a:pPr>
              <a:buFont typeface="Wingdings" pitchFamily="2" charset="2"/>
              <a:buChar char="Ø"/>
            </a:pPr>
            <a:r>
              <a:rPr lang="en-US" dirty="0">
                <a:latin typeface="Times New Roman" panose="02020603050405020304" pitchFamily="18" charset="0"/>
                <a:cs typeface="Times New Roman" panose="02020603050405020304" pitchFamily="18" charset="0"/>
              </a:rPr>
              <a:t>Soil Moisture Sensor</a:t>
            </a:r>
          </a:p>
          <a:p>
            <a:pPr>
              <a:buFont typeface="Wingdings" pitchFamily="2" charset="2"/>
              <a:buChar char="Ø"/>
            </a:pPr>
            <a:r>
              <a:rPr lang="en-US" dirty="0">
                <a:latin typeface="Times New Roman" panose="02020603050405020304" pitchFamily="18" charset="0"/>
                <a:cs typeface="Times New Roman" panose="02020603050405020304" pitchFamily="18" charset="0"/>
              </a:rPr>
              <a:t>Jumper Wires</a:t>
            </a:r>
          </a:p>
          <a:p>
            <a:pPr>
              <a:buFont typeface="Wingdings" pitchFamily="2" charset="2"/>
              <a:buChar char="Ø"/>
            </a:pP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Cable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66"/>
            <a:ext cx="7772400" cy="846158"/>
          </a:xfrm>
        </p:spPr>
        <p:txBody>
          <a:bodyPr>
            <a:normAutofit/>
          </a:bodyPr>
          <a:lstStyle/>
          <a:p>
            <a:r>
              <a:rPr lang="en-US" dirty="0"/>
              <a:t>         </a:t>
            </a:r>
            <a:r>
              <a:rPr lang="en-IN" b="1" dirty="0">
                <a:solidFill>
                  <a:schemeClr val="tx1"/>
                </a:solidFill>
                <a:latin typeface="Times New Roman" panose="02020603050405020304" pitchFamily="18" charset="0"/>
                <a:cs typeface="Times New Roman" panose="02020603050405020304" pitchFamily="18" charset="0"/>
              </a:rPr>
              <a:t>Functional Requirements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67544" y="1340768"/>
            <a:ext cx="8233518" cy="4874282"/>
          </a:xfrm>
        </p:spPr>
        <p:txBody>
          <a:bodyPr>
            <a:normAutofit lnSpcReduction="10000"/>
          </a:bodyPr>
          <a:lstStyle/>
          <a:p>
            <a:r>
              <a:rPr lang="en-US" b="1" dirty="0">
                <a:latin typeface="Times New Roman" panose="02020603050405020304" pitchFamily="18" charset="0"/>
                <a:cs typeface="Times New Roman" panose="02020603050405020304" pitchFamily="18" charset="0"/>
              </a:rPr>
              <a:t>Flood Detection: </a:t>
            </a:r>
            <a:r>
              <a:rPr lang="en-US" dirty="0">
                <a:latin typeface="Times New Roman" panose="02020603050405020304" pitchFamily="18" charset="0"/>
                <a:cs typeface="Times New Roman" panose="02020603050405020304" pitchFamily="18" charset="0"/>
              </a:rPr>
              <a:t>The system should be equipped with flood detection sensor.</a:t>
            </a:r>
          </a:p>
          <a:p>
            <a:r>
              <a:rPr lang="en-US" b="1" dirty="0">
                <a:latin typeface="Times New Roman" panose="02020603050405020304" pitchFamily="18" charset="0"/>
                <a:cs typeface="Times New Roman" panose="02020603050405020304" pitchFamily="18" charset="0"/>
              </a:rPr>
              <a:t>Height Adjustment Mechanism: </a:t>
            </a:r>
            <a:r>
              <a:rPr lang="en-US" dirty="0">
                <a:latin typeface="Times New Roman" panose="02020603050405020304" pitchFamily="18" charset="0"/>
                <a:cs typeface="Times New Roman" panose="02020603050405020304" pitchFamily="18" charset="0"/>
              </a:rPr>
              <a:t>The bridge should be equipped with a height adjustment mechanism that allows it to be raised when flooding is detected. </a:t>
            </a:r>
          </a:p>
          <a:p>
            <a:r>
              <a:rPr lang="en-US" b="1" dirty="0">
                <a:latin typeface="Times New Roman" panose="02020603050405020304" pitchFamily="18" charset="0"/>
                <a:cs typeface="Times New Roman" panose="02020603050405020304" pitchFamily="18" charset="0"/>
              </a:rPr>
              <a:t>Safety Measures: </a:t>
            </a:r>
            <a:r>
              <a:rPr lang="en-US" dirty="0">
                <a:latin typeface="Times New Roman" panose="02020603050405020304" pitchFamily="18" charset="0"/>
                <a:cs typeface="Times New Roman" panose="02020603050405020304" pitchFamily="18" charset="0"/>
              </a:rPr>
              <a:t>The system should incorporate safety features, such as barriers or warning signs, to prevent vehicular or pedestrian access to the bridge while it is being raised or during flooding conditions.</a:t>
            </a:r>
          </a:p>
          <a:p>
            <a:r>
              <a:rPr lang="en-US" b="1" dirty="0">
                <a:latin typeface="Times New Roman" panose="02020603050405020304" pitchFamily="18" charset="0"/>
                <a:cs typeface="Times New Roman" panose="02020603050405020304" pitchFamily="18" charset="0"/>
              </a:rPr>
              <a:t>Maintenance and Testing: </a:t>
            </a:r>
            <a:r>
              <a:rPr lang="en-US" dirty="0">
                <a:latin typeface="Times New Roman" panose="02020603050405020304" pitchFamily="18" charset="0"/>
                <a:cs typeface="Times New Roman" panose="02020603050405020304" pitchFamily="18" charset="0"/>
              </a:rPr>
              <a:t>Regular maintenance and testing procedures should be established to ensure the proper functioning of the flood detection sensors.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1472" y="332656"/>
            <a:ext cx="8104984" cy="792088"/>
          </a:xfrm>
        </p:spPr>
        <p:txBody>
          <a:bodyPr>
            <a:normAutofit/>
          </a:bodyPr>
          <a:lstStyle/>
          <a:p>
            <a:r>
              <a:rPr lang="en-IN" sz="4000" dirty="0">
                <a:latin typeface="Times New Roman" panose="02020603050405020304" pitchFamily="18" charset="0"/>
                <a:cs typeface="Times New Roman" panose="02020603050405020304" pitchFamily="18" charset="0"/>
              </a:rPr>
              <a:t>       </a:t>
            </a:r>
            <a:r>
              <a:rPr lang="en-IN" sz="4000" b="1" dirty="0">
                <a:solidFill>
                  <a:schemeClr val="tx1"/>
                </a:solidFill>
                <a:latin typeface="Times New Roman" panose="02020603050405020304" pitchFamily="18" charset="0"/>
                <a:cs typeface="Times New Roman" panose="02020603050405020304" pitchFamily="18" charset="0"/>
              </a:rPr>
              <a:t>Non-Functional Requirements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quarter" idx="1"/>
          </p:nvPr>
        </p:nvSpPr>
        <p:spPr>
          <a:xfrm>
            <a:off x="457200" y="1196752"/>
            <a:ext cx="8465024" cy="5400600"/>
          </a:xfrm>
        </p:spPr>
        <p:txBody>
          <a:bodyPr>
            <a:normAutofit lnSpcReduction="10000"/>
          </a:bodyPr>
          <a:lstStyle/>
          <a:p>
            <a:r>
              <a:rPr lang="en-US" b="1" dirty="0">
                <a:latin typeface="Times New Roman" panose="02020603050405020304" pitchFamily="18" charset="0"/>
                <a:cs typeface="Times New Roman" panose="02020603050405020304" pitchFamily="18" charset="0"/>
              </a:rPr>
              <a:t>Reliability:  </a:t>
            </a:r>
            <a:r>
              <a:rPr lang="en-US" sz="2400" dirty="0">
                <a:latin typeface="Times New Roman" panose="02020603050405020304" pitchFamily="18" charset="0"/>
                <a:cs typeface="Times New Roman" panose="02020603050405020304" pitchFamily="18" charset="0"/>
              </a:rPr>
              <a:t>Make sure the bridge works well in different weather conditions and that the height adjustment always works when it's supposed to.</a:t>
            </a:r>
          </a:p>
          <a:p>
            <a:r>
              <a:rPr lang="en-US" b="1" dirty="0">
                <a:latin typeface="Times New Roman" panose="02020603050405020304" pitchFamily="18" charset="0"/>
                <a:cs typeface="Times New Roman" panose="02020603050405020304" pitchFamily="18" charset="0"/>
              </a:rPr>
              <a:t>Security:</a:t>
            </a:r>
            <a:r>
              <a:rPr lang="en-US" dirty="0">
                <a:latin typeface="Bahnschrift Light Condensed" pitchFamily="34" charset="0"/>
              </a:rPr>
              <a:t> </a:t>
            </a:r>
            <a:r>
              <a:rPr lang="en-US" sz="2400" dirty="0">
                <a:latin typeface="Times New Roman" panose="02020603050405020304" pitchFamily="18" charset="0"/>
                <a:cs typeface="Times New Roman" panose="02020603050405020304" pitchFamily="18" charset="0"/>
              </a:rPr>
              <a:t>Keep the system safe from hackers or unauthorized access, especially when sending important flood-related information.</a:t>
            </a:r>
          </a:p>
          <a:p>
            <a:r>
              <a:rPr lang="en-US" b="1" dirty="0">
                <a:latin typeface="Times New Roman" panose="02020603050405020304" pitchFamily="18" charset="0"/>
                <a:cs typeface="Times New Roman" panose="02020603050405020304" pitchFamily="18" charset="0"/>
              </a:rPr>
              <a:t>Scalability: </a:t>
            </a:r>
            <a:r>
              <a:rPr lang="en-US" dirty="0">
                <a:latin typeface="Times New Roman" panose="02020603050405020304" pitchFamily="18" charset="0"/>
                <a:cs typeface="Times New Roman" panose="02020603050405020304" pitchFamily="18" charset="0"/>
              </a:rPr>
              <a:t>Plan the system so it can grow or change easily in the future, like adding more sensors or bridge parts.</a:t>
            </a:r>
          </a:p>
          <a:p>
            <a:r>
              <a:rPr lang="en-US" b="1" dirty="0">
                <a:latin typeface="Times New Roman" panose="02020603050405020304" pitchFamily="18" charset="0"/>
                <a:cs typeface="Times New Roman" panose="02020603050405020304" pitchFamily="18" charset="0"/>
              </a:rPr>
              <a:t>Power Efficiency: </a:t>
            </a:r>
            <a:r>
              <a:rPr lang="en-US" dirty="0">
                <a:latin typeface="Times New Roman" panose="02020603050405020304" pitchFamily="18" charset="0"/>
                <a:cs typeface="Times New Roman" panose="02020603050405020304" pitchFamily="18" charset="0"/>
              </a:rPr>
              <a:t>Use power wisely so the devices can last a long time on batteries or use as little external power as possible.</a:t>
            </a:r>
          </a:p>
          <a:p>
            <a:r>
              <a:rPr lang="en-US" b="1" dirty="0">
                <a:latin typeface="Times New Roman" panose="02020603050405020304" pitchFamily="18" charset="0"/>
                <a:cs typeface="Times New Roman" panose="02020603050405020304" pitchFamily="18" charset="0"/>
              </a:rPr>
              <a:t>Fault Tolerance: </a:t>
            </a:r>
            <a:r>
              <a:rPr lang="en-US" dirty="0">
                <a:latin typeface="Times New Roman" panose="02020603050405020304" pitchFamily="18" charset="0"/>
                <a:cs typeface="Times New Roman" panose="02020603050405020304" pitchFamily="18" charset="0"/>
              </a:rPr>
              <a:t>Design the system so that if something breaks, it doesn't break everything, and the bridge can still work as much as possible.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1022</TotalTime>
  <Words>935</Words>
  <Application>Microsoft Office PowerPoint</Application>
  <PresentationFormat>On-screen Show (4:3)</PresentationFormat>
  <Paragraphs>109</Paragraphs>
  <Slides>16</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16</vt:i4>
      </vt:variant>
    </vt:vector>
  </HeadingPairs>
  <TitlesOfParts>
    <vt:vector size="29" baseType="lpstr">
      <vt:lpstr>Algerian</vt:lpstr>
      <vt:lpstr>Bahnschrift</vt:lpstr>
      <vt:lpstr>Bahnschrift Light Condensed</vt:lpstr>
      <vt:lpstr>Bahnschrift SemiBold SemiConden</vt:lpstr>
      <vt:lpstr>Bell MT</vt:lpstr>
      <vt:lpstr>Calibri</vt:lpstr>
      <vt:lpstr>Franklin Gothic Book</vt:lpstr>
      <vt:lpstr>Perpetua</vt:lpstr>
      <vt:lpstr>Times New Roman</vt:lpstr>
      <vt:lpstr>Wingdings</vt:lpstr>
      <vt:lpstr>Wingdings 2</vt:lpstr>
      <vt:lpstr>YouTube Sans</vt:lpstr>
      <vt:lpstr>Equity</vt:lpstr>
      <vt:lpstr>PowerPoint Presentation</vt:lpstr>
      <vt:lpstr>PowerPoint Presentation</vt:lpstr>
      <vt:lpstr>                  CONTENTS</vt:lpstr>
      <vt:lpstr>                ABSTRACT</vt:lpstr>
      <vt:lpstr>              LITERATURE SURVEY</vt:lpstr>
      <vt:lpstr>         Software Requirements</vt:lpstr>
      <vt:lpstr>           Hardware Requirements</vt:lpstr>
      <vt:lpstr>         Functional Requirements</vt:lpstr>
      <vt:lpstr>       Non-Functional Requirements</vt:lpstr>
      <vt:lpstr>               Existing System</vt:lpstr>
      <vt:lpstr>              Proposed System</vt:lpstr>
      <vt:lpstr>System Architecture</vt:lpstr>
      <vt:lpstr>Proposed System</vt:lpstr>
      <vt:lpstr>PowerPoint Presentation</vt:lpstr>
      <vt:lpstr>                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PLANT WATERING SYSTEM</dc:title>
  <dc:creator>ADMIN</dc:creator>
  <cp:lastModifiedBy>Reena Reddy</cp:lastModifiedBy>
  <cp:revision>97</cp:revision>
  <dcterms:created xsi:type="dcterms:W3CDTF">2022-11-21T13:16:42Z</dcterms:created>
  <dcterms:modified xsi:type="dcterms:W3CDTF">2024-01-23T04:36:36Z</dcterms:modified>
</cp:coreProperties>
</file>