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857" y="1540192"/>
            <a:ext cx="712978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204088"/>
            <a:ext cx="63277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E0E0E"/>
                </a:solidFill>
              </a:rPr>
              <a:t>Employee</a:t>
            </a:r>
            <a:r>
              <a:rPr dirty="0" sz="3200" spc="-55">
                <a:solidFill>
                  <a:srgbClr val="0E0E0E"/>
                </a:solidFill>
              </a:rPr>
              <a:t> </a:t>
            </a:r>
            <a:r>
              <a:rPr dirty="0" sz="3200">
                <a:solidFill>
                  <a:srgbClr val="0E0E0E"/>
                </a:solidFill>
              </a:rPr>
              <a:t>Data</a:t>
            </a:r>
            <a:r>
              <a:rPr dirty="0" sz="3200" spc="-70">
                <a:solidFill>
                  <a:srgbClr val="0E0E0E"/>
                </a:solidFill>
              </a:rPr>
              <a:t> </a:t>
            </a:r>
            <a:r>
              <a:rPr dirty="0" sz="3200">
                <a:solidFill>
                  <a:srgbClr val="0E0E0E"/>
                </a:solidFill>
              </a:rPr>
              <a:t>Analysis</a:t>
            </a:r>
            <a:r>
              <a:rPr dirty="0" sz="3200" spc="-90">
                <a:solidFill>
                  <a:srgbClr val="0E0E0E"/>
                </a:solidFill>
              </a:rPr>
              <a:t> </a:t>
            </a:r>
            <a:r>
              <a:rPr dirty="0" sz="3200">
                <a:solidFill>
                  <a:srgbClr val="0E0E0E"/>
                </a:solidFill>
              </a:rPr>
              <a:t>using</a:t>
            </a:r>
            <a:r>
              <a:rPr dirty="0" sz="3200" spc="-65">
                <a:solidFill>
                  <a:srgbClr val="0E0E0E"/>
                </a:solidFill>
              </a:rPr>
              <a:t> </a:t>
            </a:r>
            <a:r>
              <a:rPr dirty="0" sz="3200" spc="-1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41375" y="2693098"/>
            <a:ext cx="664845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STUDENT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NAME: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REENA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SHANKAR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spcBef>
                <a:spcPts val="75"/>
              </a:spcBef>
            </a:pPr>
            <a:r>
              <a:rPr dirty="0" sz="2400" spc="-10">
                <a:latin typeface="Calibri"/>
                <a:cs typeface="Calibri"/>
              </a:rPr>
              <a:t>REGISTER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NO: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Arial MT"/>
                <a:cs typeface="Arial MT"/>
              </a:rPr>
              <a:t>312209732</a:t>
            </a:r>
            <a:r>
              <a:rPr dirty="0" sz="2400" spc="-8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Arial MT"/>
                <a:cs typeface="Arial MT"/>
              </a:rPr>
              <a:t>/asunm1353312209732 </a:t>
            </a:r>
            <a:r>
              <a:rPr dirty="0" sz="2400" spc="-25">
                <a:latin typeface="Calibri"/>
                <a:cs typeface="Calibri"/>
              </a:rPr>
              <a:t>DEPARTMENT:B.COM.MARKETING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MANAGEMENT COLLEGE:ANNA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ADARSH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COLLEGE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WOMEN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93775" y="1463611"/>
            <a:ext cx="7880984" cy="442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employee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performance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analysis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sourced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Edunet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website.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dataset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missing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values.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45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identify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gaps,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employed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>
                <a:latin typeface="Calibri"/>
                <a:cs typeface="Calibri"/>
              </a:rPr>
              <a:t>conditional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technique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detect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missing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terms,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Afterward,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we </a:t>
            </a:r>
            <a:r>
              <a:rPr dirty="0" sz="1800">
                <a:latin typeface="Calibri"/>
                <a:cs typeface="Calibri"/>
              </a:rPr>
              <a:t>applied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filtering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sorting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methods 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fill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missing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 sz="1800" b="1">
                <a:latin typeface="Calibri"/>
                <a:cs typeface="Calibri"/>
              </a:rPr>
              <a:t>Feature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Collection:</a:t>
            </a:r>
            <a:endParaRPr sz="1800">
              <a:latin typeface="Calibri"/>
              <a:cs typeface="Calibri"/>
            </a:endParaRPr>
          </a:p>
          <a:p>
            <a:pPr marL="92075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dirty="0" sz="1800" b="1">
                <a:latin typeface="Calibri"/>
                <a:cs typeface="Calibri"/>
              </a:rPr>
              <a:t>Pivot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 marL="92075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dirty="0" sz="1800" spc="-10" b="1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5597525" indent="-9525">
              <a:lnSpc>
                <a:spcPct val="100800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 b="1">
                <a:latin typeface="Calibri"/>
                <a:cs typeface="Calibri"/>
              </a:rPr>
              <a:t>Conditional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Formatting </a:t>
            </a:r>
            <a:r>
              <a:rPr dirty="0" sz="1800" b="1">
                <a:latin typeface="Calibri"/>
                <a:cs typeface="Calibri"/>
              </a:rPr>
              <a:t>Pivot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Table:</a:t>
            </a:r>
            <a:endParaRPr sz="1800">
              <a:latin typeface="Calibri"/>
              <a:cs typeface="Calibri"/>
            </a:endParaRPr>
          </a:p>
          <a:p>
            <a:pPr marL="188595" indent="-179705">
              <a:lnSpc>
                <a:spcPts val="2105"/>
              </a:lnSpc>
              <a:buSzPct val="94444"/>
              <a:buAutoNum type="arabicPeriod"/>
              <a:tabLst>
                <a:tab pos="188595" algn="l"/>
              </a:tabLst>
            </a:pPr>
            <a:r>
              <a:rPr dirty="0" sz="1800" b="1">
                <a:latin typeface="Calibri"/>
                <a:cs typeface="Calibri"/>
              </a:rPr>
              <a:t>Select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Data: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Highlight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range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wish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analyze.</a:t>
            </a:r>
            <a:endParaRPr sz="1800">
              <a:latin typeface="Calibri"/>
              <a:cs typeface="Calibri"/>
            </a:endParaRPr>
          </a:p>
          <a:p>
            <a:pPr marL="188595" indent="-179705">
              <a:lnSpc>
                <a:spcPct val="100000"/>
              </a:lnSpc>
              <a:spcBef>
                <a:spcPts val="15"/>
              </a:spcBef>
              <a:buSzPct val="94444"/>
              <a:buAutoNum type="arabicPeriod"/>
              <a:tabLst>
                <a:tab pos="188595" algn="l"/>
              </a:tabLst>
            </a:pPr>
            <a:r>
              <a:rPr dirty="0" sz="1800" b="1">
                <a:latin typeface="Calibri"/>
                <a:cs typeface="Calibri"/>
              </a:rPr>
              <a:t>Insert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Pivot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Table: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Navigate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"Insert"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"PivotTable."</a:t>
            </a:r>
            <a:endParaRPr sz="1800">
              <a:latin typeface="Calibri"/>
              <a:cs typeface="Calibri"/>
            </a:endParaRPr>
          </a:p>
          <a:p>
            <a:pPr marL="12700" marR="34925" indent="-3810">
              <a:lnSpc>
                <a:spcPct val="100800"/>
              </a:lnSpc>
              <a:spcBef>
                <a:spcPts val="5"/>
              </a:spcBef>
              <a:buSzPct val="94444"/>
              <a:buAutoNum type="arabicPeriod"/>
              <a:tabLst>
                <a:tab pos="188595" algn="l"/>
              </a:tabLst>
            </a:pP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 b="1">
                <a:latin typeface="Calibri"/>
                <a:cs typeface="Calibri"/>
              </a:rPr>
              <a:t>Choose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Options: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dialog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box, decide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where you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want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place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Pivot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Table </a:t>
            </a:r>
            <a:r>
              <a:rPr dirty="0" sz="1800">
                <a:latin typeface="Calibri"/>
                <a:cs typeface="Calibri"/>
              </a:rPr>
              <a:t>(either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new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worksheet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current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one).</a:t>
            </a:r>
            <a:endParaRPr sz="1800">
              <a:latin typeface="Calibri"/>
              <a:cs typeface="Calibri"/>
            </a:endParaRPr>
          </a:p>
          <a:p>
            <a:pPr marL="12700" marR="6350" indent="-3810">
              <a:lnSpc>
                <a:spcPts val="2100"/>
              </a:lnSpc>
              <a:spcBef>
                <a:spcPts val="135"/>
              </a:spcBef>
              <a:buSzPct val="94444"/>
              <a:buAutoNum type="arabicPeriod"/>
              <a:tabLst>
                <a:tab pos="188595" algn="l"/>
              </a:tabLst>
            </a:pP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 b="1">
                <a:latin typeface="Calibri"/>
                <a:cs typeface="Calibri"/>
              </a:rPr>
              <a:t>Design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Pivot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Table: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Drag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drop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fields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“Rows,”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“Columns,”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“Values,”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“Filters”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sections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structure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analyze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5175" y="853503"/>
            <a:ext cx="7553325" cy="4697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Performance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Level:</a:t>
            </a:r>
            <a:endParaRPr sz="1800">
              <a:latin typeface="Calibri"/>
              <a:cs typeface="Calibri"/>
            </a:endParaRPr>
          </a:p>
          <a:p>
            <a:pPr marL="188595" indent="-179705">
              <a:lnSpc>
                <a:spcPct val="100000"/>
              </a:lnSpc>
              <a:spcBef>
                <a:spcPts val="20"/>
              </a:spcBef>
              <a:buSzPct val="94444"/>
              <a:buAutoNum type="arabicPeriod"/>
              <a:tabLst>
                <a:tab pos="188595" algn="l"/>
              </a:tabLst>
            </a:pPr>
            <a:r>
              <a:rPr dirty="0" sz="1800" b="1">
                <a:latin typeface="Calibri"/>
                <a:cs typeface="Calibri"/>
              </a:rPr>
              <a:t>Define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Performance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Metrics:</a:t>
            </a:r>
            <a:endParaRPr sz="1800">
              <a:latin typeface="Calibri"/>
              <a:cs typeface="Calibri"/>
            </a:endParaRPr>
          </a:p>
          <a:p>
            <a:pPr lvl="1" marL="756285" marR="5080" indent="-286385">
              <a:lnSpc>
                <a:spcPct val="100800"/>
              </a:lnSpc>
              <a:buSzPct val="97222"/>
              <a:buAutoNum type="arabicPeriod"/>
              <a:tabLst>
                <a:tab pos="756285" algn="l"/>
              </a:tabLst>
            </a:pPr>
            <a:r>
              <a:rPr dirty="0" sz="1800" b="1">
                <a:latin typeface="Calibri"/>
                <a:cs typeface="Calibri"/>
              </a:rPr>
              <a:t>Identify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KPIs: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Determine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key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performance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indicators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pertinent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the </a:t>
            </a:r>
            <a:r>
              <a:rPr dirty="0" sz="1800">
                <a:latin typeface="Calibri"/>
                <a:cs typeface="Calibri"/>
              </a:rPr>
              <a:t>role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sales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targets,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deadlines,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quality </a:t>
            </a:r>
            <a:r>
              <a:rPr dirty="0" sz="1800" spc="-10">
                <a:latin typeface="Calibri"/>
                <a:cs typeface="Calibri"/>
              </a:rPr>
              <a:t>standards,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2130"/>
              </a:lnSpc>
              <a:spcBef>
                <a:spcPts val="20"/>
              </a:spcBef>
            </a:pP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customer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satisfaction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scores.</a:t>
            </a:r>
            <a:endParaRPr sz="1800">
              <a:latin typeface="Calibri"/>
              <a:cs typeface="Calibri"/>
            </a:endParaRPr>
          </a:p>
          <a:p>
            <a:pPr lvl="1" marL="188595" indent="-184150">
              <a:lnSpc>
                <a:spcPts val="2130"/>
              </a:lnSpc>
              <a:buSzPct val="97222"/>
              <a:buAutoNum type="arabicPeriod" startAt="2"/>
              <a:tabLst>
                <a:tab pos="188595" algn="l"/>
              </a:tabLst>
            </a:pPr>
            <a:r>
              <a:rPr dirty="0" sz="1800" b="1">
                <a:latin typeface="Calibri"/>
                <a:cs typeface="Calibri"/>
              </a:rPr>
              <a:t>Collect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Data:</a:t>
            </a:r>
            <a:endParaRPr sz="1800">
              <a:latin typeface="Calibri"/>
              <a:cs typeface="Calibri"/>
            </a:endParaRPr>
          </a:p>
          <a:p>
            <a:pPr lvl="2" marL="756285" marR="71120" indent="-286385">
              <a:lnSpc>
                <a:spcPct val="100800"/>
              </a:lnSpc>
              <a:buAutoNum type="arabicPeriod"/>
              <a:tabLst>
                <a:tab pos="756285" algn="l"/>
              </a:tabLst>
            </a:pPr>
            <a:r>
              <a:rPr dirty="0" sz="1800" b="1">
                <a:latin typeface="Calibri"/>
                <a:cs typeface="Calibri"/>
              </a:rPr>
              <a:t>Gather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Performance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Data: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Compile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both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quantitative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qualitative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20">
                <a:latin typeface="Calibri"/>
                <a:cs typeface="Calibri"/>
              </a:rPr>
              <a:t> related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KPIs,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performance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evaluations,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productivity </a:t>
            </a:r>
            <a:r>
              <a:rPr dirty="0" sz="1800">
                <a:latin typeface="Calibri"/>
                <a:cs typeface="Calibri"/>
              </a:rPr>
              <a:t>metrics,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attendance records,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feedback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peers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customers.</a:t>
            </a:r>
            <a:endParaRPr sz="1800">
              <a:latin typeface="Calibri"/>
              <a:cs typeface="Calibri"/>
            </a:endParaRPr>
          </a:p>
          <a:p>
            <a:pPr marL="188595" indent="-179705">
              <a:lnSpc>
                <a:spcPts val="2130"/>
              </a:lnSpc>
              <a:spcBef>
                <a:spcPts val="20"/>
              </a:spcBef>
              <a:buSzPct val="94444"/>
              <a:buAutoNum type="arabicPeriod" startAt="3"/>
              <a:tabLst>
                <a:tab pos="188595" algn="l"/>
              </a:tabLst>
            </a:pPr>
            <a:r>
              <a:rPr dirty="0" sz="1800" b="1">
                <a:latin typeface="Calibri"/>
                <a:cs typeface="Calibri"/>
              </a:rPr>
              <a:t>Analyze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Data:</a:t>
            </a:r>
            <a:endParaRPr sz="1800">
              <a:latin typeface="Calibri"/>
              <a:cs typeface="Calibri"/>
            </a:endParaRPr>
          </a:p>
          <a:p>
            <a:pPr lvl="1" marL="756285" marR="400050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6285" algn="l"/>
              </a:tabLst>
            </a:pPr>
            <a:r>
              <a:rPr dirty="0" sz="1800" spc="-10" b="1">
                <a:latin typeface="Calibri"/>
                <a:cs typeface="Calibri"/>
              </a:rPr>
              <a:t>Create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Metrics: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Utilize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calculate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performance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metrics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like </a:t>
            </a:r>
            <a:r>
              <a:rPr dirty="0" sz="1800" spc="-10">
                <a:latin typeface="Calibri"/>
                <a:cs typeface="Calibri"/>
              </a:rPr>
              <a:t>average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scores,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achievement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percentages,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analyses.</a:t>
            </a:r>
            <a:endParaRPr sz="1800">
              <a:latin typeface="Calibri"/>
              <a:cs typeface="Calibri"/>
            </a:endParaRPr>
          </a:p>
          <a:p>
            <a:pPr lvl="1" marL="756920" indent="-287020">
              <a:lnSpc>
                <a:spcPts val="2100"/>
              </a:lnSpc>
              <a:buAutoNum type="arabicPeriod"/>
              <a:tabLst>
                <a:tab pos="756920" algn="l"/>
              </a:tabLst>
            </a:pPr>
            <a:r>
              <a:rPr dirty="0" sz="1800" spc="-10" b="1">
                <a:latin typeface="Calibri"/>
                <a:cs typeface="Calibri"/>
              </a:rPr>
              <a:t>Compare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Benchmarks: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Evaluate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individual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team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performance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against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15"/>
              </a:spcBef>
            </a:pPr>
            <a:r>
              <a:rPr dirty="0" sz="1800" spc="-10">
                <a:latin typeface="Calibri"/>
                <a:cs typeface="Calibri"/>
              </a:rPr>
              <a:t>established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benchmarks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industry</a:t>
            </a:r>
            <a:r>
              <a:rPr dirty="0" sz="1800" spc="-10">
                <a:latin typeface="Calibri"/>
                <a:cs typeface="Calibri"/>
              </a:rPr>
              <a:t> standards.</a:t>
            </a:r>
            <a:endParaRPr sz="1800">
              <a:latin typeface="Calibri"/>
              <a:cs typeface="Calibri"/>
            </a:endParaRPr>
          </a:p>
          <a:p>
            <a:pPr marL="188595" indent="-179705">
              <a:lnSpc>
                <a:spcPts val="2130"/>
              </a:lnSpc>
              <a:spcBef>
                <a:spcPts val="20"/>
              </a:spcBef>
              <a:buSzPct val="94444"/>
              <a:buAutoNum type="arabicPeriod" startAt="4"/>
              <a:tabLst>
                <a:tab pos="188595" algn="l"/>
              </a:tabLst>
            </a:pPr>
            <a:r>
              <a:rPr dirty="0" sz="1800" b="1">
                <a:latin typeface="Calibri"/>
                <a:cs typeface="Calibri"/>
              </a:rPr>
              <a:t>Use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Analytical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Tools:</a:t>
            </a:r>
            <a:endParaRPr sz="1800">
              <a:latin typeface="Calibri"/>
              <a:cs typeface="Calibri"/>
            </a:endParaRPr>
          </a:p>
          <a:p>
            <a:pPr lvl="1" marL="756285" marR="1119505" indent="-286385">
              <a:lnSpc>
                <a:spcPts val="2180"/>
              </a:lnSpc>
              <a:spcBef>
                <a:spcPts val="30"/>
              </a:spcBef>
              <a:buAutoNum type="arabicPeriod"/>
              <a:tabLst>
                <a:tab pos="756285" algn="l"/>
              </a:tabLst>
            </a:pPr>
            <a:r>
              <a:rPr dirty="0" sz="1800" b="1">
                <a:latin typeface="Calibri"/>
                <a:cs typeface="Calibri"/>
              </a:rPr>
              <a:t>Pivot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Tables: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Leverage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pivot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tables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summarize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analyze </a:t>
            </a:r>
            <a:r>
              <a:rPr dirty="0" sz="1800">
                <a:latin typeface="Calibri"/>
                <a:cs typeface="Calibri"/>
              </a:rPr>
              <a:t>performance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like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Excel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Google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Sheets.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152650" y="1786001"/>
            <a:ext cx="4572000" cy="3171825"/>
            <a:chOff x="2152650" y="1786001"/>
            <a:chExt cx="4572000" cy="3171825"/>
          </a:xfrm>
        </p:grpSpPr>
        <p:sp>
          <p:nvSpPr>
            <p:cNvPr id="9" name="object 9" descr=""/>
            <p:cNvSpPr/>
            <p:nvPr/>
          </p:nvSpPr>
          <p:spPr>
            <a:xfrm>
              <a:off x="2748026" y="1786001"/>
              <a:ext cx="3581400" cy="3171825"/>
            </a:xfrm>
            <a:custGeom>
              <a:avLst/>
              <a:gdLst/>
              <a:ahLst/>
              <a:cxnLst/>
              <a:rect l="l" t="t" r="r" b="b"/>
              <a:pathLst>
                <a:path w="3581400" h="3171825">
                  <a:moveTo>
                    <a:pt x="0" y="0"/>
                  </a:moveTo>
                  <a:lnTo>
                    <a:pt x="0" y="3171698"/>
                  </a:lnTo>
                </a:path>
                <a:path w="3581400" h="3171825">
                  <a:moveTo>
                    <a:pt x="600075" y="0"/>
                  </a:moveTo>
                  <a:lnTo>
                    <a:pt x="600075" y="3171698"/>
                  </a:lnTo>
                </a:path>
                <a:path w="3581400" h="3171825">
                  <a:moveTo>
                    <a:pt x="1190625" y="0"/>
                  </a:moveTo>
                  <a:lnTo>
                    <a:pt x="1190625" y="3171698"/>
                  </a:lnTo>
                </a:path>
                <a:path w="3581400" h="3171825">
                  <a:moveTo>
                    <a:pt x="1790700" y="0"/>
                  </a:moveTo>
                  <a:lnTo>
                    <a:pt x="1790700" y="3171698"/>
                  </a:lnTo>
                </a:path>
                <a:path w="3581400" h="3171825">
                  <a:moveTo>
                    <a:pt x="2390775" y="0"/>
                  </a:moveTo>
                  <a:lnTo>
                    <a:pt x="2390775" y="3171698"/>
                  </a:lnTo>
                </a:path>
                <a:path w="3581400" h="3171825">
                  <a:moveTo>
                    <a:pt x="2981325" y="0"/>
                  </a:moveTo>
                  <a:lnTo>
                    <a:pt x="2981325" y="3171698"/>
                  </a:lnTo>
                </a:path>
                <a:path w="3581400" h="3171825">
                  <a:moveTo>
                    <a:pt x="3581400" y="0"/>
                  </a:moveTo>
                  <a:lnTo>
                    <a:pt x="358140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52650" y="1990724"/>
              <a:ext cx="657225" cy="2933700"/>
            </a:xfrm>
            <a:custGeom>
              <a:avLst/>
              <a:gdLst/>
              <a:ahLst/>
              <a:cxnLst/>
              <a:rect l="l" t="t" r="r" b="b"/>
              <a:pathLst>
                <a:path w="657225" h="2933700">
                  <a:moveTo>
                    <a:pt x="47625" y="2886075"/>
                  </a:moveTo>
                  <a:lnTo>
                    <a:pt x="0" y="2886075"/>
                  </a:lnTo>
                  <a:lnTo>
                    <a:pt x="0" y="2933700"/>
                  </a:lnTo>
                  <a:lnTo>
                    <a:pt x="47625" y="2933700"/>
                  </a:lnTo>
                  <a:lnTo>
                    <a:pt x="47625" y="2886075"/>
                  </a:lnTo>
                  <a:close/>
                </a:path>
                <a:path w="657225" h="2933700">
                  <a:moveTo>
                    <a:pt x="57150" y="2600325"/>
                  </a:moveTo>
                  <a:lnTo>
                    <a:pt x="0" y="2600325"/>
                  </a:lnTo>
                  <a:lnTo>
                    <a:pt x="0" y="2638425"/>
                  </a:lnTo>
                  <a:lnTo>
                    <a:pt x="57150" y="2638425"/>
                  </a:lnTo>
                  <a:lnTo>
                    <a:pt x="57150" y="2600325"/>
                  </a:lnTo>
                  <a:close/>
                </a:path>
                <a:path w="657225" h="2933700">
                  <a:moveTo>
                    <a:pt x="57150" y="2019300"/>
                  </a:moveTo>
                  <a:lnTo>
                    <a:pt x="0" y="2019300"/>
                  </a:lnTo>
                  <a:lnTo>
                    <a:pt x="0" y="2066925"/>
                  </a:lnTo>
                  <a:lnTo>
                    <a:pt x="57150" y="2066925"/>
                  </a:lnTo>
                  <a:lnTo>
                    <a:pt x="57150" y="2019300"/>
                  </a:lnTo>
                  <a:close/>
                </a:path>
                <a:path w="657225" h="2933700">
                  <a:moveTo>
                    <a:pt x="66675" y="2314575"/>
                  </a:moveTo>
                  <a:lnTo>
                    <a:pt x="0" y="2314575"/>
                  </a:lnTo>
                  <a:lnTo>
                    <a:pt x="0" y="2352675"/>
                  </a:lnTo>
                  <a:lnTo>
                    <a:pt x="66675" y="2352675"/>
                  </a:lnTo>
                  <a:lnTo>
                    <a:pt x="66675" y="2314575"/>
                  </a:lnTo>
                  <a:close/>
                </a:path>
                <a:path w="657225" h="2933700">
                  <a:moveTo>
                    <a:pt x="66675" y="1733550"/>
                  </a:moveTo>
                  <a:lnTo>
                    <a:pt x="0" y="1733550"/>
                  </a:lnTo>
                  <a:lnTo>
                    <a:pt x="0" y="1771650"/>
                  </a:lnTo>
                  <a:lnTo>
                    <a:pt x="66675" y="1771650"/>
                  </a:lnTo>
                  <a:lnTo>
                    <a:pt x="66675" y="1733550"/>
                  </a:lnTo>
                  <a:close/>
                </a:path>
                <a:path w="657225" h="2933700">
                  <a:moveTo>
                    <a:pt x="66675" y="581025"/>
                  </a:moveTo>
                  <a:lnTo>
                    <a:pt x="0" y="581025"/>
                  </a:lnTo>
                  <a:lnTo>
                    <a:pt x="0" y="619125"/>
                  </a:lnTo>
                  <a:lnTo>
                    <a:pt x="66675" y="619125"/>
                  </a:lnTo>
                  <a:lnTo>
                    <a:pt x="66675" y="581025"/>
                  </a:lnTo>
                  <a:close/>
                </a:path>
                <a:path w="657225" h="2933700">
                  <a:moveTo>
                    <a:pt x="76200" y="1152525"/>
                  </a:moveTo>
                  <a:lnTo>
                    <a:pt x="0" y="1152525"/>
                  </a:lnTo>
                  <a:lnTo>
                    <a:pt x="0" y="1200150"/>
                  </a:lnTo>
                  <a:lnTo>
                    <a:pt x="76200" y="1200150"/>
                  </a:lnTo>
                  <a:lnTo>
                    <a:pt x="76200" y="1152525"/>
                  </a:lnTo>
                  <a:close/>
                </a:path>
                <a:path w="657225" h="2933700">
                  <a:moveTo>
                    <a:pt x="76200" y="866775"/>
                  </a:moveTo>
                  <a:lnTo>
                    <a:pt x="0" y="866775"/>
                  </a:lnTo>
                  <a:lnTo>
                    <a:pt x="0" y="914400"/>
                  </a:lnTo>
                  <a:lnTo>
                    <a:pt x="76200" y="914400"/>
                  </a:lnTo>
                  <a:lnTo>
                    <a:pt x="76200" y="866775"/>
                  </a:lnTo>
                  <a:close/>
                </a:path>
                <a:path w="657225" h="2933700">
                  <a:moveTo>
                    <a:pt x="76200" y="285750"/>
                  </a:moveTo>
                  <a:lnTo>
                    <a:pt x="0" y="285750"/>
                  </a:lnTo>
                  <a:lnTo>
                    <a:pt x="0" y="333375"/>
                  </a:lnTo>
                  <a:lnTo>
                    <a:pt x="76200" y="333375"/>
                  </a:lnTo>
                  <a:lnTo>
                    <a:pt x="76200" y="285750"/>
                  </a:lnTo>
                  <a:close/>
                </a:path>
                <a:path w="657225" h="2933700">
                  <a:moveTo>
                    <a:pt x="85725" y="1447800"/>
                  </a:moveTo>
                  <a:lnTo>
                    <a:pt x="0" y="1447800"/>
                  </a:lnTo>
                  <a:lnTo>
                    <a:pt x="0" y="1485900"/>
                  </a:lnTo>
                  <a:lnTo>
                    <a:pt x="85725" y="1485900"/>
                  </a:lnTo>
                  <a:lnTo>
                    <a:pt x="85725" y="1447800"/>
                  </a:lnTo>
                  <a:close/>
                </a:path>
                <a:path w="657225" h="2933700">
                  <a:moveTo>
                    <a:pt x="6572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657225" y="47625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52650" y="1952624"/>
              <a:ext cx="1190625" cy="2924175"/>
            </a:xfrm>
            <a:custGeom>
              <a:avLst/>
              <a:gdLst/>
              <a:ahLst/>
              <a:cxnLst/>
              <a:rect l="l" t="t" r="r" b="b"/>
              <a:pathLst>
                <a:path w="1190625" h="2924175">
                  <a:moveTo>
                    <a:pt x="104775" y="2886075"/>
                  </a:moveTo>
                  <a:lnTo>
                    <a:pt x="0" y="2886075"/>
                  </a:lnTo>
                  <a:lnTo>
                    <a:pt x="0" y="2924175"/>
                  </a:lnTo>
                  <a:lnTo>
                    <a:pt x="104775" y="2924175"/>
                  </a:lnTo>
                  <a:lnTo>
                    <a:pt x="104775" y="2886075"/>
                  </a:lnTo>
                  <a:close/>
                </a:path>
                <a:path w="1190625" h="2924175">
                  <a:moveTo>
                    <a:pt x="104775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104775" y="1485900"/>
                  </a:lnTo>
                  <a:lnTo>
                    <a:pt x="104775" y="1438275"/>
                  </a:lnTo>
                  <a:close/>
                </a:path>
                <a:path w="1190625" h="2924175">
                  <a:moveTo>
                    <a:pt x="104775" y="285750"/>
                  </a:moveTo>
                  <a:lnTo>
                    <a:pt x="0" y="285750"/>
                  </a:lnTo>
                  <a:lnTo>
                    <a:pt x="0" y="323850"/>
                  </a:lnTo>
                  <a:lnTo>
                    <a:pt x="104775" y="323850"/>
                  </a:lnTo>
                  <a:lnTo>
                    <a:pt x="104775" y="285750"/>
                  </a:lnTo>
                  <a:close/>
                </a:path>
                <a:path w="1190625" h="2924175">
                  <a:moveTo>
                    <a:pt x="123825" y="2305050"/>
                  </a:moveTo>
                  <a:lnTo>
                    <a:pt x="0" y="2305050"/>
                  </a:lnTo>
                  <a:lnTo>
                    <a:pt x="0" y="2352675"/>
                  </a:lnTo>
                  <a:lnTo>
                    <a:pt x="123825" y="2352675"/>
                  </a:lnTo>
                  <a:lnTo>
                    <a:pt x="123825" y="2305050"/>
                  </a:lnTo>
                  <a:close/>
                </a:path>
                <a:path w="1190625" h="2924175">
                  <a:moveTo>
                    <a:pt x="123825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123825" y="2057400"/>
                  </a:lnTo>
                  <a:lnTo>
                    <a:pt x="123825" y="2019300"/>
                  </a:lnTo>
                  <a:close/>
                </a:path>
                <a:path w="1190625" h="2924175">
                  <a:moveTo>
                    <a:pt x="123825" y="1733550"/>
                  </a:moveTo>
                  <a:lnTo>
                    <a:pt x="0" y="1733550"/>
                  </a:lnTo>
                  <a:lnTo>
                    <a:pt x="0" y="1771650"/>
                  </a:lnTo>
                  <a:lnTo>
                    <a:pt x="123825" y="1771650"/>
                  </a:lnTo>
                  <a:lnTo>
                    <a:pt x="123825" y="1733550"/>
                  </a:lnTo>
                  <a:close/>
                </a:path>
                <a:path w="1190625" h="2924175">
                  <a:moveTo>
                    <a:pt x="123825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123825" y="1190625"/>
                  </a:lnTo>
                  <a:lnTo>
                    <a:pt x="123825" y="1152525"/>
                  </a:lnTo>
                  <a:close/>
                </a:path>
                <a:path w="1190625" h="2924175">
                  <a:moveTo>
                    <a:pt x="133350" y="866775"/>
                  </a:moveTo>
                  <a:lnTo>
                    <a:pt x="0" y="866775"/>
                  </a:lnTo>
                  <a:lnTo>
                    <a:pt x="0" y="904875"/>
                  </a:lnTo>
                  <a:lnTo>
                    <a:pt x="133350" y="904875"/>
                  </a:lnTo>
                  <a:lnTo>
                    <a:pt x="133350" y="866775"/>
                  </a:lnTo>
                  <a:close/>
                </a:path>
                <a:path w="1190625" h="2924175">
                  <a:moveTo>
                    <a:pt x="133350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133350" y="619125"/>
                  </a:lnTo>
                  <a:lnTo>
                    <a:pt x="133350" y="571500"/>
                  </a:lnTo>
                  <a:close/>
                </a:path>
                <a:path w="1190625" h="2924175">
                  <a:moveTo>
                    <a:pt x="142875" y="2590800"/>
                  </a:moveTo>
                  <a:lnTo>
                    <a:pt x="0" y="2590800"/>
                  </a:lnTo>
                  <a:lnTo>
                    <a:pt x="0" y="2638425"/>
                  </a:lnTo>
                  <a:lnTo>
                    <a:pt x="142875" y="2638425"/>
                  </a:lnTo>
                  <a:lnTo>
                    <a:pt x="142875" y="2590800"/>
                  </a:lnTo>
                  <a:close/>
                </a:path>
                <a:path w="1190625" h="2924175">
                  <a:moveTo>
                    <a:pt x="11906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90625" y="38100"/>
                  </a:lnTo>
                  <a:lnTo>
                    <a:pt x="11906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52650" y="1904999"/>
              <a:ext cx="2324100" cy="2933700"/>
            </a:xfrm>
            <a:custGeom>
              <a:avLst/>
              <a:gdLst/>
              <a:ahLst/>
              <a:cxnLst/>
              <a:rect l="l" t="t" r="r" b="b"/>
              <a:pathLst>
                <a:path w="2324100" h="2933700">
                  <a:moveTo>
                    <a:pt x="200025" y="2600325"/>
                  </a:moveTo>
                  <a:lnTo>
                    <a:pt x="0" y="2600325"/>
                  </a:lnTo>
                  <a:lnTo>
                    <a:pt x="0" y="2638425"/>
                  </a:lnTo>
                  <a:lnTo>
                    <a:pt x="200025" y="2638425"/>
                  </a:lnTo>
                  <a:lnTo>
                    <a:pt x="200025" y="2600325"/>
                  </a:lnTo>
                  <a:close/>
                </a:path>
                <a:path w="2324100" h="2933700">
                  <a:moveTo>
                    <a:pt x="209550" y="1447800"/>
                  </a:moveTo>
                  <a:lnTo>
                    <a:pt x="0" y="1447800"/>
                  </a:lnTo>
                  <a:lnTo>
                    <a:pt x="0" y="1485900"/>
                  </a:lnTo>
                  <a:lnTo>
                    <a:pt x="209550" y="1485900"/>
                  </a:lnTo>
                  <a:lnTo>
                    <a:pt x="209550" y="1447800"/>
                  </a:lnTo>
                  <a:close/>
                </a:path>
                <a:path w="2324100" h="2933700">
                  <a:moveTo>
                    <a:pt x="219075" y="581025"/>
                  </a:moveTo>
                  <a:lnTo>
                    <a:pt x="0" y="581025"/>
                  </a:lnTo>
                  <a:lnTo>
                    <a:pt x="0" y="619125"/>
                  </a:lnTo>
                  <a:lnTo>
                    <a:pt x="219075" y="619125"/>
                  </a:lnTo>
                  <a:lnTo>
                    <a:pt x="219075" y="581025"/>
                  </a:lnTo>
                  <a:close/>
                </a:path>
                <a:path w="2324100" h="2933700">
                  <a:moveTo>
                    <a:pt x="228600" y="1733550"/>
                  </a:moveTo>
                  <a:lnTo>
                    <a:pt x="0" y="1733550"/>
                  </a:lnTo>
                  <a:lnTo>
                    <a:pt x="0" y="1781175"/>
                  </a:lnTo>
                  <a:lnTo>
                    <a:pt x="228600" y="1781175"/>
                  </a:lnTo>
                  <a:lnTo>
                    <a:pt x="228600" y="1733550"/>
                  </a:lnTo>
                  <a:close/>
                </a:path>
                <a:path w="2324100" h="2933700">
                  <a:moveTo>
                    <a:pt x="228600" y="1152525"/>
                  </a:moveTo>
                  <a:lnTo>
                    <a:pt x="0" y="1152525"/>
                  </a:lnTo>
                  <a:lnTo>
                    <a:pt x="0" y="1200150"/>
                  </a:lnTo>
                  <a:lnTo>
                    <a:pt x="228600" y="1200150"/>
                  </a:lnTo>
                  <a:lnTo>
                    <a:pt x="228600" y="1152525"/>
                  </a:lnTo>
                  <a:close/>
                </a:path>
                <a:path w="2324100" h="2933700">
                  <a:moveTo>
                    <a:pt x="238125" y="2314575"/>
                  </a:moveTo>
                  <a:lnTo>
                    <a:pt x="0" y="2314575"/>
                  </a:lnTo>
                  <a:lnTo>
                    <a:pt x="0" y="2352675"/>
                  </a:lnTo>
                  <a:lnTo>
                    <a:pt x="238125" y="2352675"/>
                  </a:lnTo>
                  <a:lnTo>
                    <a:pt x="238125" y="2314575"/>
                  </a:lnTo>
                  <a:close/>
                </a:path>
                <a:path w="2324100" h="2933700">
                  <a:moveTo>
                    <a:pt x="247650" y="866775"/>
                  </a:moveTo>
                  <a:lnTo>
                    <a:pt x="0" y="866775"/>
                  </a:lnTo>
                  <a:lnTo>
                    <a:pt x="0" y="914400"/>
                  </a:lnTo>
                  <a:lnTo>
                    <a:pt x="247650" y="914400"/>
                  </a:lnTo>
                  <a:lnTo>
                    <a:pt x="247650" y="866775"/>
                  </a:lnTo>
                  <a:close/>
                </a:path>
                <a:path w="2324100" h="2933700">
                  <a:moveTo>
                    <a:pt x="257175" y="2886075"/>
                  </a:moveTo>
                  <a:lnTo>
                    <a:pt x="0" y="2886075"/>
                  </a:lnTo>
                  <a:lnTo>
                    <a:pt x="0" y="2933700"/>
                  </a:lnTo>
                  <a:lnTo>
                    <a:pt x="257175" y="2933700"/>
                  </a:lnTo>
                  <a:lnTo>
                    <a:pt x="257175" y="2886075"/>
                  </a:lnTo>
                  <a:close/>
                </a:path>
                <a:path w="2324100" h="2933700">
                  <a:moveTo>
                    <a:pt x="257175" y="295275"/>
                  </a:moveTo>
                  <a:lnTo>
                    <a:pt x="0" y="295275"/>
                  </a:lnTo>
                  <a:lnTo>
                    <a:pt x="0" y="333375"/>
                  </a:lnTo>
                  <a:lnTo>
                    <a:pt x="257175" y="333375"/>
                  </a:lnTo>
                  <a:lnTo>
                    <a:pt x="257175" y="295275"/>
                  </a:lnTo>
                  <a:close/>
                </a:path>
                <a:path w="2324100" h="2933700">
                  <a:moveTo>
                    <a:pt x="276225" y="2019300"/>
                  </a:moveTo>
                  <a:lnTo>
                    <a:pt x="0" y="2019300"/>
                  </a:lnTo>
                  <a:lnTo>
                    <a:pt x="0" y="2066925"/>
                  </a:lnTo>
                  <a:lnTo>
                    <a:pt x="276225" y="2066925"/>
                  </a:lnTo>
                  <a:lnTo>
                    <a:pt x="276225" y="2019300"/>
                  </a:lnTo>
                  <a:close/>
                </a:path>
                <a:path w="2324100" h="2933700">
                  <a:moveTo>
                    <a:pt x="23241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2324100" y="47625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52650" y="1866899"/>
              <a:ext cx="409575" cy="2924175"/>
            </a:xfrm>
            <a:custGeom>
              <a:avLst/>
              <a:gdLst/>
              <a:ahLst/>
              <a:cxnLst/>
              <a:rect l="l" t="t" r="r" b="b"/>
              <a:pathLst>
                <a:path w="409575" h="2924175">
                  <a:moveTo>
                    <a:pt x="28575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28575" y="2057400"/>
                  </a:lnTo>
                  <a:lnTo>
                    <a:pt x="28575" y="2019300"/>
                  </a:lnTo>
                  <a:close/>
                </a:path>
                <a:path w="409575" h="2924175">
                  <a:moveTo>
                    <a:pt x="381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38100" y="1485900"/>
                  </a:lnTo>
                  <a:lnTo>
                    <a:pt x="38100" y="1438275"/>
                  </a:lnTo>
                  <a:close/>
                </a:path>
                <a:path w="409575" h="2924175">
                  <a:moveTo>
                    <a:pt x="38100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38100" y="619125"/>
                  </a:lnTo>
                  <a:lnTo>
                    <a:pt x="38100" y="571500"/>
                  </a:lnTo>
                  <a:close/>
                </a:path>
                <a:path w="409575" h="2924175">
                  <a:moveTo>
                    <a:pt x="38100" y="285750"/>
                  </a:moveTo>
                  <a:lnTo>
                    <a:pt x="0" y="285750"/>
                  </a:lnTo>
                  <a:lnTo>
                    <a:pt x="0" y="333375"/>
                  </a:lnTo>
                  <a:lnTo>
                    <a:pt x="38100" y="333375"/>
                  </a:lnTo>
                  <a:lnTo>
                    <a:pt x="38100" y="285750"/>
                  </a:lnTo>
                  <a:close/>
                </a:path>
                <a:path w="409575" h="2924175">
                  <a:moveTo>
                    <a:pt x="47625" y="2886075"/>
                  </a:moveTo>
                  <a:lnTo>
                    <a:pt x="0" y="2886075"/>
                  </a:lnTo>
                  <a:lnTo>
                    <a:pt x="0" y="2924175"/>
                  </a:lnTo>
                  <a:lnTo>
                    <a:pt x="47625" y="2924175"/>
                  </a:lnTo>
                  <a:lnTo>
                    <a:pt x="47625" y="2886075"/>
                  </a:lnTo>
                  <a:close/>
                </a:path>
                <a:path w="409575" h="2924175">
                  <a:moveTo>
                    <a:pt x="47625" y="2600325"/>
                  </a:moveTo>
                  <a:lnTo>
                    <a:pt x="0" y="2600325"/>
                  </a:lnTo>
                  <a:lnTo>
                    <a:pt x="0" y="2638425"/>
                  </a:lnTo>
                  <a:lnTo>
                    <a:pt x="47625" y="2638425"/>
                  </a:lnTo>
                  <a:lnTo>
                    <a:pt x="47625" y="2600325"/>
                  </a:lnTo>
                  <a:close/>
                </a:path>
                <a:path w="409575" h="2924175">
                  <a:moveTo>
                    <a:pt x="47625" y="2305050"/>
                  </a:moveTo>
                  <a:lnTo>
                    <a:pt x="0" y="2305050"/>
                  </a:lnTo>
                  <a:lnTo>
                    <a:pt x="0" y="2352675"/>
                  </a:lnTo>
                  <a:lnTo>
                    <a:pt x="47625" y="2352675"/>
                  </a:lnTo>
                  <a:lnTo>
                    <a:pt x="47625" y="2305050"/>
                  </a:lnTo>
                  <a:close/>
                </a:path>
                <a:path w="409575" h="2924175">
                  <a:moveTo>
                    <a:pt x="47625" y="1733550"/>
                  </a:moveTo>
                  <a:lnTo>
                    <a:pt x="0" y="1733550"/>
                  </a:lnTo>
                  <a:lnTo>
                    <a:pt x="0" y="1771650"/>
                  </a:lnTo>
                  <a:lnTo>
                    <a:pt x="47625" y="1771650"/>
                  </a:lnTo>
                  <a:lnTo>
                    <a:pt x="47625" y="1733550"/>
                  </a:lnTo>
                  <a:close/>
                </a:path>
                <a:path w="409575" h="2924175">
                  <a:moveTo>
                    <a:pt x="47625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47625" y="1190625"/>
                  </a:lnTo>
                  <a:lnTo>
                    <a:pt x="47625" y="1152525"/>
                  </a:lnTo>
                  <a:close/>
                </a:path>
                <a:path w="409575" h="2924175">
                  <a:moveTo>
                    <a:pt x="47625" y="866775"/>
                  </a:moveTo>
                  <a:lnTo>
                    <a:pt x="0" y="866775"/>
                  </a:lnTo>
                  <a:lnTo>
                    <a:pt x="0" y="904875"/>
                  </a:lnTo>
                  <a:lnTo>
                    <a:pt x="47625" y="904875"/>
                  </a:lnTo>
                  <a:lnTo>
                    <a:pt x="47625" y="866775"/>
                  </a:lnTo>
                  <a:close/>
                </a:path>
                <a:path w="409575" h="2924175">
                  <a:moveTo>
                    <a:pt x="4095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09575" y="3810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52650" y="1819274"/>
              <a:ext cx="4572000" cy="2933700"/>
            </a:xfrm>
            <a:custGeom>
              <a:avLst/>
              <a:gdLst/>
              <a:ahLst/>
              <a:cxnLst/>
              <a:rect l="l" t="t" r="r" b="b"/>
              <a:pathLst>
                <a:path w="4572000" h="2933700">
                  <a:moveTo>
                    <a:pt x="428625" y="1447800"/>
                  </a:moveTo>
                  <a:lnTo>
                    <a:pt x="0" y="1447800"/>
                  </a:lnTo>
                  <a:lnTo>
                    <a:pt x="0" y="1485900"/>
                  </a:lnTo>
                  <a:lnTo>
                    <a:pt x="428625" y="1485900"/>
                  </a:lnTo>
                  <a:lnTo>
                    <a:pt x="428625" y="1447800"/>
                  </a:lnTo>
                  <a:close/>
                </a:path>
                <a:path w="4572000" h="2933700">
                  <a:moveTo>
                    <a:pt x="438150" y="2600325"/>
                  </a:moveTo>
                  <a:lnTo>
                    <a:pt x="0" y="2600325"/>
                  </a:lnTo>
                  <a:lnTo>
                    <a:pt x="0" y="2647950"/>
                  </a:lnTo>
                  <a:lnTo>
                    <a:pt x="438150" y="2647950"/>
                  </a:lnTo>
                  <a:lnTo>
                    <a:pt x="438150" y="2600325"/>
                  </a:lnTo>
                  <a:close/>
                </a:path>
                <a:path w="4572000" h="2933700">
                  <a:moveTo>
                    <a:pt x="447675" y="2886075"/>
                  </a:moveTo>
                  <a:lnTo>
                    <a:pt x="0" y="2886075"/>
                  </a:lnTo>
                  <a:lnTo>
                    <a:pt x="0" y="2933700"/>
                  </a:lnTo>
                  <a:lnTo>
                    <a:pt x="447675" y="2933700"/>
                  </a:lnTo>
                  <a:lnTo>
                    <a:pt x="447675" y="2886075"/>
                  </a:lnTo>
                  <a:close/>
                </a:path>
                <a:path w="4572000" h="2933700">
                  <a:moveTo>
                    <a:pt x="447675" y="581025"/>
                  </a:moveTo>
                  <a:lnTo>
                    <a:pt x="0" y="581025"/>
                  </a:lnTo>
                  <a:lnTo>
                    <a:pt x="0" y="619125"/>
                  </a:lnTo>
                  <a:lnTo>
                    <a:pt x="447675" y="619125"/>
                  </a:lnTo>
                  <a:lnTo>
                    <a:pt x="447675" y="581025"/>
                  </a:lnTo>
                  <a:close/>
                </a:path>
                <a:path w="4572000" h="2933700">
                  <a:moveTo>
                    <a:pt x="457200" y="2314575"/>
                  </a:moveTo>
                  <a:lnTo>
                    <a:pt x="0" y="2314575"/>
                  </a:lnTo>
                  <a:lnTo>
                    <a:pt x="0" y="2352675"/>
                  </a:lnTo>
                  <a:lnTo>
                    <a:pt x="457200" y="2352675"/>
                  </a:lnTo>
                  <a:lnTo>
                    <a:pt x="457200" y="2314575"/>
                  </a:lnTo>
                  <a:close/>
                </a:path>
                <a:path w="4572000" h="2933700">
                  <a:moveTo>
                    <a:pt x="457200" y="1733550"/>
                  </a:moveTo>
                  <a:lnTo>
                    <a:pt x="0" y="1733550"/>
                  </a:lnTo>
                  <a:lnTo>
                    <a:pt x="0" y="1781175"/>
                  </a:lnTo>
                  <a:lnTo>
                    <a:pt x="457200" y="1781175"/>
                  </a:lnTo>
                  <a:lnTo>
                    <a:pt x="457200" y="1733550"/>
                  </a:lnTo>
                  <a:close/>
                </a:path>
                <a:path w="4572000" h="2933700">
                  <a:moveTo>
                    <a:pt x="466725" y="2028825"/>
                  </a:moveTo>
                  <a:lnTo>
                    <a:pt x="0" y="2028825"/>
                  </a:lnTo>
                  <a:lnTo>
                    <a:pt x="0" y="2066925"/>
                  </a:lnTo>
                  <a:lnTo>
                    <a:pt x="466725" y="2066925"/>
                  </a:lnTo>
                  <a:lnTo>
                    <a:pt x="466725" y="2028825"/>
                  </a:lnTo>
                  <a:close/>
                </a:path>
                <a:path w="4572000" h="2933700">
                  <a:moveTo>
                    <a:pt x="466725" y="1162050"/>
                  </a:moveTo>
                  <a:lnTo>
                    <a:pt x="0" y="1162050"/>
                  </a:lnTo>
                  <a:lnTo>
                    <a:pt x="0" y="1200150"/>
                  </a:lnTo>
                  <a:lnTo>
                    <a:pt x="466725" y="1200150"/>
                  </a:lnTo>
                  <a:lnTo>
                    <a:pt x="466725" y="1162050"/>
                  </a:lnTo>
                  <a:close/>
                </a:path>
                <a:path w="4572000" h="2933700">
                  <a:moveTo>
                    <a:pt x="466725" y="295275"/>
                  </a:moveTo>
                  <a:lnTo>
                    <a:pt x="0" y="295275"/>
                  </a:lnTo>
                  <a:lnTo>
                    <a:pt x="0" y="333375"/>
                  </a:lnTo>
                  <a:lnTo>
                    <a:pt x="466725" y="333375"/>
                  </a:lnTo>
                  <a:lnTo>
                    <a:pt x="466725" y="295275"/>
                  </a:lnTo>
                  <a:close/>
                </a:path>
                <a:path w="4572000" h="2933700">
                  <a:moveTo>
                    <a:pt x="504825" y="866775"/>
                  </a:moveTo>
                  <a:lnTo>
                    <a:pt x="0" y="866775"/>
                  </a:lnTo>
                  <a:lnTo>
                    <a:pt x="0" y="914400"/>
                  </a:lnTo>
                  <a:lnTo>
                    <a:pt x="504825" y="914400"/>
                  </a:lnTo>
                  <a:lnTo>
                    <a:pt x="504825" y="866775"/>
                  </a:lnTo>
                  <a:close/>
                </a:path>
                <a:path w="4572000" h="2933700">
                  <a:moveTo>
                    <a:pt x="45720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4572000" y="47625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157475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w="0" h="3171825">
                  <a:moveTo>
                    <a:pt x="0" y="31718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6919976" y="1786001"/>
            <a:ext cx="0" cy="3171825"/>
          </a:xfrm>
          <a:custGeom>
            <a:avLst/>
            <a:gdLst/>
            <a:ahLst/>
            <a:cxnLst/>
            <a:rect l="l" t="t" r="r" b="b"/>
            <a:pathLst>
              <a:path w="0" h="3171825">
                <a:moveTo>
                  <a:pt x="0" y="0"/>
                </a:moveTo>
                <a:lnTo>
                  <a:pt x="0" y="317169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7520051" y="1786001"/>
            <a:ext cx="0" cy="3171825"/>
          </a:xfrm>
          <a:custGeom>
            <a:avLst/>
            <a:gdLst/>
            <a:ahLst/>
            <a:cxnLst/>
            <a:rect l="l" t="t" r="r" b="b"/>
            <a:pathLst>
              <a:path w="0" h="3171825">
                <a:moveTo>
                  <a:pt x="0" y="0"/>
                </a:moveTo>
                <a:lnTo>
                  <a:pt x="0" y="317169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822450" y="5016754"/>
            <a:ext cx="1175385" cy="4165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  <a:tabLst>
                <a:tab pos="843280" algn="l"/>
              </a:tabLst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column</a:t>
            </a:r>
            <a:r>
              <a:rPr dirty="0" sz="90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label</a:t>
            </a: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Grand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total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185795" y="5016754"/>
            <a:ext cx="1085215" cy="4165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column</a:t>
            </a:r>
            <a:r>
              <a:rPr dirty="0" sz="900" spc="-4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label</a:t>
            </a: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Very</a:t>
            </a:r>
            <a:r>
              <a:rPr dirty="0" sz="900" spc="-3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442078" y="5016754"/>
            <a:ext cx="882015" cy="4165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755" algn="l"/>
              </a:tabLst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  <a:p>
            <a:pPr marL="28575">
              <a:lnSpc>
                <a:spcPct val="100000"/>
              </a:lnSpc>
              <a:spcBef>
                <a:spcPts val="915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column</a:t>
            </a: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label</a:t>
            </a: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Med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505450" y="5016754"/>
            <a:ext cx="950594" cy="4165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  <a:tabLst>
                <a:tab pos="708660" algn="l"/>
              </a:tabLst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column</a:t>
            </a: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label</a:t>
            </a: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Low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528054" y="5016754"/>
            <a:ext cx="856615" cy="4165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461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column</a:t>
            </a: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label</a:t>
            </a: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393940" y="5016754"/>
            <a:ext cx="254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366138" y="1832927"/>
            <a:ext cx="701675" cy="305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GRAND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TOTAL</a:t>
            </a:r>
            <a:endParaRPr sz="900">
              <a:latin typeface="Calibri"/>
              <a:cs typeface="Calibri"/>
            </a:endParaRPr>
          </a:p>
          <a:p>
            <a:pPr algn="r" marL="495300" marR="5080" indent="-22860">
              <a:lnSpc>
                <a:spcPct val="2107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PYZ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  <a:p>
            <a:pPr algn="r" marL="430530" marR="5080" indent="97790">
              <a:lnSpc>
                <a:spcPct val="210700"/>
              </a:lnSpc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MSC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r>
              <a:rPr dirty="0" sz="900" spc="5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80459" y="1388427"/>
            <a:ext cx="17157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employee</a:t>
            </a:r>
            <a:r>
              <a:rPr dirty="0" sz="14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743075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3105150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4381500" y="53340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419725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448425" y="53340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234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10"/>
              <a:t> </a:t>
            </a:r>
            <a:r>
              <a:rPr dirty="0" spc="-10"/>
              <a:t>conclusion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 spc="-10"/>
              <a:t>Employee</a:t>
            </a:r>
            <a:r>
              <a:rPr dirty="0" spc="-50"/>
              <a:t> </a:t>
            </a:r>
            <a:r>
              <a:rPr dirty="0" spc="-10"/>
              <a:t>Performance</a:t>
            </a:r>
            <a:r>
              <a:rPr dirty="0" spc="-55"/>
              <a:t> </a:t>
            </a:r>
            <a:r>
              <a:rPr dirty="0"/>
              <a:t>Analysis</a:t>
            </a:r>
            <a:r>
              <a:rPr dirty="0" spc="-20"/>
              <a:t> </a:t>
            </a:r>
            <a:r>
              <a:rPr dirty="0"/>
              <a:t>project</a:t>
            </a:r>
            <a:r>
              <a:rPr dirty="0" spc="10"/>
              <a:t> </a:t>
            </a:r>
            <a:r>
              <a:rPr dirty="0"/>
              <a:t>is</a:t>
            </a:r>
            <a:r>
              <a:rPr dirty="0" spc="-20"/>
              <a:t> that </a:t>
            </a:r>
            <a:r>
              <a:rPr dirty="0" spc="-10"/>
              <a:t>implementing</a:t>
            </a:r>
            <a:r>
              <a:rPr dirty="0" spc="-8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35"/>
              <a:t> </a:t>
            </a:r>
            <a:r>
              <a:rPr dirty="0"/>
              <a:t>performance</a:t>
            </a:r>
            <a:r>
              <a:rPr dirty="0" spc="-65"/>
              <a:t> </a:t>
            </a:r>
            <a:r>
              <a:rPr dirty="0"/>
              <a:t>evaluation</a:t>
            </a:r>
            <a:r>
              <a:rPr dirty="0" spc="-40"/>
              <a:t> </a:t>
            </a:r>
            <a:r>
              <a:rPr dirty="0" spc="-10"/>
              <a:t>system significantly </a:t>
            </a:r>
            <a:r>
              <a:rPr dirty="0"/>
              <a:t>enhances</a:t>
            </a:r>
            <a:r>
              <a:rPr dirty="0" spc="-30"/>
              <a:t> </a:t>
            </a:r>
            <a:r>
              <a:rPr dirty="0"/>
              <a:t>the fairness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accuracy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employee</a:t>
            </a:r>
            <a:r>
              <a:rPr dirty="0" spc="5"/>
              <a:t> </a:t>
            </a:r>
            <a:r>
              <a:rPr dirty="0" spc="-10"/>
              <a:t>assessments.</a:t>
            </a:r>
            <a:r>
              <a:rPr dirty="0" spc="-75"/>
              <a:t> </a:t>
            </a:r>
            <a:r>
              <a:rPr dirty="0"/>
              <a:t>By</a:t>
            </a:r>
            <a:r>
              <a:rPr dirty="0" spc="-55"/>
              <a:t> </a:t>
            </a:r>
            <a:r>
              <a:rPr dirty="0" spc="-10"/>
              <a:t>leveraging comprehensive</a:t>
            </a:r>
            <a:r>
              <a:rPr dirty="0" spc="-20"/>
              <a:t> </a:t>
            </a:r>
            <a:r>
              <a:rPr dirty="0" spc="-10"/>
              <a:t>data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advanced</a:t>
            </a:r>
            <a:r>
              <a:rPr dirty="0" spc="-60"/>
              <a:t> </a:t>
            </a:r>
            <a:r>
              <a:rPr dirty="0"/>
              <a:t>analytics,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project</a:t>
            </a:r>
            <a:r>
              <a:rPr dirty="0" spc="-85"/>
              <a:t> </a:t>
            </a:r>
            <a:r>
              <a:rPr dirty="0"/>
              <a:t>delivers</a:t>
            </a:r>
            <a:r>
              <a:rPr dirty="0" spc="-45"/>
              <a:t> </a:t>
            </a:r>
            <a:r>
              <a:rPr dirty="0" spc="-10"/>
              <a:t>actionable </a:t>
            </a:r>
            <a:r>
              <a:rPr dirty="0"/>
              <a:t>insights</a:t>
            </a:r>
            <a:r>
              <a:rPr dirty="0" spc="-60"/>
              <a:t> </a:t>
            </a:r>
            <a:r>
              <a:rPr dirty="0"/>
              <a:t>that</a:t>
            </a:r>
            <a:r>
              <a:rPr dirty="0" spc="-95"/>
              <a:t> </a:t>
            </a:r>
            <a:r>
              <a:rPr dirty="0"/>
              <a:t>improve</a:t>
            </a:r>
            <a:r>
              <a:rPr dirty="0" spc="-90"/>
              <a:t> </a:t>
            </a:r>
            <a:r>
              <a:rPr dirty="0"/>
              <a:t>talent</a:t>
            </a:r>
            <a:r>
              <a:rPr dirty="0" spc="-30"/>
              <a:t> </a:t>
            </a:r>
            <a:r>
              <a:rPr dirty="0" spc="-10"/>
              <a:t>management,</a:t>
            </a:r>
            <a:r>
              <a:rPr dirty="0" spc="-30"/>
              <a:t> </a:t>
            </a:r>
            <a:r>
              <a:rPr dirty="0" spc="-10"/>
              <a:t>foster</a:t>
            </a:r>
            <a:r>
              <a:rPr dirty="0" spc="-55"/>
              <a:t> </a:t>
            </a:r>
            <a:r>
              <a:rPr dirty="0"/>
              <a:t>employee</a:t>
            </a:r>
            <a:r>
              <a:rPr dirty="0" spc="-25"/>
              <a:t> </a:t>
            </a:r>
            <a:r>
              <a:rPr dirty="0" spc="-10"/>
              <a:t>development,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align</a:t>
            </a:r>
            <a:r>
              <a:rPr dirty="0" spc="-45"/>
              <a:t> </a:t>
            </a:r>
            <a:r>
              <a:rPr dirty="0"/>
              <a:t>individual</a:t>
            </a:r>
            <a:r>
              <a:rPr dirty="0" spc="-35"/>
              <a:t> </a:t>
            </a:r>
            <a:r>
              <a:rPr dirty="0"/>
              <a:t>performance with</a:t>
            </a:r>
            <a:r>
              <a:rPr dirty="0" spc="-50"/>
              <a:t> </a:t>
            </a:r>
            <a:r>
              <a:rPr dirty="0" spc="-10"/>
              <a:t>organizational</a:t>
            </a:r>
            <a:r>
              <a:rPr dirty="0" spc="-35"/>
              <a:t> </a:t>
            </a:r>
            <a:r>
              <a:rPr dirty="0"/>
              <a:t>goals.</a:t>
            </a:r>
            <a:r>
              <a:rPr dirty="0" spc="-75"/>
              <a:t> </a:t>
            </a:r>
            <a:r>
              <a:rPr dirty="0"/>
              <a:t>This</a:t>
            </a:r>
            <a:r>
              <a:rPr dirty="0" spc="-25"/>
              <a:t> </a:t>
            </a:r>
            <a:r>
              <a:rPr dirty="0"/>
              <a:t>results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 spc="-50"/>
              <a:t>a </a:t>
            </a:r>
            <a:r>
              <a:rPr dirty="0"/>
              <a:t>more</a:t>
            </a:r>
            <a:r>
              <a:rPr dirty="0" spc="-70"/>
              <a:t> </a:t>
            </a:r>
            <a:r>
              <a:rPr dirty="0" spc="-10"/>
              <a:t>effective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engaged</a:t>
            </a:r>
            <a:r>
              <a:rPr dirty="0" spc="-45"/>
              <a:t> </a:t>
            </a:r>
            <a:r>
              <a:rPr dirty="0" spc="-10"/>
              <a:t>workforce,</a:t>
            </a:r>
            <a:r>
              <a:rPr dirty="0" spc="-65"/>
              <a:t> </a:t>
            </a:r>
            <a:r>
              <a:rPr dirty="0"/>
              <a:t>driving</a:t>
            </a:r>
            <a:r>
              <a:rPr dirty="0" spc="-25"/>
              <a:t> </a:t>
            </a:r>
            <a:r>
              <a:rPr dirty="0"/>
              <a:t>overall</a:t>
            </a:r>
            <a:r>
              <a:rPr dirty="0" spc="-45"/>
              <a:t> </a:t>
            </a:r>
            <a:r>
              <a:rPr dirty="0" spc="-10"/>
              <a:t>organizational</a:t>
            </a:r>
            <a:r>
              <a:rPr dirty="0" spc="-40"/>
              <a:t> </a:t>
            </a:r>
            <a:r>
              <a:rPr dirty="0" spc="-10"/>
              <a:t>success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 spc="-10"/>
              <a:t>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PROJECT</a:t>
            </a:r>
            <a:r>
              <a:rPr dirty="0" sz="4250" spc="-180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297305" y="2140013"/>
            <a:ext cx="7752715" cy="13690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10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20" b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dirty="0" sz="4400" spc="-2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spc="-4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764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2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275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dirty="0" sz="4250" spc="-10">
                <a:latin typeface="Trebuchet MS"/>
                <a:cs typeface="Trebuchet MS"/>
              </a:rPr>
              <a:t>PROBLEM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8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88975" y="2036127"/>
            <a:ext cx="6207760" cy="1950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dirty="0" sz="1800" spc="-10">
                <a:latin typeface="Calibri"/>
                <a:cs typeface="Calibri"/>
              </a:rPr>
              <a:t>Organizations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face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challenges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inconsistent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subjective </a:t>
            </a:r>
            <a:r>
              <a:rPr dirty="0" sz="1800">
                <a:latin typeface="Calibri"/>
                <a:cs typeface="Calibri"/>
              </a:rPr>
              <a:t>employee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performance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evaluations,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resulting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unclear </a:t>
            </a:r>
            <a:r>
              <a:rPr dirty="0" sz="1800">
                <a:latin typeface="Calibri"/>
                <a:cs typeface="Calibri"/>
              </a:rPr>
              <a:t>performance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indicators,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difficulty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identifying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training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needs,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lowered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employee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morale.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issues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impact </a:t>
            </a:r>
            <a:r>
              <a:rPr dirty="0" sz="1800" spc="-10">
                <a:latin typeface="Calibri"/>
                <a:cs typeface="Calibri"/>
              </a:rPr>
              <a:t>decision-making, resource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allocation,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overall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productivity.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structured,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data- </a:t>
            </a:r>
            <a:r>
              <a:rPr dirty="0" sz="1800">
                <a:latin typeface="Calibri"/>
                <a:cs typeface="Calibri"/>
              </a:rPr>
              <a:t>driven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approach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necessary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accurately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evaluate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performance, </a:t>
            </a:r>
            <a:r>
              <a:rPr dirty="0" sz="1800">
                <a:latin typeface="Calibri"/>
                <a:cs typeface="Calibri"/>
              </a:rPr>
              <a:t>ensure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fairness,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support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employee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growth.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dirty="0" sz="4250" spc="-10">
                <a:latin typeface="Trebuchet MS"/>
                <a:cs typeface="Trebuchet MS"/>
              </a:rPr>
              <a:t>PROJECT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1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74675" y="2036127"/>
            <a:ext cx="7129780" cy="167386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50800" marR="43180">
              <a:lnSpc>
                <a:spcPct val="86400"/>
              </a:lnSpc>
              <a:spcBef>
                <a:spcPts val="395"/>
              </a:spcBef>
            </a:pP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seeks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enhance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employee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evaluations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leveraging</a:t>
            </a:r>
            <a:r>
              <a:rPr dirty="0" sz="1800" spc="-20">
                <a:latin typeface="Calibri"/>
                <a:cs typeface="Calibri"/>
              </a:rPr>
              <a:t> data </a:t>
            </a:r>
            <a:r>
              <a:rPr dirty="0" sz="1800" spc="20">
                <a:latin typeface="Calibri"/>
                <a:cs typeface="Calibri"/>
              </a:rPr>
              <a:t>a</a:t>
            </a:r>
            <a:r>
              <a:rPr dirty="0" sz="1800" spc="-65">
                <a:latin typeface="Calibri"/>
                <a:cs typeface="Calibri"/>
              </a:rPr>
              <a:t>n</a:t>
            </a:r>
            <a:r>
              <a:rPr dirty="0" sz="1800" spc="2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l</a:t>
            </a:r>
            <a:r>
              <a:rPr dirty="0" sz="1800" spc="-295">
                <a:latin typeface="Calibri"/>
                <a:cs typeface="Calibri"/>
              </a:rPr>
              <a:t>y</a:t>
            </a:r>
            <a:r>
              <a:rPr dirty="0" baseline="13888" sz="3600" spc="-847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dirty="0" sz="1800" spc="-70">
                <a:latin typeface="Calibri"/>
                <a:cs typeface="Calibri"/>
              </a:rPr>
              <a:t>t</a:t>
            </a:r>
            <a:r>
              <a:rPr dirty="0" baseline="13888" sz="3600" spc="-832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dirty="0" sz="1800" spc="20">
                <a:latin typeface="Calibri"/>
                <a:cs typeface="Calibri"/>
              </a:rPr>
              <a:t>i</a:t>
            </a:r>
            <a:r>
              <a:rPr dirty="0" sz="1800" spc="-30">
                <a:latin typeface="Calibri"/>
                <a:cs typeface="Calibri"/>
              </a:rPr>
              <a:t>c</a:t>
            </a:r>
            <a:r>
              <a:rPr dirty="0" sz="1800" spc="-10">
                <a:latin typeface="Calibri"/>
                <a:cs typeface="Calibri"/>
              </a:rPr>
              <a:t>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 </a:t>
            </a:r>
            <a:r>
              <a:rPr dirty="0" sz="1800" spc="-10">
                <a:latin typeface="Calibri"/>
                <a:cs typeface="Calibri"/>
              </a:rPr>
              <a:t>develop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objective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performance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measures.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approach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aids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recognizing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performers,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fostering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employee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growth,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aligning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efforts</a:t>
            </a:r>
            <a:endParaRPr sz="1800">
              <a:latin typeface="Calibri"/>
              <a:cs typeface="Calibri"/>
            </a:endParaRPr>
          </a:p>
          <a:p>
            <a:pPr marL="50800" marR="431800">
              <a:lnSpc>
                <a:spcPct val="99100"/>
              </a:lnSpc>
              <a:spcBef>
                <a:spcPts val="40"/>
              </a:spcBef>
            </a:pP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organizational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objectives,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ultimately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boosting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productivity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engagement.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 aims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improve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talent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development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decisions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align workforce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contributions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company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goals.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0966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dirty="0" sz="3200" spc="-10">
                <a:latin typeface="Trebuchet MS"/>
                <a:cs typeface="Trebuchet MS"/>
              </a:rPr>
              <a:t>WHO</a:t>
            </a:r>
            <a:r>
              <a:rPr dirty="0" sz="3200" spc="-23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ARE</a:t>
            </a:r>
            <a:r>
              <a:rPr dirty="0" sz="3200" spc="-8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THE</a:t>
            </a:r>
            <a:r>
              <a:rPr dirty="0" sz="3200" spc="-6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END</a:t>
            </a:r>
            <a:r>
              <a:rPr dirty="0" sz="3200" spc="-7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17575" y="2036127"/>
            <a:ext cx="6119495" cy="14071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target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audience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"Employee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Performance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Analysis" </a:t>
            </a:r>
            <a:r>
              <a:rPr dirty="0" sz="1800">
                <a:latin typeface="Calibri"/>
                <a:cs typeface="Calibri"/>
              </a:rPr>
              <a:t>project includes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teams,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managers,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executives,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employees, </a:t>
            </a:r>
            <a:r>
              <a:rPr dirty="0" sz="1800">
                <a:latin typeface="Calibri"/>
                <a:cs typeface="Calibri"/>
              </a:rPr>
              <a:t>who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leverage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insights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make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informed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decisions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talent </a:t>
            </a:r>
            <a:r>
              <a:rPr dirty="0" sz="1800">
                <a:latin typeface="Calibri"/>
                <a:cs typeface="Calibri"/>
              </a:rPr>
              <a:t>management,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enhance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performance,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align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employee development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organizational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objectives.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048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latin typeface="Trebuchet MS"/>
                <a:cs typeface="Trebuchet MS"/>
              </a:rPr>
              <a:t>OUR</a:t>
            </a:r>
            <a:r>
              <a:rPr dirty="0" sz="3600" spc="-9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SOLUTION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-2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ITS</a:t>
            </a:r>
            <a:r>
              <a:rPr dirty="0" sz="3600" spc="-5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VALUE</a:t>
            </a:r>
            <a:r>
              <a:rPr dirty="0" sz="3600" spc="-12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130804" y="2112327"/>
            <a:ext cx="3990975" cy="1407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>
                <a:latin typeface="Calibri"/>
                <a:cs typeface="Calibri"/>
              </a:rPr>
              <a:t>Filtering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Remove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missing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>
                <a:latin typeface="Calibri"/>
                <a:cs typeface="Calibri"/>
              </a:rPr>
              <a:t>Charts –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Visualization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reports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>
                <a:latin typeface="Calibri"/>
                <a:cs typeface="Calibri"/>
              </a:rPr>
              <a:t>Pivot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Table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Summary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>
                <a:latin typeface="Calibri"/>
                <a:cs typeface="Calibri"/>
              </a:rPr>
              <a:t>Conditional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formatting-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identify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missing</a:t>
            </a: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>
                <a:latin typeface="Calibri"/>
                <a:cs typeface="Calibri"/>
              </a:rPr>
              <a:t>Formula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performance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level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234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3857" y="1737677"/>
            <a:ext cx="10263505" cy="415417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27305">
              <a:lnSpc>
                <a:spcPct val="100899"/>
              </a:lnSpc>
              <a:spcBef>
                <a:spcPts val="80"/>
              </a:spcBef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dataset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Employee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Performance</a:t>
            </a:r>
            <a:r>
              <a:rPr dirty="0" sz="1800" spc="-1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Analysis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comprises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performance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evaluations,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productivity </a:t>
            </a:r>
            <a:r>
              <a:rPr dirty="0" sz="1800">
                <a:latin typeface="Arial MT"/>
                <a:cs typeface="Arial MT"/>
              </a:rPr>
              <a:t>data,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attendance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logs,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employee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feedback,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training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development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history,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goals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targets, </a:t>
            </a:r>
            <a:r>
              <a:rPr dirty="0" sz="1800">
                <a:latin typeface="Arial MT"/>
                <a:cs typeface="Arial MT"/>
              </a:rPr>
              <a:t>providing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holistic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view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in-depth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analysis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actionable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insights.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</a:pPr>
            <a:r>
              <a:rPr dirty="0" sz="1800" b="1">
                <a:latin typeface="Arial"/>
                <a:cs typeface="Arial"/>
              </a:rPr>
              <a:t>Performance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Evaluations: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Comprehensive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assessments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regular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reviews,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including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ratings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qualitative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comments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supervisors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colleagues.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dirty="0" sz="1800" b="1">
                <a:latin typeface="Arial"/>
                <a:cs typeface="Arial"/>
              </a:rPr>
              <a:t>Productivity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Data: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Quantitative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information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employee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output,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such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sales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performance,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project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Arial MT"/>
                <a:cs typeface="Arial MT"/>
              </a:rPr>
              <a:t>completion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rates,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task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efficiency.</a:t>
            </a:r>
            <a:endParaRPr sz="1800">
              <a:latin typeface="Arial MT"/>
              <a:cs typeface="Arial MT"/>
            </a:endParaRPr>
          </a:p>
          <a:p>
            <a:pPr marL="12700" marR="273050">
              <a:lnSpc>
                <a:spcPct val="100800"/>
              </a:lnSpc>
            </a:pPr>
            <a:r>
              <a:rPr dirty="0" sz="1800" b="1">
                <a:latin typeface="Arial"/>
                <a:cs typeface="Arial"/>
              </a:rPr>
              <a:t>Attendance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Logs: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Information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employee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attendance, including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records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absences,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tardiness,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overall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dependability.</a:t>
            </a:r>
            <a:endParaRPr sz="1800">
              <a:latin typeface="Arial MT"/>
              <a:cs typeface="Arial MT"/>
            </a:endParaRPr>
          </a:p>
          <a:p>
            <a:pPr marL="12700" marR="335280">
              <a:lnSpc>
                <a:spcPts val="2100"/>
              </a:lnSpc>
              <a:spcBef>
                <a:spcPts val="140"/>
              </a:spcBef>
            </a:pPr>
            <a:r>
              <a:rPr dirty="0" sz="1800" b="1">
                <a:latin typeface="Arial"/>
                <a:cs typeface="Arial"/>
              </a:rPr>
              <a:t>Employee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Feedback: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Insights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surveys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capturing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employee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self-evaluations,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job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satisfaction,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levels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engagement.</a:t>
            </a:r>
            <a:endParaRPr sz="1800">
              <a:latin typeface="Arial MT"/>
              <a:cs typeface="Arial MT"/>
            </a:endParaRPr>
          </a:p>
          <a:p>
            <a:pPr marL="12700" marR="676275">
              <a:lnSpc>
                <a:spcPts val="2180"/>
              </a:lnSpc>
              <a:spcBef>
                <a:spcPts val="15"/>
              </a:spcBef>
            </a:pPr>
            <a:r>
              <a:rPr dirty="0" sz="1800" spc="-10" b="1">
                <a:latin typeface="Arial"/>
                <a:cs typeface="Arial"/>
              </a:rPr>
              <a:t>Training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Development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History:</a:t>
            </a:r>
            <a:r>
              <a:rPr dirty="0" sz="1800" spc="35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Details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completed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training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courses,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certifications,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and </a:t>
            </a:r>
            <a:r>
              <a:rPr dirty="0" sz="1800">
                <a:latin typeface="Arial MT"/>
                <a:cs typeface="Arial MT"/>
              </a:rPr>
              <a:t>professional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growth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activities.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dirty="0" sz="1800" b="1">
                <a:latin typeface="Arial"/>
                <a:cs typeface="Arial"/>
              </a:rPr>
              <a:t>Goals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Targets: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Documentation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 individual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team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objectives,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including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performance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relative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established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goals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milestones.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4111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THE</a:t>
            </a:r>
            <a:r>
              <a:rPr dirty="0" sz="4250" spc="-2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"WOW"</a:t>
            </a:r>
            <a:r>
              <a:rPr dirty="0" sz="4250" spc="8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IN</a:t>
            </a:r>
            <a:r>
              <a:rPr dirty="0" sz="4250" spc="-35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OUR</a:t>
            </a:r>
            <a:r>
              <a:rPr dirty="0" sz="4250" spc="-45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94017" rIns="0" bIns="0" rtlCol="0" vert="horz">
            <a:spAutoFit/>
          </a:bodyPr>
          <a:lstStyle/>
          <a:p>
            <a:pPr marL="1003300" marR="5080">
              <a:lnSpc>
                <a:spcPct val="100699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•</a:t>
            </a:r>
            <a:r>
              <a:rPr dirty="0" spc="-70">
                <a:latin typeface="Arial MT"/>
                <a:cs typeface="Arial MT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IFS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z8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&gt;=5,very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high’,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z8&gt;=4, </a:t>
            </a:r>
            <a:r>
              <a:rPr dirty="0" sz="3200">
                <a:latin typeface="Times New Roman"/>
                <a:cs typeface="Times New Roman"/>
              </a:rPr>
              <a:t>“high”,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z8&gt;=3,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“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Med”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,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“True”, “low”.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2024-09-01T08:32:41Z</dcterms:created>
  <dcterms:modified xsi:type="dcterms:W3CDTF">2024-09-01T08:32:41Z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2024-09-01T00:00:00Z</vt:filetime>
  </property>
  <property fmtid="{D5CDD505-2E9C-101B-9397-08002B2CF9AE}" pid="3" name="LastSaved">
    <vt:filetime>2024-09-01T00:00:00Z</vt:filetime>
  </property>
</Properties>
</file>