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'[DOC-20240906-WA0001..xlsx]Sheet2'!$E$2</c:f>
              <c:strCache>
                <c:ptCount val="1"/>
                <c:pt idx="0">
                  <c:v>Salary</c:v>
                </c:pt>
              </c:strCache>
            </c:strRef>
          </c:tx>
          <c:spPr>
            <a:solidFill>
              <a:schemeClr val="accent1"/>
            </a:solidFill>
            <a:ln>
              <a:noFill/>
            </a:ln>
            <a:effectLst/>
          </c:spPr>
          <c:invertIfNegative val="0"/>
          <c:val>
            <c:numRef>
              <c:f>'[DOC-20240906-WA0001..xlsx]Sheet2'!$E$3:$E$53</c:f>
              <c:numCache>
                <c:formatCode>General</c:formatCode>
                <c:ptCount val="51"/>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pt idx="24">
                  <c:v>78840.23</c:v>
                </c:pt>
                <c:pt idx="25">
                  <c:v>61994.76</c:v>
                </c:pt>
                <c:pt idx="26">
                  <c:v>89690.38</c:v>
                </c:pt>
                <c:pt idx="27">
                  <c:v>104335.03999999999</c:v>
                </c:pt>
                <c:pt idx="28">
                  <c:v>52246.29</c:v>
                </c:pt>
                <c:pt idx="29">
                  <c:v>90697.67</c:v>
                </c:pt>
                <c:pt idx="30">
                  <c:v>90884.32</c:v>
                </c:pt>
                <c:pt idx="31">
                  <c:v>76320.44</c:v>
                </c:pt>
                <c:pt idx="32">
                  <c:v>73360.38</c:v>
                </c:pt>
                <c:pt idx="34">
                  <c:v>50449.46</c:v>
                </c:pt>
                <c:pt idx="35">
                  <c:v>53949.26</c:v>
                </c:pt>
                <c:pt idx="36">
                  <c:v>113616.23</c:v>
                </c:pt>
                <c:pt idx="37">
                  <c:v>110906.35</c:v>
                </c:pt>
                <c:pt idx="38">
                  <c:v>100371.31</c:v>
                </c:pt>
                <c:pt idx="39">
                  <c:v>69163.39</c:v>
                </c:pt>
                <c:pt idx="40">
                  <c:v>114691.03</c:v>
                </c:pt>
                <c:pt idx="41">
                  <c:v>86556.96</c:v>
                </c:pt>
                <c:pt idx="42">
                  <c:v>31172.77</c:v>
                </c:pt>
                <c:pt idx="43">
                  <c:v>80169.42</c:v>
                </c:pt>
                <c:pt idx="44">
                  <c:v>53949.26</c:v>
                </c:pt>
                <c:pt idx="45">
                  <c:v>58935.92</c:v>
                </c:pt>
                <c:pt idx="46">
                  <c:v>63555.73</c:v>
                </c:pt>
                <c:pt idx="47">
                  <c:v>57419.35</c:v>
                </c:pt>
                <c:pt idx="48">
                  <c:v>67818.14</c:v>
                </c:pt>
              </c:numCache>
            </c:numRef>
          </c:val>
          <c:extLst>
            <c:ext xmlns:c16="http://schemas.microsoft.com/office/drawing/2014/chart" uri="{C3380CC4-5D6E-409C-BE32-E72D297353CC}">
              <c16:uniqueId val="{00000000-D8B4-C344-A37C-041CC0137F91}"/>
            </c:ext>
          </c:extLst>
        </c:ser>
        <c:dLbls>
          <c:showLegendKey val="0"/>
          <c:showVal val="0"/>
          <c:showCatName val="0"/>
          <c:showSerName val="0"/>
          <c:showPercent val="0"/>
          <c:showBubbleSize val="0"/>
        </c:dLbls>
        <c:gapWidth val="219"/>
        <c:overlap val="-27"/>
        <c:axId val="378967039"/>
        <c:axId val="378968831"/>
      </c:barChart>
      <c:catAx>
        <c:axId val="37896703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968831"/>
        <c:crosses val="autoZero"/>
        <c:auto val="1"/>
        <c:lblAlgn val="ctr"/>
        <c:lblOffset val="100"/>
        <c:noMultiLvlLbl val="0"/>
      </c:catAx>
      <c:valAx>
        <c:axId val="378968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9670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566738" y="60071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04911" y="2959566"/>
            <a:ext cx="8610600" cy="1938992"/>
          </a:xfrm>
          <a:prstGeom prst="rect">
            <a:avLst/>
          </a:prstGeom>
          <a:noFill/>
        </p:spPr>
        <p:txBody>
          <a:bodyPr wrap="square" rtlCol="0">
            <a:spAutoFit/>
          </a:bodyPr>
          <a:lstStyle/>
          <a:p>
            <a:r>
              <a:rPr lang="en-US" sz="2400" dirty="0"/>
              <a:t>STUDENT NAME :  </a:t>
            </a:r>
            <a:r>
              <a:rPr lang="en-US" sz="2400" b="1" i="1" dirty="0"/>
              <a:t>N.BELSIYAL</a:t>
            </a:r>
            <a:endParaRPr lang="en-US" sz="2400" i="1" dirty="0"/>
          </a:p>
          <a:p>
            <a:r>
              <a:rPr lang="en-US" sz="2400" dirty="0"/>
              <a:t>REGISTER NO       : </a:t>
            </a:r>
            <a:r>
              <a:rPr lang="en-US" sz="2400" b="1" i="1" dirty="0"/>
              <a:t>312201309 (or) asunm110312201309</a:t>
            </a:r>
          </a:p>
          <a:p>
            <a:r>
              <a:rPr lang="en-US" sz="2400" dirty="0"/>
              <a:t>DEPARTMENT</a:t>
            </a:r>
            <a:r>
              <a:rPr lang="en-US" sz="2400" b="1" dirty="0"/>
              <a:t>      : </a:t>
            </a:r>
            <a:r>
              <a:rPr lang="en-US" sz="2400" b="1" i="1" dirty="0"/>
              <a:t>COMMERCE</a:t>
            </a:r>
            <a:r>
              <a:rPr lang="en-US" sz="2400" b="1" dirty="0"/>
              <a:t> </a:t>
            </a:r>
            <a:endParaRPr lang="en-US" sz="2400" dirty="0"/>
          </a:p>
          <a:p>
            <a:r>
              <a:rPr lang="en-US" sz="2400" dirty="0"/>
              <a:t>COLLEGE               : </a:t>
            </a:r>
            <a:r>
              <a:rPr lang="en-US" sz="2400" b="1" i="1" dirty="0"/>
              <a:t>DRBCCC HINDU COLLEGE </a:t>
            </a:r>
            <a:endParaRPr lang="en-US" sz="2400" i="1"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8">
            <a:extLst>
              <a:ext uri="{FF2B5EF4-FFF2-40B4-BE49-F238E27FC236}">
                <a16:creationId xmlns:a16="http://schemas.microsoft.com/office/drawing/2014/main" id="{5EF3FFC4-C9DB-B1A4-9DD8-84A769526C4D}"/>
              </a:ext>
            </a:extLst>
          </p:cNvPr>
          <p:cNvSpPr txBox="1"/>
          <p:nvPr/>
        </p:nvSpPr>
        <p:spPr>
          <a:xfrm>
            <a:off x="1101725" y="1049337"/>
            <a:ext cx="8251825" cy="4955844"/>
          </a:xfrm>
          <a:prstGeom prst="rect">
            <a:avLst/>
          </a:prstGeom>
        </p:spPr>
        <p:txBody>
          <a:bodyPr vert="horz" wrap="square" lIns="0" tIns="13335" rIns="0" bIns="0" rtlCol="0">
            <a:spAutoFit/>
          </a:bodyPr>
          <a:lstStyle/>
          <a:p>
            <a:pPr marL="12700">
              <a:lnSpc>
                <a:spcPct val="100000"/>
              </a:lnSpc>
              <a:spcBef>
                <a:spcPts val="105"/>
              </a:spcBef>
            </a:pPr>
            <a:endParaRPr lang="en-US" sz="2400" b="1" spc="5" dirty="0">
              <a:latin typeface="Trebuchet MS"/>
              <a:cs typeface="Trebuchet MS"/>
            </a:endParaRPr>
          </a:p>
          <a:p>
            <a:pPr marL="12700">
              <a:lnSpc>
                <a:spcPct val="100000"/>
              </a:lnSpc>
              <a:spcBef>
                <a:spcPts val="105"/>
              </a:spcBef>
            </a:pPr>
            <a:endParaRPr lang="en-IN" sz="24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400" b="1" u="sng" dirty="0">
                <a:effectLst>
                  <a:outerShdw blurRad="38100" dist="38100" dir="2700000" algn="tl">
                    <a:srgbClr val="000000">
                      <a:alpha val="43137"/>
                    </a:srgbClr>
                  </a:outerShdw>
                </a:effectLst>
                <a:latin typeface="Trebuchet MS"/>
                <a:cs typeface="Trebuchet MS"/>
              </a:rPr>
              <a:t>DATA COLLECTION:</a:t>
            </a:r>
          </a:p>
          <a:p>
            <a:pPr marL="527050" indent="-514350">
              <a:lnSpc>
                <a:spcPct val="100000"/>
              </a:lnSpc>
              <a:spcBef>
                <a:spcPts val="105"/>
              </a:spcBef>
              <a:buFont typeface="+mj-lt"/>
              <a:buAutoNum type="arabicPeriod"/>
            </a:pPr>
            <a:r>
              <a:rPr lang="en-US" sz="2400" b="1" dirty="0">
                <a:latin typeface="Trebuchet MS"/>
                <a:cs typeface="Trebuchet MS"/>
              </a:rPr>
              <a:t>COLLECTED FROM STUDENT EDUNET</a:t>
            </a:r>
          </a:p>
          <a:p>
            <a:pPr marL="527050" indent="-514350">
              <a:lnSpc>
                <a:spcPct val="100000"/>
              </a:lnSpc>
              <a:spcBef>
                <a:spcPts val="105"/>
              </a:spcBef>
              <a:buFont typeface="+mj-lt"/>
              <a:buAutoNum type="arabicPeriod"/>
            </a:pPr>
            <a:endParaRPr lang="en-US" sz="24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400" b="1" u="sng" dirty="0">
                <a:effectLst>
                  <a:outerShdw blurRad="38100" dist="38100" dir="2700000" algn="tl">
                    <a:srgbClr val="000000">
                      <a:alpha val="43137"/>
                    </a:srgbClr>
                  </a:outerShdw>
                </a:effectLst>
                <a:latin typeface="Trebuchet MS"/>
                <a:cs typeface="Trebuchet MS"/>
              </a:rPr>
              <a:t>FEATURE COLLECTION:</a:t>
            </a:r>
          </a:p>
          <a:p>
            <a:pPr marL="527050" indent="-514350">
              <a:lnSpc>
                <a:spcPct val="100000"/>
              </a:lnSpc>
              <a:spcBef>
                <a:spcPts val="105"/>
              </a:spcBef>
              <a:buFont typeface="+mj-lt"/>
              <a:buAutoNum type="arabicPeriod"/>
            </a:pPr>
            <a:r>
              <a:rPr lang="en-IN" sz="2400" b="1" dirty="0"/>
              <a:t>CONDITIONAL FORMATTING</a:t>
            </a:r>
            <a:endParaRPr lang="en-US" sz="2400" b="1" dirty="0"/>
          </a:p>
          <a:p>
            <a:pPr marL="527050" indent="-514350">
              <a:lnSpc>
                <a:spcPct val="100000"/>
              </a:lnSpc>
              <a:spcBef>
                <a:spcPts val="105"/>
              </a:spcBef>
              <a:buFont typeface="+mj-lt"/>
              <a:buAutoNum type="arabicPeriod"/>
            </a:pPr>
            <a:r>
              <a:rPr lang="en-US" sz="2400" b="1" dirty="0">
                <a:latin typeface="Trebuchet MS"/>
                <a:cs typeface="Trebuchet MS"/>
              </a:rPr>
              <a:t>SYMBOLS</a:t>
            </a:r>
          </a:p>
          <a:p>
            <a:pPr marL="527050" indent="-514350">
              <a:lnSpc>
                <a:spcPct val="100000"/>
              </a:lnSpc>
              <a:spcBef>
                <a:spcPts val="105"/>
              </a:spcBef>
              <a:buFont typeface="+mj-lt"/>
              <a:buAutoNum type="arabicPeriod"/>
            </a:pPr>
            <a:endParaRPr lang="en-US" sz="24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400" b="1" u="sng" dirty="0">
                <a:effectLst>
                  <a:outerShdw blurRad="38100" dist="38100" dir="2700000" algn="tl">
                    <a:srgbClr val="000000">
                      <a:alpha val="43137"/>
                    </a:srgbClr>
                  </a:outerShdw>
                </a:effectLst>
                <a:latin typeface="Trebuchet MS"/>
                <a:cs typeface="Trebuchet MS"/>
              </a:rPr>
              <a:t>PERFORMANCE LEVEL:</a:t>
            </a:r>
          </a:p>
          <a:p>
            <a:pPr marL="527050" indent="-514350">
              <a:lnSpc>
                <a:spcPct val="100000"/>
              </a:lnSpc>
              <a:spcBef>
                <a:spcPts val="105"/>
              </a:spcBef>
              <a:buFont typeface="+mj-lt"/>
              <a:buAutoNum type="arabicPeriod"/>
            </a:pPr>
            <a:r>
              <a:rPr lang="en-US" sz="2400" b="1" dirty="0">
                <a:latin typeface="Trebuchet MS"/>
                <a:cs typeface="Trebuchet MS"/>
              </a:rPr>
              <a:t>WITH USING EMPLOYEE RATING COLUNM TO GET PERFORMANCE LEVEL.</a:t>
            </a:r>
          </a:p>
          <a:p>
            <a:pPr marL="12700">
              <a:lnSpc>
                <a:spcPct val="100000"/>
              </a:lnSpc>
              <a:spcBef>
                <a:spcPts val="105"/>
              </a:spcBef>
            </a:pPr>
            <a:endParaRPr sz="2400" b="1"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0388-5778-DB37-D8F3-D5FE12214225}"/>
              </a:ext>
            </a:extLst>
          </p:cNvPr>
          <p:cNvSpPr>
            <a:spLocks noGrp="1"/>
          </p:cNvSpPr>
          <p:nvPr>
            <p:ph type="title"/>
          </p:nvPr>
        </p:nvSpPr>
        <p:spPr/>
        <p:txBody>
          <a:bodyPr/>
          <a:lstStyle/>
          <a:p>
            <a:r>
              <a:rPr lang="en-US" dirty="0"/>
              <a:t>SUMMARY </a:t>
            </a:r>
          </a:p>
        </p:txBody>
      </p:sp>
      <p:sp>
        <p:nvSpPr>
          <p:cNvPr id="5" name="Text Placeholder 2">
            <a:extLst>
              <a:ext uri="{FF2B5EF4-FFF2-40B4-BE49-F238E27FC236}">
                <a16:creationId xmlns:a16="http://schemas.microsoft.com/office/drawing/2014/main" id="{42469070-666F-D3E6-0B5A-C0B486050764}"/>
              </a:ext>
            </a:extLst>
          </p:cNvPr>
          <p:cNvSpPr txBox="1">
            <a:spLocks noGrp="1"/>
          </p:cNvSpPr>
          <p:nvPr>
            <p:ph type="body" idx="1"/>
          </p:nvPr>
        </p:nvSpPr>
        <p:spPr>
          <a:xfrm>
            <a:off x="609600" y="1577340"/>
            <a:ext cx="9427369" cy="3200876"/>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US" sz="3600" b="1" i="1" u="sng" kern="0" dirty="0">
              <a:solidFill>
                <a:sysClr val="windowText" lastClr="000000"/>
              </a:solidFill>
              <a:effectLst>
                <a:outerShdw blurRad="38100" dist="38100" dir="2700000" algn="tl">
                  <a:srgbClr val="000000">
                    <a:alpha val="43137"/>
                  </a:srgbClr>
                </a:outerShdw>
              </a:effectLst>
            </a:endParaRPr>
          </a:p>
          <a:p>
            <a:r>
              <a:rPr lang="en-US" sz="3600" b="1" i="1" u="sng" kern="0" dirty="0">
                <a:solidFill>
                  <a:sysClr val="windowText" lastClr="000000"/>
                </a:solidFill>
                <a:latin typeface="Trebuchet MS"/>
                <a:cs typeface="Trebuchet MS"/>
              </a:rPr>
              <a:t>● </a:t>
            </a:r>
            <a:r>
              <a:rPr lang="en-US" sz="3200" b="1" i="1" u="sng" kern="0" dirty="0">
                <a:solidFill>
                  <a:sysClr val="windowText" lastClr="000000"/>
                </a:solidFill>
                <a:latin typeface="Trebuchet MS"/>
                <a:cs typeface="Trebuchet MS"/>
              </a:rPr>
              <a:t>TO FIND THE SALARY OF THE EMPLOYEE BY USING THE EXCEL</a:t>
            </a:r>
          </a:p>
          <a:p>
            <a:endParaRPr lang="en-US" sz="3200" b="1" i="1" u="sng" kern="0" dirty="0">
              <a:solidFill>
                <a:sysClr val="windowText" lastClr="000000"/>
              </a:solidFill>
              <a:latin typeface="Trebuchet MS"/>
              <a:cs typeface="Trebuchet MS"/>
            </a:endParaRPr>
          </a:p>
          <a:p>
            <a:r>
              <a:rPr lang="en-US" sz="3600" b="1" i="1" u="sng" kern="0" dirty="0">
                <a:solidFill>
                  <a:sysClr val="windowText" lastClr="000000"/>
                </a:solidFill>
                <a:latin typeface="Trebuchet MS"/>
                <a:cs typeface="Trebuchet MS"/>
              </a:rPr>
              <a:t>●</a:t>
            </a:r>
            <a:r>
              <a:rPr lang="en-US" sz="3200" b="1" i="1" u="sng" kern="0" dirty="0">
                <a:solidFill>
                  <a:sysClr val="windowText" lastClr="000000"/>
                </a:solidFill>
                <a:latin typeface="Trebuchet MS"/>
                <a:cs typeface="Trebuchet MS"/>
              </a:rPr>
              <a:t>THE RESULTS SHOWN IN THE GRAPH.</a:t>
            </a:r>
          </a:p>
          <a:p>
            <a:endParaRPr lang="en-IN" sz="3600" b="1" i="1" u="sng" kern="0" dirty="0">
              <a:solidFill>
                <a:sysClr val="windowText" lastClr="000000"/>
              </a:solidFill>
            </a:endParaRPr>
          </a:p>
        </p:txBody>
      </p:sp>
    </p:spTree>
    <p:extLst>
      <p:ext uri="{BB962C8B-B14F-4D97-AF65-F5344CB8AC3E}">
        <p14:creationId xmlns:p14="http://schemas.microsoft.com/office/powerpoint/2010/main" val="3739259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A87967D0-DAA9-3819-AE44-0DDD112F6420}"/>
              </a:ext>
            </a:extLst>
          </p:cNvPr>
          <p:cNvGraphicFramePr>
            <a:graphicFrameLocks/>
          </p:cNvGraphicFramePr>
          <p:nvPr>
            <p:extLst>
              <p:ext uri="{D42A27DB-BD31-4B8C-83A1-F6EECF244321}">
                <p14:modId xmlns:p14="http://schemas.microsoft.com/office/powerpoint/2010/main" val="4049678816"/>
              </p:ext>
            </p:extLst>
          </p:nvPr>
        </p:nvGraphicFramePr>
        <p:xfrm>
          <a:off x="1452562" y="1238251"/>
          <a:ext cx="7774782" cy="52292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3896" y="783431"/>
            <a:ext cx="9226868" cy="3877985"/>
          </a:xfrm>
        </p:spPr>
        <p:txBody>
          <a:bodyPr/>
          <a:lstStyle/>
          <a:p>
            <a:r>
              <a:rPr lang="en-US"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ANALYTICS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THE EMPLOYEES ARE GETTING THE  HIGHER SALARY , MEDIUM SALARY AND LOWER  SALARY FOR THEIR PERFORMANCE  OF IN THE FUNCTION OF EMPLOYEE TYPE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05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1EBBAC88-579A-E8AA-A3FB-558A76EAA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2260" y="2895600"/>
            <a:ext cx="4333081" cy="381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12302666-0295-21BE-AFBF-962BBCBFE85C}"/>
              </a:ext>
            </a:extLst>
          </p:cNvPr>
          <p:cNvSpPr txBox="1"/>
          <p:nvPr/>
        </p:nvSpPr>
        <p:spPr>
          <a:xfrm>
            <a:off x="952500" y="1946255"/>
            <a:ext cx="6753225" cy="3416320"/>
          </a:xfrm>
          <a:prstGeom prst="rect">
            <a:avLst/>
          </a:prstGeom>
          <a:noFill/>
        </p:spPr>
        <p:txBody>
          <a:bodyPr wrap="square" anchor="b">
            <a:spAutoFit/>
          </a:bodyPr>
          <a:lstStyle/>
          <a:p>
            <a:r>
              <a:rPr lang="en-US" sz="2400" b="1" dirty="0"/>
              <a:t>“Analyze the salary distribution across 51 different categories or time periods. Identify trends, anomalies, and the range of salaries, and provide insights into the highest and lowest salary points. Discuss any patterns or irregularities observed in the data”. This problem could involve investigating the reasons behind salary fluctuations and understanding if any external factors influence these changes.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11931" y="4423202"/>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183259D-5A34-EDCD-CACD-B6764822EE42}"/>
              </a:ext>
            </a:extLst>
          </p:cNvPr>
          <p:cNvSpPr txBox="1"/>
          <p:nvPr/>
        </p:nvSpPr>
        <p:spPr>
          <a:xfrm>
            <a:off x="1063388" y="1873389"/>
            <a:ext cx="6209108" cy="4154984"/>
          </a:xfrm>
          <a:prstGeom prst="rect">
            <a:avLst/>
          </a:prstGeom>
          <a:noFill/>
        </p:spPr>
        <p:txBody>
          <a:bodyPr wrap="square">
            <a:spAutoFit/>
          </a:bodyPr>
          <a:lstStyle/>
          <a:p>
            <a:r>
              <a:rPr lang="en-US" sz="2400" b="1" dirty="0"/>
              <a:t>This project appears to focus on analyzing salary data across 51 distinct categories or time periods. The data visualized in the bar chart titled "Salary" shows salary amounts ranging from 0 to 140,000. The x-axis represents different data points (labeled 1 to 51), and the y-axis represents the corresponding salary values. This project could involve further data analysis or modeling to provide actionable insights based on the patterns observed in the salary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EA5CD8-A972-645A-3909-63555569A4AA}"/>
              </a:ext>
            </a:extLst>
          </p:cNvPr>
          <p:cNvSpPr txBox="1"/>
          <p:nvPr/>
        </p:nvSpPr>
        <p:spPr>
          <a:xfrm>
            <a:off x="1310882" y="1647885"/>
            <a:ext cx="6101952" cy="4524315"/>
          </a:xfrm>
          <a:prstGeom prst="rect">
            <a:avLst/>
          </a:prstGeom>
          <a:noFill/>
        </p:spPr>
        <p:txBody>
          <a:bodyPr wrap="square">
            <a:spAutoFit/>
          </a:bodyPr>
          <a:lstStyle/>
          <a:p>
            <a:pPr marL="514350" indent="-514350">
              <a:buFont typeface="+mj-lt"/>
              <a:buAutoNum type="arabicPeriod"/>
            </a:pPr>
            <a:r>
              <a:rPr lang="en-US" sz="3600" b="1" u="sng" dirty="0"/>
              <a:t>HR MANAGERS OR PERSONAL </a:t>
            </a:r>
          </a:p>
          <a:p>
            <a:pPr marL="514350" indent="-514350">
              <a:buFont typeface="+mj-lt"/>
              <a:buAutoNum type="arabicPeriod"/>
            </a:pPr>
            <a:r>
              <a:rPr lang="en-US" sz="3600" b="1" u="sng" dirty="0"/>
              <a:t>PAYROLL DEPARTMENT</a:t>
            </a:r>
          </a:p>
          <a:p>
            <a:pPr marL="514350" indent="-514350">
              <a:buFont typeface="+mj-lt"/>
              <a:buAutoNum type="arabicPeriod"/>
            </a:pPr>
            <a:r>
              <a:rPr lang="en-US" sz="3600" b="1" u="sng" dirty="0"/>
              <a:t>DEPARTMENT HEADS OR MANAGERS</a:t>
            </a:r>
          </a:p>
          <a:p>
            <a:pPr marL="514350" indent="-514350">
              <a:buFont typeface="+mj-lt"/>
              <a:buAutoNum type="arabicPeriod"/>
            </a:pPr>
            <a:r>
              <a:rPr lang="en-US" sz="3600" b="1" u="sng" dirty="0"/>
              <a:t>BUSINESS ANALYSTS</a:t>
            </a:r>
          </a:p>
          <a:p>
            <a:pPr marL="514350" indent="-514350">
              <a:buFont typeface="+mj-lt"/>
              <a:buAutoNum type="arabicPeriod"/>
            </a:pPr>
            <a:r>
              <a:rPr lang="en-US" sz="3600" b="1" u="sng" dirty="0"/>
              <a:t>FINANCE DEPARTMENT</a:t>
            </a:r>
          </a:p>
          <a:p>
            <a:pPr marL="514350" indent="-514350">
              <a:buFont typeface="+mj-lt"/>
              <a:buAutoNum type="arabicPeriod"/>
            </a:pPr>
            <a:r>
              <a:rPr lang="en-US" sz="3600" b="1" u="sng" dirty="0"/>
              <a:t>EMPLOYEE </a:t>
            </a:r>
          </a:p>
        </p:txBody>
      </p:sp>
      <p:pic>
        <p:nvPicPr>
          <p:cNvPr id="10" name="Picture 9">
            <a:extLst>
              <a:ext uri="{FF2B5EF4-FFF2-40B4-BE49-F238E27FC236}">
                <a16:creationId xmlns:a16="http://schemas.microsoft.com/office/drawing/2014/main" id="{10156787-3A06-9FB3-93D8-991A10614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2095500"/>
            <a:ext cx="4038600" cy="3724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A95343A-F1C1-8A5D-3745-1C5D14988454}"/>
              </a:ext>
            </a:extLst>
          </p:cNvPr>
          <p:cNvSpPr txBox="1"/>
          <p:nvPr/>
        </p:nvSpPr>
        <p:spPr>
          <a:xfrm>
            <a:off x="3045024" y="2269649"/>
            <a:ext cx="6101952" cy="2862322"/>
          </a:xfrm>
          <a:prstGeom prst="rect">
            <a:avLst/>
          </a:prstGeom>
          <a:noFill/>
        </p:spPr>
        <p:txBody>
          <a:bodyPr wrap="square">
            <a:spAutoFit/>
          </a:bodyPr>
          <a:lstStyle/>
          <a:p>
            <a:pPr marL="342900" indent="-342900">
              <a:buFont typeface="Arial" panose="020B0604020202020204" pitchFamily="34" charset="0"/>
              <a:buChar char="•"/>
            </a:pPr>
            <a:r>
              <a:rPr lang="en-IN" sz="3600" b="1" dirty="0"/>
              <a:t>CONDITIONAL FORMATTING-SALA</a:t>
            </a:r>
            <a:r>
              <a:rPr lang="en-US" sz="3600" b="1" dirty="0"/>
              <a:t>RY</a:t>
            </a:r>
          </a:p>
          <a:p>
            <a:pPr marL="342900" indent="-342900">
              <a:buFont typeface="Arial" panose="020B0604020202020204" pitchFamily="34" charset="0"/>
              <a:buChar char="•"/>
            </a:pPr>
            <a:r>
              <a:rPr lang="en-IN" sz="3600" b="1" dirty="0"/>
              <a:t>FORMULA-PERFROMANCE</a:t>
            </a:r>
            <a:endParaRPr lang="en-US" sz="3600" b="1" dirty="0"/>
          </a:p>
          <a:p>
            <a:pPr marL="342900" indent="-342900">
              <a:buFont typeface="Arial" panose="020B0604020202020204" pitchFamily="34" charset="0"/>
              <a:buChar char="•"/>
            </a:pPr>
            <a:r>
              <a:rPr lang="en-IN" sz="3600" b="1" dirty="0"/>
              <a:t>GRAPH- DATA VISUALIZTION</a:t>
            </a:r>
            <a:br>
              <a:rPr lang="en-IN" sz="3600" b="1" dirty="0"/>
            </a:br>
            <a:endParaRPr lang="en-US" sz="3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560BCFD-2D04-482F-6D7D-30D95EEE315A}"/>
              </a:ext>
            </a:extLst>
          </p:cNvPr>
          <p:cNvSpPr txBox="1"/>
          <p:nvPr/>
        </p:nvSpPr>
        <p:spPr>
          <a:xfrm>
            <a:off x="1404937" y="1143634"/>
            <a:ext cx="8024813" cy="5262979"/>
          </a:xfrm>
          <a:prstGeom prst="rect">
            <a:avLst/>
          </a:prstGeom>
          <a:noFill/>
        </p:spPr>
        <p:txBody>
          <a:bodyPr wrap="square">
            <a:spAutoFit/>
          </a:bodyPr>
          <a:lstStyle/>
          <a:p>
            <a:r>
              <a:rPr lang="en-US" sz="2400" b="1" dirty="0"/>
              <a:t>Dataset related to employees details across different departments and work location. Below is a description of the fields</a:t>
            </a:r>
          </a:p>
          <a:p>
            <a:pPr marL="285750" indent="-285750">
              <a:buFont typeface="Arial" panose="020B0604020202020204" pitchFamily="34" charset="0"/>
              <a:buChar char="•"/>
            </a:pPr>
            <a:r>
              <a:rPr lang="en-US" sz="2400" b="1" dirty="0"/>
              <a:t>EMP ID</a:t>
            </a:r>
          </a:p>
          <a:p>
            <a:pPr marL="285750" indent="-285750">
              <a:buFont typeface="Arial" panose="020B0604020202020204" pitchFamily="34" charset="0"/>
              <a:buChar char="•"/>
            </a:pPr>
            <a:r>
              <a:rPr lang="en-US" sz="2400" b="1" dirty="0"/>
              <a:t>NAME</a:t>
            </a:r>
          </a:p>
          <a:p>
            <a:pPr marL="285750" indent="-285750">
              <a:buFont typeface="Arial" panose="020B0604020202020204" pitchFamily="34" charset="0"/>
              <a:buChar char="•"/>
            </a:pPr>
            <a:r>
              <a:rPr lang="en-US" sz="2400" b="1" dirty="0"/>
              <a:t>GENDER </a:t>
            </a:r>
          </a:p>
          <a:p>
            <a:pPr marL="285750" indent="-285750">
              <a:buFont typeface="Arial" panose="020B0604020202020204" pitchFamily="34" charset="0"/>
              <a:buChar char="•"/>
            </a:pPr>
            <a:r>
              <a:rPr lang="en-US" sz="2400" b="1" dirty="0"/>
              <a:t>DEPARTMENT</a:t>
            </a:r>
          </a:p>
          <a:p>
            <a:pPr marL="285750" indent="-285750">
              <a:buFont typeface="Arial" panose="020B0604020202020204" pitchFamily="34" charset="0"/>
              <a:buChar char="•"/>
            </a:pPr>
            <a:r>
              <a:rPr lang="en-US" sz="2400" b="1" dirty="0"/>
              <a:t> SALARY </a:t>
            </a:r>
          </a:p>
          <a:p>
            <a:pPr marL="285750" indent="-285750">
              <a:buFont typeface="Arial" panose="020B0604020202020204" pitchFamily="34" charset="0"/>
              <a:buChar char="•"/>
            </a:pPr>
            <a:r>
              <a:rPr lang="en-US" sz="2400" b="1" dirty="0"/>
              <a:t>START DATE </a:t>
            </a:r>
          </a:p>
          <a:p>
            <a:pPr marL="285750" indent="-285750">
              <a:buFont typeface="Arial" panose="020B0604020202020204" pitchFamily="34" charset="0"/>
              <a:buChar char="•"/>
            </a:pPr>
            <a:r>
              <a:rPr lang="en-US" sz="2400" b="1" dirty="0"/>
              <a:t>FTE(FULL-TIME EQUIVALENT)</a:t>
            </a:r>
          </a:p>
          <a:p>
            <a:pPr marL="285750" indent="-285750">
              <a:buFont typeface="Arial" panose="020B0604020202020204" pitchFamily="34" charset="0"/>
              <a:buChar char="•"/>
            </a:pPr>
            <a:r>
              <a:rPr lang="en-US" sz="2400" b="1" dirty="0"/>
              <a:t>EMPLOYEE TYPE </a:t>
            </a:r>
          </a:p>
          <a:p>
            <a:pPr marL="285750" indent="-285750">
              <a:buFont typeface="Arial" panose="020B0604020202020204" pitchFamily="34" charset="0"/>
              <a:buChar char="•"/>
            </a:pPr>
            <a:r>
              <a:rPr lang="en-US" sz="2400" b="1" dirty="0"/>
              <a:t>WORK LOCATION </a:t>
            </a:r>
          </a:p>
          <a:p>
            <a:r>
              <a:rPr lang="en-US" sz="2400" b="1" dirty="0"/>
              <a:t>Each row represents an employee, with their details in the respective columns.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19325" y="2278825"/>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967ACB0-0AB9-F4BA-0AD6-8AA31C1028C2}"/>
              </a:ext>
            </a:extLst>
          </p:cNvPr>
          <p:cNvSpPr txBox="1"/>
          <p:nvPr/>
        </p:nvSpPr>
        <p:spPr>
          <a:xfrm>
            <a:off x="1540668" y="2279993"/>
            <a:ext cx="8534018" cy="1384995"/>
          </a:xfrm>
          <a:prstGeom prst="rect">
            <a:avLst/>
          </a:prstGeom>
          <a:noFill/>
        </p:spPr>
        <p:txBody>
          <a:bodyPr wrap="square" rtlCol="0">
            <a:spAutoFit/>
          </a:bodyPr>
          <a:lstStyle/>
          <a:p>
            <a:pPr algn="l"/>
            <a:r>
              <a:rPr lang="en-US" sz="2800" b="1" i="0" dirty="0">
                <a:solidFill>
                  <a:srgbClr val="0D0D0D"/>
                </a:solidFill>
                <a:effectLst/>
                <a:latin typeface="Times New Roman" panose="02020603050405020304" pitchFamily="18" charset="0"/>
                <a:cs typeface="Times New Roman" panose="02020603050405020304" pitchFamily="18" charset="0"/>
              </a:rPr>
              <a:t>PERFORMANCE LEVEL= IFS(D3&gt;90000, “HIGH” , D3&gt;=60000,  “MEDIUM ” , “ D3&lt;60000, “LOW”)</a:t>
            </a: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SUMMARY </vt:lpstr>
      <vt:lpstr>RESULTS</vt:lpstr>
      <vt:lpstr>CONCLUSION:  IN THIS SALARY ANALYTICS  SOME OF THE EMPLOYEES ARE GETTING THE  HIGHER SALARY , MEDIUM SALARY AND LOWER  SALARY FOR THEIR PERFORMANCE  OF IN THE FUNCTION OF EMPLOYEE TYPE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reenabelsiyal@gmail.com</cp:lastModifiedBy>
  <cp:revision>33</cp:revision>
  <dcterms:created xsi:type="dcterms:W3CDTF">2024-03-29T15:07:22Z</dcterms:created>
  <dcterms:modified xsi:type="dcterms:W3CDTF">2024-09-08T18:43:26Z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