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6C2D615-D718-4512-B43A-46DC00B410B0}">
          <p14:sldIdLst>
            <p14:sldId id="256"/>
          </p14:sldIdLst>
        </p14:section>
        <p14:section name="Untitled Section" id="{E60F987B-74B1-4791-A79C-BCDEA7AC41AD}">
          <p14:sldIdLst>
            <p14:sldId id="257"/>
            <p14:sldId id="258"/>
            <p14:sldId id="259"/>
            <p14:sldId id="260"/>
            <p14:sldId id="261"/>
            <p14:sldId id="263"/>
            <p14:sldId id="262"/>
          </p14:sldIdLst>
        </p14:section>
      </p14:sectionLst>
    </p:ex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Environmental Monitoring and Pollution Control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9809" y="1242664"/>
            <a:ext cx="5296751" cy="461665"/>
          </a:xfrm>
          <a:prstGeom prst="rect">
            <a:avLst/>
          </a:prstGeom>
          <a:noFill/>
        </p:spPr>
        <p:txBody>
          <a:bodyPr wrap="square">
            <a:spAutoFit/>
          </a:bodyPr>
          <a:lstStyle/>
          <a:p>
            <a:r>
              <a:rPr lang="en-IN" sz="2400" b="1" dirty="0">
                <a:solidFill>
                  <a:srgbClr val="213163"/>
                </a:solidFill>
              </a:rPr>
              <a:t>Learning Objectives</a:t>
            </a:r>
            <a:endParaRPr lang="en-IN" sz="24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Rectangle 1">
            <a:extLst>
              <a:ext uri="{FF2B5EF4-FFF2-40B4-BE49-F238E27FC236}">
                <a16:creationId xmlns:a16="http://schemas.microsoft.com/office/drawing/2014/main" id="{194DBE3A-C063-E20D-8DBB-DD7EDBFFCBCE}"/>
              </a:ext>
            </a:extLst>
          </p:cNvPr>
          <p:cNvSpPr>
            <a:spLocks noChangeArrowheads="1"/>
          </p:cNvSpPr>
          <p:nvPr/>
        </p:nvSpPr>
        <p:spPr bwMode="auto">
          <a:xfrm>
            <a:off x="199809" y="2256501"/>
            <a:ext cx="687155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Analyze pollution trends using weather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Build and evaluate ML models for PM2.5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Simulate real-world deployment with saved models.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Present insights with clarity and reproducibility.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Document modular workflows for peer learning.</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61665"/>
          </a:xfrm>
          <a:prstGeom prst="rect">
            <a:avLst/>
          </a:prstGeom>
          <a:noFill/>
        </p:spPr>
        <p:txBody>
          <a:bodyPr wrap="square">
            <a:spAutoFit/>
          </a:bodyPr>
          <a:lstStyle/>
          <a:p>
            <a:r>
              <a:rPr lang="en-US" sz="2400" b="1" dirty="0">
                <a:solidFill>
                  <a:srgbClr val="213163"/>
                </a:solidFill>
              </a:rPr>
              <a:t>T</a:t>
            </a:r>
            <a:r>
              <a:rPr lang="en-IN" sz="2400" b="1" dirty="0" err="1">
                <a:solidFill>
                  <a:srgbClr val="213163"/>
                </a:solidFill>
              </a:rPr>
              <a:t>ools</a:t>
            </a:r>
            <a:r>
              <a:rPr lang="en-IN" sz="2400" b="1" dirty="0">
                <a:solidFill>
                  <a:srgbClr val="213163"/>
                </a:solidFill>
              </a:rPr>
              <a:t> and Technology used  </a:t>
            </a:r>
          </a:p>
        </p:txBody>
      </p:sp>
      <p:sp>
        <p:nvSpPr>
          <p:cNvPr id="4" name="Rectangle 2">
            <a:extLst>
              <a:ext uri="{FF2B5EF4-FFF2-40B4-BE49-F238E27FC236}">
                <a16:creationId xmlns:a16="http://schemas.microsoft.com/office/drawing/2014/main" id="{B75ED1CC-3D30-6C3E-D91C-B67A3FD69CC2}"/>
              </a:ext>
            </a:extLst>
          </p:cNvPr>
          <p:cNvSpPr>
            <a:spLocks noChangeArrowheads="1"/>
          </p:cNvSpPr>
          <p:nvPr/>
        </p:nvSpPr>
        <p:spPr bwMode="auto">
          <a:xfrm>
            <a:off x="115734" y="2055822"/>
            <a:ext cx="1002389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Python</a:t>
            </a:r>
            <a:r>
              <a:rPr kumimoji="0" lang="en-US" altLang="en-US" sz="2200" b="0" i="0" u="none" strike="noStrike" cap="none" normalizeH="0" baseline="0" dirty="0">
                <a:ln>
                  <a:noFill/>
                </a:ln>
                <a:solidFill>
                  <a:schemeClr val="tx1"/>
                </a:solidFill>
                <a:effectLst/>
                <a:latin typeface="Arial" panose="020B0604020202020204" pitchFamily="34" charset="0"/>
              </a:rPr>
              <a:t> – Core language for data processing and modeling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Pandas</a:t>
            </a:r>
            <a:r>
              <a:rPr kumimoji="0" lang="en-US" altLang="en-US" sz="2200" b="0" i="0" u="none" strike="noStrike" cap="none" normalizeH="0" baseline="0" dirty="0">
                <a:ln>
                  <a:noFill/>
                </a:ln>
                <a:solidFill>
                  <a:schemeClr val="tx1"/>
                </a:solidFill>
                <a:effectLst/>
                <a:latin typeface="Arial" panose="020B0604020202020204" pitchFamily="34" charset="0"/>
              </a:rPr>
              <a:t> – Data cleaning, manipulation, and analysis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scikit-learn</a:t>
            </a:r>
            <a:r>
              <a:rPr kumimoji="0" lang="en-US" altLang="en-US" sz="2200" b="0" i="0" u="none" strike="noStrike" cap="none" normalizeH="0" baseline="0" dirty="0">
                <a:ln>
                  <a:noFill/>
                </a:ln>
                <a:solidFill>
                  <a:schemeClr val="tx1"/>
                </a:solidFill>
                <a:effectLst/>
                <a:latin typeface="Arial" panose="020B0604020202020204" pitchFamily="34" charset="0"/>
              </a:rPr>
              <a:t> – Model training, evaluation, and pipelines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err="1">
                <a:ln>
                  <a:noFill/>
                </a:ln>
                <a:solidFill>
                  <a:schemeClr val="tx1"/>
                </a:solidFill>
                <a:effectLst/>
                <a:latin typeface="Arial" panose="020B0604020202020204" pitchFamily="34" charset="0"/>
              </a:rPr>
              <a:t>Joblib</a:t>
            </a:r>
            <a:r>
              <a:rPr kumimoji="0" lang="en-US" altLang="en-US" sz="2200" b="1" i="0" u="none" strike="noStrike" cap="none" normalizeH="0" baseline="0" dirty="0">
                <a:ln>
                  <a:noFill/>
                </a:ln>
                <a:solidFill>
                  <a:schemeClr val="tx1"/>
                </a:solidFill>
                <a:effectLst/>
                <a:latin typeface="Arial" panose="020B0604020202020204" pitchFamily="34" charset="0"/>
              </a:rPr>
              <a:t> </a:t>
            </a:r>
            <a:r>
              <a:rPr kumimoji="0" lang="en-US" altLang="en-US" sz="2200" b="0" i="0" u="none" strike="noStrike" cap="none" normalizeH="0" baseline="0" dirty="0">
                <a:ln>
                  <a:noFill/>
                </a:ln>
                <a:solidFill>
                  <a:schemeClr val="tx1"/>
                </a:solidFill>
                <a:effectLst/>
                <a:latin typeface="Arial" panose="020B0604020202020204" pitchFamily="34" charset="0"/>
              </a:rPr>
              <a:t> – Saving and loading trained models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err="1">
                <a:ln>
                  <a:noFill/>
                </a:ln>
                <a:solidFill>
                  <a:schemeClr val="tx1"/>
                </a:solidFill>
                <a:effectLst/>
                <a:latin typeface="Arial" panose="020B0604020202020204" pitchFamily="34" charset="0"/>
              </a:rPr>
              <a:t>Jupyter</a:t>
            </a:r>
            <a:r>
              <a:rPr kumimoji="0" lang="en-US" altLang="en-US" sz="2200" b="1" i="0" u="none" strike="noStrike" cap="none" normalizeH="0" baseline="0" dirty="0">
                <a:ln>
                  <a:noFill/>
                </a:ln>
                <a:solidFill>
                  <a:schemeClr val="tx1"/>
                </a:solidFill>
                <a:effectLst/>
                <a:latin typeface="Arial" panose="020B0604020202020204" pitchFamily="34" charset="0"/>
              </a:rPr>
              <a:t> Notebook</a:t>
            </a:r>
            <a:r>
              <a:rPr kumimoji="0" lang="en-US" altLang="en-US" sz="2200" b="0" i="0" u="none" strike="noStrike" cap="none" normalizeH="0" baseline="0" dirty="0">
                <a:ln>
                  <a:noFill/>
                </a:ln>
                <a:solidFill>
                  <a:schemeClr val="tx1"/>
                </a:solidFill>
                <a:effectLst/>
                <a:latin typeface="Arial" panose="020B0604020202020204" pitchFamily="34" charset="0"/>
              </a:rPr>
              <a:t> – Modular development and documentation</a:t>
            </a:r>
          </a:p>
          <a:p>
            <a:pPr eaLnBrk="0" fontAlgn="base" hangingPunct="0">
              <a:spcBef>
                <a:spcPct val="0"/>
              </a:spcBef>
              <a:spcAft>
                <a:spcPct val="0"/>
              </a:spcAft>
              <a:buClrTx/>
              <a:buFontTx/>
              <a:buChar char="•"/>
            </a:pPr>
            <a:r>
              <a:rPr lang="en-US" altLang="en-US" sz="2200" b="1" dirty="0">
                <a:solidFill>
                  <a:schemeClr val="tx1"/>
                </a:solidFill>
                <a:latin typeface="Arial" panose="020B0604020202020204" pitchFamily="34" charset="0"/>
              </a:rPr>
              <a:t>VS Code</a:t>
            </a:r>
            <a:r>
              <a:rPr lang="en-US" altLang="en-US" sz="2200" dirty="0">
                <a:solidFill>
                  <a:schemeClr val="tx1"/>
                </a:solidFill>
                <a:latin typeface="Arial" panose="020B0604020202020204" pitchFamily="34" charset="0"/>
              </a:rPr>
              <a:t> – Primary IDE for coding and debugging </a:t>
            </a:r>
            <a:r>
              <a:rPr kumimoji="0" lang="en-US" altLang="en-US" sz="2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Git &amp; GitHub</a:t>
            </a:r>
            <a:r>
              <a:rPr kumimoji="0" lang="en-US" altLang="en-US" sz="2200" b="0" i="0" u="none" strike="noStrike" cap="none" normalizeH="0" baseline="0" dirty="0">
                <a:ln>
                  <a:noFill/>
                </a:ln>
                <a:solidFill>
                  <a:schemeClr val="tx1"/>
                </a:solidFill>
                <a:effectLst/>
                <a:latin typeface="Arial" panose="020B0604020202020204" pitchFamily="34" charset="0"/>
              </a:rPr>
              <a:t> – Version control and deployment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Matplotlib / Seaborn</a:t>
            </a:r>
            <a:r>
              <a:rPr kumimoji="0" lang="en-US" altLang="en-US" sz="2200" b="0" i="0" u="none" strike="noStrike" cap="none" normalizeH="0" baseline="0" dirty="0">
                <a:ln>
                  <a:noFill/>
                </a:ln>
                <a:solidFill>
                  <a:schemeClr val="tx1"/>
                </a:solidFill>
                <a:effectLst/>
                <a:latin typeface="Arial" panose="020B0604020202020204" pitchFamily="34" charset="0"/>
              </a:rPr>
              <a:t> </a:t>
            </a:r>
            <a:r>
              <a:rPr kumimoji="0" lang="en-US" altLang="en-US" sz="2200" b="0" i="1" u="none" strike="noStrike" cap="none" normalizeH="0" baseline="0" dirty="0">
                <a:ln>
                  <a:noFill/>
                </a:ln>
                <a:solidFill>
                  <a:schemeClr val="tx1"/>
                </a:solidFill>
                <a:effectLst/>
                <a:latin typeface="Arial" panose="020B0604020202020204" pitchFamily="34" charset="0"/>
              </a:rPr>
              <a:t>(optional)</a:t>
            </a:r>
            <a:r>
              <a:rPr kumimoji="0" lang="en-US" altLang="en-US" sz="2200" b="0" i="0" u="none" strike="noStrike" cap="none" normalizeH="0" baseline="0" dirty="0">
                <a:ln>
                  <a:noFill/>
                </a:ln>
                <a:solidFill>
                  <a:schemeClr val="tx1"/>
                </a:solidFill>
                <a:effectLst/>
                <a:latin typeface="Arial" panose="020B0604020202020204" pitchFamily="34" charset="0"/>
              </a:rPr>
              <a:t> – Data visualization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Firebase Hosting</a:t>
            </a:r>
            <a:r>
              <a:rPr kumimoji="0" lang="en-US" altLang="en-US" sz="2200" b="0" i="0" u="none" strike="noStrike" cap="none" normalizeH="0" baseline="0" dirty="0">
                <a:ln>
                  <a:noFill/>
                </a:ln>
                <a:solidFill>
                  <a:schemeClr val="tx1"/>
                </a:solidFill>
                <a:effectLst/>
                <a:latin typeface="Arial" panose="020B0604020202020204" pitchFamily="34" charset="0"/>
              </a:rPr>
              <a:t> </a:t>
            </a:r>
            <a:r>
              <a:rPr kumimoji="0" lang="en-US" altLang="en-US" sz="2200" b="0" i="1" u="none" strike="noStrike" cap="none" normalizeH="0" baseline="0" dirty="0">
                <a:ln>
                  <a:noFill/>
                </a:ln>
                <a:solidFill>
                  <a:schemeClr val="tx1"/>
                </a:solidFill>
                <a:effectLst/>
                <a:latin typeface="Arial" panose="020B0604020202020204" pitchFamily="34" charset="0"/>
              </a:rPr>
              <a:t>(if deployed)</a:t>
            </a:r>
            <a:r>
              <a:rPr kumimoji="0" lang="en-US" altLang="en-US" sz="2200" b="0" i="0" u="none" strike="noStrike" cap="none" normalizeH="0" baseline="0" dirty="0">
                <a:ln>
                  <a:noFill/>
                </a:ln>
                <a:solidFill>
                  <a:schemeClr val="tx1"/>
                </a:solidFill>
                <a:effectLst/>
                <a:latin typeface="Arial" panose="020B0604020202020204" pitchFamily="34" charset="0"/>
              </a:rPr>
              <a:t> – For hosting frontend dashboards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Voice-to-text (via </a:t>
            </a:r>
            <a:r>
              <a:rPr kumimoji="0" lang="en-US" altLang="en-US" sz="2200" b="1" i="0" u="none" strike="noStrike" cap="none" normalizeH="0" baseline="0" dirty="0" err="1">
                <a:ln>
                  <a:noFill/>
                </a:ln>
                <a:solidFill>
                  <a:schemeClr val="tx1"/>
                </a:solidFill>
                <a:effectLst/>
                <a:latin typeface="Arial" panose="020B0604020202020204" pitchFamily="34" charset="0"/>
              </a:rPr>
              <a:t>VSport</a:t>
            </a:r>
            <a:r>
              <a:rPr kumimoji="0" lang="en-US" altLang="en-US" sz="2200" b="1" i="0" u="none" strike="noStrike" cap="none" normalizeH="0" baseline="0" dirty="0">
                <a:ln>
                  <a:noFill/>
                </a:ln>
                <a:solidFill>
                  <a:schemeClr val="tx1"/>
                </a:solidFill>
                <a:effectLst/>
                <a:latin typeface="Arial" panose="020B0604020202020204" pitchFamily="34" charset="0"/>
              </a:rPr>
              <a:t> or Copilot)</a:t>
            </a:r>
            <a:r>
              <a:rPr kumimoji="0" lang="en-US" altLang="en-US" sz="2200" b="0" i="0" u="none" strike="noStrike" cap="none" normalizeH="0" baseline="0" dirty="0">
                <a:ln>
                  <a:noFill/>
                </a:ln>
                <a:solidFill>
                  <a:schemeClr val="tx1"/>
                </a:solidFill>
                <a:effectLst/>
                <a:latin typeface="Arial" panose="020B0604020202020204" pitchFamily="34" charset="0"/>
              </a:rPr>
              <a:t> – For rapid prototyping and debugging </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61665"/>
          </a:xfrm>
          <a:prstGeom prst="rect">
            <a:avLst/>
          </a:prstGeom>
          <a:noFill/>
        </p:spPr>
        <p:txBody>
          <a:bodyPr wrap="square">
            <a:spAutoFit/>
          </a:bodyPr>
          <a:lstStyle/>
          <a:p>
            <a:r>
              <a:rPr lang="en-US" sz="2400" b="1" dirty="0">
                <a:solidFill>
                  <a:srgbClr val="213163"/>
                </a:solidFill>
              </a:rPr>
              <a:t>Methodology </a:t>
            </a:r>
            <a:endParaRPr lang="en-IN" sz="2400" dirty="0">
              <a:solidFill>
                <a:srgbClr val="213163"/>
              </a:solidFill>
            </a:endParaRPr>
          </a:p>
        </p:txBody>
      </p:sp>
      <p:sp>
        <p:nvSpPr>
          <p:cNvPr id="2" name="Rectangle 1">
            <a:extLst>
              <a:ext uri="{FF2B5EF4-FFF2-40B4-BE49-F238E27FC236}">
                <a16:creationId xmlns:a16="http://schemas.microsoft.com/office/drawing/2014/main" id="{21AE0EF4-81F7-0217-9D30-86FD75888611}"/>
              </a:ext>
            </a:extLst>
          </p:cNvPr>
          <p:cNvSpPr>
            <a:spLocks noChangeArrowheads="1"/>
          </p:cNvSpPr>
          <p:nvPr/>
        </p:nvSpPr>
        <p:spPr bwMode="auto">
          <a:xfrm>
            <a:off x="268356" y="1669797"/>
            <a:ext cx="1087820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Week 1 – Dataset Preparation</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rPr>
              <a:t>Cleaned raw pollution and weather data, explored seasonal/hourly trends, and saved a structured dataset for modeling.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Week 2 – Model Implementation</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rPr>
              <a:t>Trained Linear Regression and Random Forest models using weather features. Evaluated performance using MAE </a:t>
            </a:r>
            <a:r>
              <a:rPr lang="en-US" altLang="en-US" sz="2200" dirty="0">
                <a:solidFill>
                  <a:schemeClr val="tx1"/>
                </a:solidFill>
                <a:latin typeface="Arial" panose="020B0604020202020204" pitchFamily="34" charset="0"/>
              </a:rPr>
              <a:t>,</a:t>
            </a:r>
            <a:r>
              <a:rPr kumimoji="0" lang="en-US" altLang="en-US" sz="2200" b="0" i="0" u="none" strike="noStrike" cap="none" normalizeH="0" baseline="0" dirty="0">
                <a:ln>
                  <a:noFill/>
                </a:ln>
                <a:solidFill>
                  <a:schemeClr val="tx1"/>
                </a:solidFill>
                <a:effectLst/>
                <a:latin typeface="Arial" panose="020B0604020202020204" pitchFamily="34" charset="0"/>
              </a:rPr>
              <a:t>RMSE and saved the best model.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Week 3 – Deployment &amp; Presentation</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rPr>
              <a:t>Loaded the saved model, simulated predictions with sample inputs, and presented insights using tables and charts. Final project deployed via GitHub for reproducibility.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11571136" cy="4832092"/>
          </a:xfrm>
          <a:prstGeom prst="rect">
            <a:avLst/>
          </a:prstGeom>
          <a:noFill/>
        </p:spPr>
        <p:txBody>
          <a:bodyPr wrap="square">
            <a:spAutoFit/>
          </a:bodyPr>
          <a:lstStyle/>
          <a:p>
            <a:r>
              <a:rPr lang="en-US" sz="2200" b="1" dirty="0">
                <a:solidFill>
                  <a:srgbClr val="213163"/>
                </a:solidFill>
              </a:rPr>
              <a:t>Problem Statement:</a:t>
            </a:r>
            <a:br>
              <a:rPr lang="en-US" sz="2200" b="1" dirty="0">
                <a:solidFill>
                  <a:srgbClr val="213163"/>
                </a:solidFill>
              </a:rPr>
            </a:br>
            <a:br>
              <a:rPr lang="en-US" sz="2200" b="1" dirty="0">
                <a:solidFill>
                  <a:srgbClr val="213163"/>
                </a:solidFill>
              </a:rPr>
            </a:br>
            <a:endParaRPr lang="en-US" sz="2200" b="1" dirty="0">
              <a:solidFill>
                <a:srgbClr val="213163"/>
              </a:solidFill>
            </a:endParaRPr>
          </a:p>
          <a:p>
            <a:r>
              <a:rPr lang="en-US" sz="2200" dirty="0"/>
              <a:t>Air pollution—especially fine particulate matter like PM2.5—is a growing environmental and public health concern. These microscopic particles can penetrate deep into the lungs and bloodstream, causing respiratory issues, heart disease, and other long-term health effects. PM2.5 levels fluctuate based on weather conditions and time of day, making manual tracking unreliable and reactive.</a:t>
            </a:r>
          </a:p>
          <a:p>
            <a:endParaRPr lang="en-US" sz="2200" dirty="0"/>
          </a:p>
          <a:p>
            <a:r>
              <a:rPr lang="en-US" sz="2200" dirty="0"/>
              <a:t>		This project addresses the challenge of predicting PM2.5 levels using accessible weather features such as temperature, humidity, hour, and month. By building a machine learning model that anticipates pollution spikes, we enable proactive monitoring, smarter decision-making, and the potential for real-time integration into dashboards or alert systems.</a:t>
            </a:r>
            <a:r>
              <a:rPr lang="en-US" sz="2200" b="1" dirty="0">
                <a:solidFill>
                  <a:srgbClr val="213163"/>
                </a:solidFill>
              </a:rPr>
              <a:t>  </a:t>
            </a:r>
            <a:endParaRPr lang="en-IN" sz="22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90112" y="881692"/>
            <a:ext cx="11611776" cy="5847755"/>
          </a:xfrm>
          <a:prstGeom prst="rect">
            <a:avLst/>
          </a:prstGeom>
          <a:noFill/>
        </p:spPr>
        <p:txBody>
          <a:bodyPr wrap="square">
            <a:spAutoFit/>
          </a:bodyPr>
          <a:lstStyle/>
          <a:p>
            <a:r>
              <a:rPr lang="en-US" sz="2200" b="1" dirty="0">
                <a:solidFill>
                  <a:srgbClr val="213163"/>
                </a:solidFill>
              </a:rPr>
              <a:t>Solution:</a:t>
            </a:r>
            <a:br>
              <a:rPr lang="en-US" sz="2200" b="1" dirty="0">
                <a:solidFill>
                  <a:srgbClr val="213163"/>
                </a:solidFill>
              </a:rPr>
            </a:br>
            <a:endParaRPr lang="en-US" sz="2200" b="1" dirty="0">
              <a:solidFill>
                <a:srgbClr val="213163"/>
              </a:solidFill>
            </a:endParaRPr>
          </a:p>
          <a:p>
            <a:br>
              <a:rPr lang="en-US" sz="2200" b="1" dirty="0">
                <a:solidFill>
                  <a:srgbClr val="213163"/>
                </a:solidFill>
              </a:rPr>
            </a:br>
            <a:r>
              <a:rPr lang="en-US" sz="2200" dirty="0"/>
              <a:t>To address the unpredictability of PM2.5 pollution levels, this project builds a machine learning model that uses accessible weather features—temperature, humidity, hour, and month—to forecast pollution trends. The raw data was first cleaned and structured to ensure reliability and reproducibility. Exploratory analysis revealed seasonal and hourly patterns that influence pollution levels, forming the basis for feature selection.</a:t>
            </a:r>
          </a:p>
          <a:p>
            <a:r>
              <a:rPr lang="en-US" sz="2200" dirty="0"/>
              <a:t>		</a:t>
            </a:r>
          </a:p>
          <a:p>
            <a:r>
              <a:rPr lang="en-US" sz="2200" dirty="0"/>
              <a:t>		Using these insights, two models—Linear Regression and Random Forest—were trained and evaluated, with Random Forest emerging as the more accurate predictor based on MAE and RMSE scores. The best-performing model was saved and later used to simulate predictions on sample inputs, demonstrating its practical application. The entire workflow was documented and deployed via GitHub, making it reproducible and beginner-friendly. This solution not only enables proactive environmental monitoring but also serves as a scalable blueprint for future integration into dashboards, alert systems, or educational platforms.</a:t>
            </a:r>
            <a:r>
              <a:rPr lang="en-US" sz="2200" b="1" dirty="0">
                <a:solidFill>
                  <a:srgbClr val="213163"/>
                </a:solidFill>
              </a:rPr>
              <a:t>  </a:t>
            </a:r>
            <a:endParaRPr lang="en-IN" sz="2200" b="1" dirty="0">
              <a:solidFill>
                <a:srgbClr val="213163"/>
              </a:solidFill>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descr="A graph of a graph showing the average temperature&#10;&#10;AI-generated content may be incorrect.">
            <a:extLst>
              <a:ext uri="{FF2B5EF4-FFF2-40B4-BE49-F238E27FC236}">
                <a16:creationId xmlns:a16="http://schemas.microsoft.com/office/drawing/2014/main" id="{7ED24DA4-DAE8-8CC5-7133-EB09FF472417}"/>
              </a:ext>
            </a:extLst>
          </p:cNvPr>
          <p:cNvPicPr>
            <a:picLocks noChangeAspect="1"/>
          </p:cNvPicPr>
          <p:nvPr/>
        </p:nvPicPr>
        <p:blipFill>
          <a:blip r:embed="rId2"/>
          <a:stretch>
            <a:fillRect/>
          </a:stretch>
        </p:blipFill>
        <p:spPr>
          <a:xfrm>
            <a:off x="255104" y="1454522"/>
            <a:ext cx="4693920" cy="2577613"/>
          </a:xfrm>
          <a:prstGeom prst="rect">
            <a:avLst/>
          </a:prstGeom>
        </p:spPr>
      </p:pic>
      <p:pic>
        <p:nvPicPr>
          <p:cNvPr id="6" name="Picture 5" descr="A graph with a line&#10;&#10;AI-generated content may be incorrect.">
            <a:extLst>
              <a:ext uri="{FF2B5EF4-FFF2-40B4-BE49-F238E27FC236}">
                <a16:creationId xmlns:a16="http://schemas.microsoft.com/office/drawing/2014/main" id="{36A8F4B0-495D-9411-3212-21BFF90C1AA0}"/>
              </a:ext>
            </a:extLst>
          </p:cNvPr>
          <p:cNvPicPr>
            <a:picLocks noChangeAspect="1"/>
          </p:cNvPicPr>
          <p:nvPr/>
        </p:nvPicPr>
        <p:blipFill>
          <a:blip r:embed="rId3"/>
          <a:stretch>
            <a:fillRect/>
          </a:stretch>
        </p:blipFill>
        <p:spPr>
          <a:xfrm>
            <a:off x="6907676" y="1266224"/>
            <a:ext cx="4750762" cy="2421284"/>
          </a:xfrm>
          <a:prstGeom prst="rect">
            <a:avLst/>
          </a:prstGeom>
        </p:spPr>
      </p:pic>
      <p:pic>
        <p:nvPicPr>
          <p:cNvPr id="8" name="Picture 7" descr="A graph of pollution level distribution&#10;&#10;AI-generated content may be incorrect.">
            <a:extLst>
              <a:ext uri="{FF2B5EF4-FFF2-40B4-BE49-F238E27FC236}">
                <a16:creationId xmlns:a16="http://schemas.microsoft.com/office/drawing/2014/main" id="{032E2C98-B883-6925-C3C3-829EC1B729C0}"/>
              </a:ext>
            </a:extLst>
          </p:cNvPr>
          <p:cNvPicPr>
            <a:picLocks noChangeAspect="1"/>
          </p:cNvPicPr>
          <p:nvPr/>
        </p:nvPicPr>
        <p:blipFill>
          <a:blip r:embed="rId4"/>
          <a:stretch>
            <a:fillRect/>
          </a:stretch>
        </p:blipFill>
        <p:spPr>
          <a:xfrm>
            <a:off x="172720" y="4095983"/>
            <a:ext cx="4776304" cy="2614990"/>
          </a:xfrm>
          <a:prstGeom prst="rect">
            <a:avLst/>
          </a:prstGeom>
        </p:spPr>
      </p:pic>
      <p:pic>
        <p:nvPicPr>
          <p:cNvPr id="10" name="Picture 9" descr="A graph with red lines&#10;&#10;AI-generated content may be incorrect.">
            <a:extLst>
              <a:ext uri="{FF2B5EF4-FFF2-40B4-BE49-F238E27FC236}">
                <a16:creationId xmlns:a16="http://schemas.microsoft.com/office/drawing/2014/main" id="{79891DF5-EC0C-0459-622D-1B2C84A5493E}"/>
              </a:ext>
            </a:extLst>
          </p:cNvPr>
          <p:cNvPicPr>
            <a:picLocks noChangeAspect="1"/>
          </p:cNvPicPr>
          <p:nvPr/>
        </p:nvPicPr>
        <p:blipFill>
          <a:blip r:embed="rId5"/>
          <a:stretch>
            <a:fillRect/>
          </a:stretch>
        </p:blipFill>
        <p:spPr>
          <a:xfrm>
            <a:off x="6750255" y="3961014"/>
            <a:ext cx="4908183" cy="282586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11760" y="825591"/>
            <a:ext cx="11887200" cy="1138773"/>
          </a:xfrm>
          <a:prstGeom prst="rect">
            <a:avLst/>
          </a:prstGeom>
          <a:noFill/>
        </p:spPr>
        <p:txBody>
          <a:bodyPr wrap="square">
            <a:spAutoFit/>
          </a:bodyPr>
          <a:lstStyle/>
          <a:p>
            <a:r>
              <a:rPr lang="en-US" sz="2400" b="1" dirty="0">
                <a:solidFill>
                  <a:srgbClr val="213163"/>
                </a:solidFill>
              </a:rPr>
              <a:t>Conclusion</a:t>
            </a:r>
            <a:r>
              <a:rPr lang="en-US" sz="2200" b="1" dirty="0">
                <a:solidFill>
                  <a:srgbClr val="213163"/>
                </a:solidFill>
              </a:rPr>
              <a:t>:</a:t>
            </a:r>
            <a:br>
              <a:rPr lang="en-US" sz="2200" b="1" dirty="0">
                <a:solidFill>
                  <a:srgbClr val="213163"/>
                </a:solidFill>
              </a:rPr>
            </a:br>
            <a:br>
              <a:rPr lang="en-US" sz="2200" b="1" dirty="0">
                <a:solidFill>
                  <a:srgbClr val="213163"/>
                </a:solidFill>
              </a:rPr>
            </a:br>
            <a:endParaRPr lang="en-US" sz="2200" dirty="0"/>
          </a:p>
        </p:txBody>
      </p:sp>
      <p:sp>
        <p:nvSpPr>
          <p:cNvPr id="2" name="Rectangle 1">
            <a:extLst>
              <a:ext uri="{FF2B5EF4-FFF2-40B4-BE49-F238E27FC236}">
                <a16:creationId xmlns:a16="http://schemas.microsoft.com/office/drawing/2014/main" id="{7FD602F4-8F01-6DF2-EF01-6EDE7AAA03B7}"/>
              </a:ext>
            </a:extLst>
          </p:cNvPr>
          <p:cNvSpPr>
            <a:spLocks noChangeArrowheads="1"/>
          </p:cNvSpPr>
          <p:nvPr/>
        </p:nvSpPr>
        <p:spPr bwMode="auto">
          <a:xfrm rot="10800000" flipV="1">
            <a:off x="111760" y="1687354"/>
            <a:ext cx="1196848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This project demonstrates how simple weather features—temperature, humidity, hour, and month—can be used to effectively predict PM2.5 pollution levels using machine learning.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From data cleaning to model training and deployment, every step was designed to be modular, reproducible, and beginner-friendly.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The saved model and visual outputs offer a scalable foundation for future dashboards, alert systems, or educational tools.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Beyond technical accuracy, this project reflects a commitment to clarity, environmental awareness, and peer learning.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It’s not just a prediction engine—it’s a blueprint for how data, design, and purpose can come together to make impact visible.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42</TotalTime>
  <Words>671</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REENA TAHASINA</cp:lastModifiedBy>
  <cp:revision>5</cp:revision>
  <dcterms:created xsi:type="dcterms:W3CDTF">2024-12-31T09:40:01Z</dcterms:created>
  <dcterms:modified xsi:type="dcterms:W3CDTF">2025-09-17T04:37:54Z</dcterms:modified>
</cp:coreProperties>
</file>