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638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ADD8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0468C"/>
                </a:solidFill>
              </a:rPr>
              <a:t>Project Title: MediGuide Chatbot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7724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141414"/>
                </a:solidFill>
              </a:defRPr>
            </a:pPr>
            <a:r>
              <a:rPr lang="en-US" dirty="0"/>
              <a:t>Contributors </a:t>
            </a:r>
            <a:r>
              <a:rPr dirty="0"/>
              <a:t>: </a:t>
            </a:r>
            <a:endParaRPr lang="en-US" dirty="0"/>
          </a:p>
          <a:p>
            <a:pPr>
              <a:defRPr sz="2000">
                <a:solidFill>
                  <a:srgbClr val="141414"/>
                </a:solidFill>
              </a:defRPr>
            </a:pPr>
            <a:r>
              <a:rPr lang="en-US" dirty="0"/>
              <a:t>	Sourabh Saini(IIT GUWAHATI)</a:t>
            </a:r>
          </a:p>
          <a:p>
            <a:pPr>
              <a:defRPr sz="2000">
                <a:solidFill>
                  <a:srgbClr val="141414"/>
                </a:solidFill>
              </a:defRPr>
            </a:pPr>
            <a:r>
              <a:rPr lang="en-IN" dirty="0"/>
              <a:t>	</a:t>
            </a:r>
            <a:r>
              <a:rPr dirty="0" err="1"/>
              <a:t>Reenav</a:t>
            </a:r>
            <a:r>
              <a:rPr dirty="0"/>
              <a:t> Ray</a:t>
            </a:r>
            <a:r>
              <a:rPr lang="en-US" dirty="0"/>
              <a:t> (IIT ROORKEE)</a:t>
            </a:r>
          </a:p>
          <a:p>
            <a:pPr>
              <a:defRPr sz="2000">
                <a:solidFill>
                  <a:srgbClr val="141414"/>
                </a:solidFill>
              </a:defRPr>
            </a:pPr>
            <a:r>
              <a:rPr lang="en-US" dirty="0"/>
              <a:t>	Sachin Saini(IIT ROORKEE)</a:t>
            </a:r>
          </a:p>
          <a:p>
            <a:pPr>
              <a:defRPr sz="2000">
                <a:solidFill>
                  <a:srgbClr val="141414"/>
                </a:solidFill>
              </a:defRPr>
            </a:pPr>
            <a:r>
              <a:rPr lang="en-US"/>
              <a:t>	Shree </a:t>
            </a:r>
            <a:r>
              <a:rPr lang="en-US" dirty="0"/>
              <a:t>Ram Suthar(IIT ROORKEE)</a:t>
            </a:r>
            <a:br>
              <a:rPr dirty="0"/>
            </a:br>
            <a:r>
              <a:rPr dirty="0"/>
              <a:t>Platform: GitHub</a:t>
            </a:r>
            <a:br>
              <a:rPr dirty="0"/>
            </a:br>
            <a:r>
              <a:rPr dirty="0"/>
              <a:t>Link: https://github.com/Reenav-Ray/MediGuide-Chatbot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0" y="182880"/>
            <a:ext cx="457200" cy="457200"/>
          </a:xfrm>
          <a:prstGeom prst="rect">
            <a:avLst/>
          </a:prstGeom>
          <a:solidFill>
            <a:srgbClr val="0046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+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ADD8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0468C"/>
                </a:solidFill>
              </a:rPr>
              <a:t>Future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141414"/>
                </a:solidFill>
              </a:defRPr>
            </a:pPr>
            <a:r>
              <a:t>- Develop a web/mobile interface.</a:t>
            </a:r>
            <a:br/>
            <a:r>
              <a:t>- Use transformer-based models (e.g., BERT, GPT).</a:t>
            </a:r>
            <a:br/>
            <a:r>
              <a:t>- Add continuous learning functionality.</a:t>
            </a:r>
            <a:br/>
            <a:r>
              <a:t>- Implement multilingual support.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0" y="182880"/>
            <a:ext cx="457200" cy="457200"/>
          </a:xfrm>
          <a:prstGeom prst="rect">
            <a:avLst/>
          </a:prstGeom>
          <a:solidFill>
            <a:srgbClr val="0046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+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ADD8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0468C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141414"/>
                </a:solidFill>
              </a:defRPr>
            </a:pPr>
            <a:r>
              <a:t>- MediGuide is a promising foundation for a medical chatbot.</a:t>
            </a:r>
            <a:br/>
            <a:r>
              <a:t>- With improvements, it can become a useful tool for basic medical assistance.</a:t>
            </a:r>
            <a:br/>
            <a:r>
              <a:t>- Encourages further development in healthcare AI.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0" y="182880"/>
            <a:ext cx="457200" cy="457200"/>
          </a:xfrm>
          <a:prstGeom prst="rect">
            <a:avLst/>
          </a:prstGeom>
          <a:solidFill>
            <a:srgbClr val="0046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ADD8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0468C"/>
                </a:solidFill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141414"/>
                </a:solidFill>
              </a:defRPr>
            </a:pPr>
            <a:r>
              <a:t>Questions?</a:t>
            </a:r>
            <a:br/>
            <a:r>
              <a:t>Explore the project: https://github.com/Reenav-Ray/MediGuide-Chatbot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0" y="182880"/>
            <a:ext cx="457200" cy="457200"/>
          </a:xfrm>
          <a:prstGeom prst="rect">
            <a:avLst/>
          </a:prstGeom>
          <a:solidFill>
            <a:srgbClr val="0046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+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ADD8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0468C"/>
                </a:solidFill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141414"/>
                </a:solidFill>
              </a:defRPr>
            </a:pPr>
            <a:r>
              <a:t>Objective: To create a medical chatbot that can understand and respond to health-related queries.</a:t>
            </a:r>
            <a:br/>
            <a:r>
              <a:t>Technology Used: Natural Language Processing (NLP), Python, Jupyter Notebook.</a:t>
            </a:r>
            <a:br/>
            <a:r>
              <a:t>Dataset: MedDialog - a large-scale medical dialogue dataset.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0" y="182880"/>
            <a:ext cx="457200" cy="457200"/>
          </a:xfrm>
          <a:prstGeom prst="rect">
            <a:avLst/>
          </a:prstGeom>
          <a:solidFill>
            <a:srgbClr val="0046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ADD8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0468C"/>
                </a:solidFill>
              </a:rPr>
              <a:t>Features of MediGuide Chatbot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141414"/>
                </a:solidFill>
              </a:defRPr>
            </a:pPr>
            <a:r>
              <a:t>- Responds to medical queries.</a:t>
            </a:r>
            <a:br/>
            <a:r>
              <a:t>- Trained on real doctor-patient conversation data.</a:t>
            </a:r>
            <a:br/>
            <a:r>
              <a:t>- Provides informative and context-aware responses.</a:t>
            </a:r>
            <a:br/>
            <a:r>
              <a:t>- Utilizes model checkpoints for training efficiency.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0" y="182880"/>
            <a:ext cx="457200" cy="457200"/>
          </a:xfrm>
          <a:prstGeom prst="rect">
            <a:avLst/>
          </a:prstGeom>
          <a:solidFill>
            <a:srgbClr val="0046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+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ADD8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0468C"/>
                </a:solidFill>
              </a:rPr>
              <a:t>Components of the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7724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141414"/>
                </a:solidFill>
              </a:defRPr>
            </a:pPr>
            <a:r>
              <a:rPr dirty="0"/>
              <a:t>- </a:t>
            </a:r>
            <a:r>
              <a:rPr dirty="0" err="1"/>
              <a:t>mediguidefinal</a:t>
            </a:r>
            <a:r>
              <a:rPr lang="en-US" dirty="0"/>
              <a:t>(1)</a:t>
            </a:r>
            <a:r>
              <a:rPr dirty="0"/>
              <a:t>.</a:t>
            </a:r>
            <a:r>
              <a:rPr dirty="0" err="1"/>
              <a:t>ipynb</a:t>
            </a:r>
            <a:r>
              <a:rPr dirty="0"/>
              <a:t>: Main implementation file.</a:t>
            </a:r>
            <a:br>
              <a:rPr dirty="0"/>
            </a:br>
            <a:r>
              <a:rPr dirty="0"/>
              <a:t>- </a:t>
            </a:r>
            <a:r>
              <a:rPr dirty="0" err="1"/>
              <a:t>MedDialog</a:t>
            </a:r>
            <a:r>
              <a:rPr dirty="0"/>
              <a:t> Dataset: Training data source.</a:t>
            </a:r>
            <a:br>
              <a:rPr dirty="0"/>
            </a:br>
            <a:r>
              <a:rPr dirty="0"/>
              <a:t>- mediguide_checkpoint_epoch2: Trained model checkpoint.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0" y="182880"/>
            <a:ext cx="457200" cy="457200"/>
          </a:xfrm>
          <a:prstGeom prst="rect">
            <a:avLst/>
          </a:prstGeom>
          <a:solidFill>
            <a:srgbClr val="0046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ADD8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0468C"/>
                </a:solidFill>
              </a:rPr>
              <a:t>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141414"/>
                </a:solidFill>
              </a:defRPr>
            </a:pPr>
            <a:r>
              <a:t>1. Preprocessing of MedDialog dataset.</a:t>
            </a:r>
            <a:br/>
            <a:r>
              <a:t>2. Model training using medical dialogues.</a:t>
            </a:r>
            <a:br/>
            <a:r>
              <a:t>3. Saving checkpoints.</a:t>
            </a:r>
            <a:br/>
            <a:r>
              <a:t>4. Chatbot interaction through notebook interface.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0" y="182880"/>
            <a:ext cx="457200" cy="457200"/>
          </a:xfrm>
          <a:prstGeom prst="rect">
            <a:avLst/>
          </a:prstGeom>
          <a:solidFill>
            <a:srgbClr val="0046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ADD8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0468C"/>
                </a:solidFill>
              </a:rPr>
              <a:t>Strengths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141414"/>
                </a:solidFill>
              </a:defRPr>
            </a:pPr>
            <a:r>
              <a:t>- Trained on a specialized dataset.</a:t>
            </a:r>
            <a:br/>
            <a:r>
              <a:t>- Modular notebook-based design.</a:t>
            </a:r>
            <a:br/>
            <a:r>
              <a:t>- Good starting point for healthcare AI applications.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0" y="182880"/>
            <a:ext cx="457200" cy="457200"/>
          </a:xfrm>
          <a:prstGeom prst="rect">
            <a:avLst/>
          </a:prstGeom>
          <a:solidFill>
            <a:srgbClr val="0046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7C58F-1A8D-EA89-00E2-4B6D82A29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68A90F-C2AA-65F4-F58D-44F25F7F23F3}"/>
              </a:ext>
            </a:extLst>
          </p:cNvPr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ADD8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1134E-688D-5BE7-8424-20560A95D88D}"/>
              </a:ext>
            </a:extLst>
          </p:cNvPr>
          <p:cNvSpPr txBox="1"/>
          <p:nvPr/>
        </p:nvSpPr>
        <p:spPr>
          <a:xfrm>
            <a:off x="3094677" y="274320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00468C"/>
                </a:solidFill>
              </a:rPr>
              <a:t>Rouge Score 	</a:t>
            </a:r>
            <a:endParaRPr sz="3600" b="1" dirty="0">
              <a:solidFill>
                <a:srgbClr val="00468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4CB57-D83E-EC0D-0F7A-59766EBC861C}"/>
              </a:ext>
            </a:extLst>
          </p:cNvPr>
          <p:cNvSpPr txBox="1"/>
          <p:nvPr/>
        </p:nvSpPr>
        <p:spPr>
          <a:xfrm>
            <a:off x="640080" y="1283285"/>
            <a:ext cx="77724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141414"/>
                </a:solidFill>
              </a:defRPr>
            </a:pPr>
            <a:r>
              <a:rPr dirty="0"/>
              <a:t>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BAD71-FC49-3343-724D-48D980407445}"/>
              </a:ext>
            </a:extLst>
          </p:cNvPr>
          <p:cNvSpPr/>
          <p:nvPr/>
        </p:nvSpPr>
        <p:spPr>
          <a:xfrm>
            <a:off x="8229600" y="182880"/>
            <a:ext cx="457200" cy="457200"/>
          </a:xfrm>
          <a:prstGeom prst="rect">
            <a:avLst/>
          </a:prstGeom>
          <a:solidFill>
            <a:srgbClr val="0046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3B788-0EEC-DAE1-A66C-23568673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31204"/>
            <a:ext cx="3400900" cy="2038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8A3D29-FFB2-7103-1DC2-C67CB517B04C}"/>
              </a:ext>
            </a:extLst>
          </p:cNvPr>
          <p:cNvSpPr txBox="1"/>
          <p:nvPr/>
        </p:nvSpPr>
        <p:spPr>
          <a:xfrm>
            <a:off x="683149" y="3126441"/>
            <a:ext cx="76862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These scores are </a:t>
            </a:r>
            <a:r>
              <a:rPr lang="en-US" sz="2000" b="1" dirty="0"/>
              <a:t>low</a:t>
            </a:r>
            <a:r>
              <a:rPr lang="en-US" sz="2000" dirty="0"/>
              <a:t>, which means our model's answers are not very similar to the correct/reference answers.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It shows that the model is </a:t>
            </a:r>
            <a:r>
              <a:rPr lang="en-US" sz="2000" b="1" dirty="0"/>
              <a:t>not picking up many key words or phrases</a:t>
            </a:r>
            <a:r>
              <a:rPr lang="en-US" sz="2000" dirty="0"/>
              <a:t> from the reference.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353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7026E-2A39-4995-F125-501948874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8075CA-8AB8-5F00-CC77-B73F23892616}"/>
              </a:ext>
            </a:extLst>
          </p:cNvPr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ADD8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52AC0-0648-4E01-7FD3-0D4182C55714}"/>
              </a:ext>
            </a:extLst>
          </p:cNvPr>
          <p:cNvSpPr txBox="1"/>
          <p:nvPr/>
        </p:nvSpPr>
        <p:spPr>
          <a:xfrm>
            <a:off x="2863846" y="274320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00468C"/>
                </a:solidFill>
              </a:rPr>
              <a:t>Perplexity Score 	</a:t>
            </a:r>
            <a:endParaRPr sz="3600" b="1" dirty="0">
              <a:solidFill>
                <a:srgbClr val="00468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36A3B-8887-0234-A9C4-D7283E90D8B5}"/>
              </a:ext>
            </a:extLst>
          </p:cNvPr>
          <p:cNvSpPr txBox="1"/>
          <p:nvPr/>
        </p:nvSpPr>
        <p:spPr>
          <a:xfrm>
            <a:off x="640080" y="1283285"/>
            <a:ext cx="77724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141414"/>
                </a:solidFill>
              </a:defRPr>
            </a:pPr>
            <a:r>
              <a:rPr dirty="0"/>
              <a:t>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B0E57-8CC7-196B-ED7D-74A310FF4E47}"/>
              </a:ext>
            </a:extLst>
          </p:cNvPr>
          <p:cNvSpPr/>
          <p:nvPr/>
        </p:nvSpPr>
        <p:spPr>
          <a:xfrm>
            <a:off x="8229600" y="182880"/>
            <a:ext cx="457200" cy="457200"/>
          </a:xfrm>
          <a:prstGeom prst="rect">
            <a:avLst/>
          </a:prstGeom>
          <a:solidFill>
            <a:srgbClr val="0046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C2FD7-AE9C-578A-F627-2232A201774B}"/>
              </a:ext>
            </a:extLst>
          </p:cNvPr>
          <p:cNvSpPr txBox="1"/>
          <p:nvPr/>
        </p:nvSpPr>
        <p:spPr>
          <a:xfrm>
            <a:off x="683149" y="3126441"/>
            <a:ext cx="768626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Perplexity is </a:t>
            </a:r>
            <a:r>
              <a:rPr lang="en-US" b="1" dirty="0"/>
              <a:t>very high</a:t>
            </a:r>
            <a:r>
              <a:rPr lang="en-US" dirty="0"/>
              <a:t>, which means the model is </a:t>
            </a:r>
            <a:r>
              <a:rPr lang="en-US" b="1" dirty="0"/>
              <a:t>confused</a:t>
            </a:r>
            <a:r>
              <a:rPr lang="en-US" dirty="0"/>
              <a:t> and finds the test data hard to predict.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usually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hasn’t been trained enough as the weights are modified for only two epochs.</a:t>
            </a:r>
          </a:p>
          <a:p>
            <a:pPr algn="ctr"/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9672AA-4E1F-31FA-0481-469ED2BA4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8" y="1563856"/>
            <a:ext cx="359142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5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ADD8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0468C"/>
                </a:solidFill>
              </a:rPr>
              <a:t>Areas for Improvement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141414"/>
                </a:solidFill>
              </a:defRPr>
            </a:pPr>
            <a:r>
              <a:t>- No graphical user interface (GUI).</a:t>
            </a:r>
            <a:br/>
            <a:r>
              <a:t>- Could benefit from advanced NLP models.</a:t>
            </a:r>
            <a:br/>
            <a:r>
              <a:t>- Lacks real-time deployment or web access.</a:t>
            </a:r>
            <a:br/>
            <a:r>
              <a:t>- Limited multilingual capabilities.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0" y="182880"/>
            <a:ext cx="457200" cy="457200"/>
          </a:xfrm>
          <a:prstGeom prst="rect">
            <a:avLst/>
          </a:prstGeom>
          <a:solidFill>
            <a:srgbClr val="0046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+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450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Sachin Saini</cp:lastModifiedBy>
  <cp:revision>4</cp:revision>
  <dcterms:created xsi:type="dcterms:W3CDTF">2013-01-27T09:14:16Z</dcterms:created>
  <dcterms:modified xsi:type="dcterms:W3CDTF">2025-06-07T10:48:18Z</dcterms:modified>
  <cp:category/>
</cp:coreProperties>
</file>