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Inter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Inter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090bd7507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a090bd7507_0_8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090bd7507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a090bd7507_0_10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090bd7507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a090bd7507_0_1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090bd7507_0_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a090bd7507_0_13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a090bd7507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a090bd7507_0_15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090bd7507_0_1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090bd7507_0_1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090bd7507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a090bd7507_0_16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a090bd7507_0_1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a090bd7507_0_1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090bd7507_0_1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a090bd7507_0_1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090bd7507_0_1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a090bd7507_0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090bd750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a090bd7507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a090bd7507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a090bd7507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090bd7507_0_1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090bd7507_0_1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090bd750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090bd750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090bd750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a090bd7507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090bd750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a090bd7507_0_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090bd750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090bd750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090bd7507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a090bd7507_0_4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090bd7507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a090bd7507_0_4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090bd7507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a090bd7507_0_5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9" name="Google Shape;119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900" y="590475"/>
            <a:ext cx="7428200" cy="38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628650" y="2490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              </a:t>
            </a:r>
            <a:r>
              <a:rPr b="1" lang="en">
                <a:solidFill>
                  <a:srgbClr val="31538F"/>
                </a:solidFill>
              </a:rPr>
              <a:t>Assembly Level Language</a:t>
            </a:r>
            <a:endParaRPr b="1">
              <a:solidFill>
                <a:srgbClr val="31538F"/>
              </a:solidFill>
            </a:endParaRPr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Char char="●"/>
            </a:pPr>
            <a:r>
              <a:rPr i="0" lang="en" sz="18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level language is the more than low level and less than high-level language so it is intermediate language.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800"/>
              <a:buChar char="●"/>
            </a:pPr>
            <a:r>
              <a:rPr b="0" i="0" lang="en" sz="18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languages use numbers, symbols, and abbreviations instead of 0s and 1s.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273239"/>
              </a:buClr>
              <a:buSzPts val="1800"/>
              <a:buChar char="●"/>
            </a:pPr>
            <a:r>
              <a:rPr lang="en" sz="18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computer Can’t Directly understand by assembly level language.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450" y="1536850"/>
            <a:ext cx="3148050" cy="26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                  </a:t>
            </a:r>
            <a:r>
              <a:rPr b="1" lang="en">
                <a:solidFill>
                  <a:srgbClr val="31538F"/>
                </a:solidFill>
              </a:rPr>
              <a:t>High Level Language</a:t>
            </a:r>
            <a:endParaRPr b="1">
              <a:solidFill>
                <a:srgbClr val="31538F"/>
              </a:solidFill>
            </a:endParaRPr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100"/>
              <a:buChar char="●"/>
            </a:pPr>
            <a:r>
              <a:rPr b="0" i="0" lang="en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It is programmer friendly language.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2100"/>
              <a:buChar char="●"/>
            </a:pPr>
            <a:r>
              <a:rPr b="0" i="0" lang="en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It is easy to understand.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2100"/>
              <a:buChar char="●"/>
            </a:pPr>
            <a:r>
              <a:rPr b="0" i="0" lang="en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It is simple to debug.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13" name="Google Shape;213;p3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687" y="1418825"/>
            <a:ext cx="3433125" cy="2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300"/>
              <a:buFont typeface="Times New Roman"/>
              <a:buNone/>
            </a:pPr>
            <a:r>
              <a:rPr lang="en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b="1" lang="en">
                <a:solidFill>
                  <a:srgbClr val="3153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</a:t>
            </a:r>
            <a:endParaRPr b="1">
              <a:solidFill>
                <a:srgbClr val="3153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Translator are used to Translate the One programming Language in to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   Functionally equivalent of another programming Language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/>
              <a:t>Types:</a:t>
            </a:r>
            <a:endParaRPr b="1"/>
          </a:p>
          <a:p>
            <a:pPr indent="-1778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Compiler</a:t>
            </a:r>
            <a:endParaRPr/>
          </a:p>
          <a:p>
            <a:pPr indent="-1778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Interpreter</a:t>
            </a:r>
            <a:endParaRPr/>
          </a:p>
          <a:p>
            <a:pPr indent="-177800" lvl="2" marL="8636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Assembler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506213" y="3729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                           </a:t>
            </a:r>
            <a:r>
              <a:rPr b="1" lang="en">
                <a:solidFill>
                  <a:srgbClr val="31538F"/>
                </a:solidFill>
              </a:rPr>
              <a:t> Compiler</a:t>
            </a:r>
            <a:endParaRPr b="1">
              <a:solidFill>
                <a:srgbClr val="31538F"/>
              </a:solidFill>
            </a:endParaRPr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628650" y="1276575"/>
            <a:ext cx="78867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takes the Entire program in one go.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show all error and warnings at the same time after compile the whole program.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Faster.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1"/>
          <p:cNvSpPr txBox="1"/>
          <p:nvPr/>
        </p:nvSpPr>
        <p:spPr>
          <a:xfrm>
            <a:off x="855188" y="3228581"/>
            <a:ext cx="1487400" cy="400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41"/>
          <p:cNvSpPr/>
          <p:nvPr/>
        </p:nvSpPr>
        <p:spPr>
          <a:xfrm>
            <a:off x="2608584" y="3232744"/>
            <a:ext cx="681900" cy="38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1"/>
          <p:cNvSpPr/>
          <p:nvPr/>
        </p:nvSpPr>
        <p:spPr>
          <a:xfrm>
            <a:off x="3556481" y="3015731"/>
            <a:ext cx="1722900" cy="818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</a:t>
            </a:r>
            <a:r>
              <a:rPr lang="en" sz="2400"/>
              <a:t> </a:t>
            </a:r>
            <a:r>
              <a:rPr lang="en" sz="2200">
                <a:solidFill>
                  <a:schemeClr val="lt1"/>
                </a:solidFill>
              </a:rPr>
              <a:t>Compiler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30" name="Google Shape;230;p41"/>
          <p:cNvSpPr/>
          <p:nvPr/>
        </p:nvSpPr>
        <p:spPr>
          <a:xfrm>
            <a:off x="5490451" y="3232744"/>
            <a:ext cx="681900" cy="38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 txBox="1"/>
          <p:nvPr/>
        </p:nvSpPr>
        <p:spPr>
          <a:xfrm>
            <a:off x="6296138" y="3228581"/>
            <a:ext cx="1487400" cy="400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code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                           </a:t>
            </a:r>
            <a:r>
              <a:rPr b="1" lang="en">
                <a:solidFill>
                  <a:srgbClr val="31538F"/>
                </a:solidFill>
              </a:rPr>
              <a:t>  Interpreter</a:t>
            </a:r>
            <a:endParaRPr b="1">
              <a:solidFill>
                <a:srgbClr val="31538F"/>
              </a:solidFill>
            </a:endParaRPr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529258" y="12680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Interpreter takes a single line of code at a time.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It will show one error at a time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It is Slower.</a:t>
            </a:r>
            <a:endParaRPr/>
          </a:p>
        </p:txBody>
      </p:sp>
      <p:sp>
        <p:nvSpPr>
          <p:cNvPr id="238" name="Google Shape;238;p42"/>
          <p:cNvSpPr/>
          <p:nvPr/>
        </p:nvSpPr>
        <p:spPr>
          <a:xfrm>
            <a:off x="3662570" y="2672979"/>
            <a:ext cx="1818900" cy="6858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Interpreter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2"/>
          <p:cNvSpPr/>
          <p:nvPr/>
        </p:nvSpPr>
        <p:spPr>
          <a:xfrm>
            <a:off x="874645" y="2648131"/>
            <a:ext cx="1968000" cy="705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2"/>
          <p:cNvSpPr/>
          <p:nvPr/>
        </p:nvSpPr>
        <p:spPr>
          <a:xfrm>
            <a:off x="6301408" y="2672979"/>
            <a:ext cx="1590300" cy="6858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Executable Code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2"/>
          <p:cNvSpPr/>
          <p:nvPr/>
        </p:nvSpPr>
        <p:spPr>
          <a:xfrm>
            <a:off x="3662570" y="3856382"/>
            <a:ext cx="1818900" cy="5763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Next Instruction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42"/>
          <p:cNvCxnSpPr/>
          <p:nvPr/>
        </p:nvCxnSpPr>
        <p:spPr>
          <a:xfrm>
            <a:off x="2842592" y="3000971"/>
            <a:ext cx="819900" cy="1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42"/>
          <p:cNvCxnSpPr>
            <a:stCxn id="238" idx="3"/>
            <a:endCxn id="240" idx="1"/>
          </p:cNvCxnSpPr>
          <p:nvPr/>
        </p:nvCxnSpPr>
        <p:spPr>
          <a:xfrm>
            <a:off x="5481470" y="3015879"/>
            <a:ext cx="81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4" name="Google Shape;244;p42"/>
          <p:cNvCxnSpPr>
            <a:stCxn id="240" idx="2"/>
          </p:cNvCxnSpPr>
          <p:nvPr/>
        </p:nvCxnSpPr>
        <p:spPr>
          <a:xfrm>
            <a:off x="7096558" y="3358779"/>
            <a:ext cx="0" cy="66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42"/>
          <p:cNvCxnSpPr/>
          <p:nvPr/>
        </p:nvCxnSpPr>
        <p:spPr>
          <a:xfrm>
            <a:off x="5481431" y="4144616"/>
            <a:ext cx="1615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42"/>
          <p:cNvCxnSpPr>
            <a:stCxn id="240" idx="2"/>
          </p:cNvCxnSpPr>
          <p:nvPr/>
        </p:nvCxnSpPr>
        <p:spPr>
          <a:xfrm>
            <a:off x="7096558" y="3358779"/>
            <a:ext cx="0" cy="78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42"/>
          <p:cNvCxnSpPr>
            <a:stCxn id="241" idx="1"/>
          </p:cNvCxnSpPr>
          <p:nvPr/>
        </p:nvCxnSpPr>
        <p:spPr>
          <a:xfrm rot="10800000">
            <a:off x="2365370" y="4144532"/>
            <a:ext cx="1297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42"/>
          <p:cNvCxnSpPr/>
          <p:nvPr/>
        </p:nvCxnSpPr>
        <p:spPr>
          <a:xfrm rot="10800000">
            <a:off x="2355574" y="3368600"/>
            <a:ext cx="0" cy="79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42"/>
          <p:cNvCxnSpPr/>
          <p:nvPr/>
        </p:nvCxnSpPr>
        <p:spPr>
          <a:xfrm rot="10800000">
            <a:off x="2355574" y="3368816"/>
            <a:ext cx="0" cy="77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0" name="Google Shape;250;p42"/>
          <p:cNvCxnSpPr/>
          <p:nvPr/>
        </p:nvCxnSpPr>
        <p:spPr>
          <a:xfrm rot="10800000">
            <a:off x="5481638" y="4144616"/>
            <a:ext cx="161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1" name="Google Shape;251;p42"/>
          <p:cNvCxnSpPr/>
          <p:nvPr/>
        </p:nvCxnSpPr>
        <p:spPr>
          <a:xfrm>
            <a:off x="2922104" y="3000971"/>
            <a:ext cx="7404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2" name="Google Shape;252;p42"/>
          <p:cNvCxnSpPr/>
          <p:nvPr/>
        </p:nvCxnSpPr>
        <p:spPr>
          <a:xfrm>
            <a:off x="5585792" y="3008425"/>
            <a:ext cx="7032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rgbClr val="1F3864"/>
                </a:solidFill>
              </a:rPr>
              <a:t>Translate High level to low level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325" y="1752600"/>
            <a:ext cx="7510750" cy="25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               </a:t>
            </a:r>
            <a:r>
              <a:rPr b="1" lang="en">
                <a:solidFill>
                  <a:srgbClr val="31538F"/>
                </a:solidFill>
              </a:rPr>
              <a:t>Introduction to C</a:t>
            </a:r>
            <a:endParaRPr b="1">
              <a:solidFill>
                <a:srgbClr val="31538F"/>
              </a:solidFill>
            </a:endParaRPr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628650" y="1369219"/>
            <a:ext cx="38862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i="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is a general-purpose programming language created by Dennis Ritchie at the Bell Laboratories in 1972.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is a Structure Programming Language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is a Procedural Oriented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Mother Language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br>
              <a:rPr lang="en"/>
            </a:br>
            <a:endParaRPr/>
          </a:p>
        </p:txBody>
      </p:sp>
      <p:sp>
        <p:nvSpPr>
          <p:cNvPr id="266" name="Google Shape;266;p4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67" name="Google Shape;267;p44"/>
          <p:cNvSpPr txBox="1"/>
          <p:nvPr/>
        </p:nvSpPr>
        <p:spPr>
          <a:xfrm>
            <a:off x="4709962" y="1369219"/>
            <a:ext cx="32847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716" y="1457494"/>
            <a:ext cx="2233069" cy="287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3864"/>
                </a:solidFill>
              </a:rPr>
              <a:t>History of C: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1673175" y="1369225"/>
            <a:ext cx="28989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ALGOL        → 1960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BCPL  	      → 1967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	      → 1970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                → 1972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4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3864"/>
                </a:solidFill>
              </a:rPr>
              <a:t>Features of c:</a:t>
            </a:r>
            <a:endParaRPr b="1">
              <a:solidFill>
                <a:srgbClr val="1F386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350" y="1010100"/>
            <a:ext cx="7458424" cy="348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 flipH="1" rot="10800000">
            <a:off x="-251325" y="285097"/>
            <a:ext cx="7886700" cy="137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75" y="820082"/>
            <a:ext cx="6782376" cy="3549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7857"/>
              <a:buFont typeface="Calibri"/>
              <a:buNone/>
            </a:pPr>
            <a:r>
              <a:rPr b="1" lang="en">
                <a:solidFill>
                  <a:srgbClr val="0070C0"/>
                </a:solidFill>
              </a:rPr>
              <a:t>                   </a:t>
            </a:r>
            <a:endParaRPr b="1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7857"/>
              <a:buFont typeface="Calibri"/>
              <a:buNone/>
            </a:pPr>
            <a:r>
              <a:t/>
            </a:r>
            <a:endParaRPr b="1">
              <a:solidFill>
                <a:srgbClr val="31538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5319"/>
              <a:buFont typeface="Calibri"/>
              <a:buNone/>
            </a:pPr>
            <a:r>
              <a:rPr b="1" lang="en">
                <a:solidFill>
                  <a:srgbClr val="31538F"/>
                </a:solidFill>
              </a:rPr>
              <a:t>                       </a:t>
            </a:r>
            <a:r>
              <a:rPr b="1" lang="en" sz="3133">
                <a:solidFill>
                  <a:srgbClr val="3153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language?</a:t>
            </a:r>
            <a:endParaRPr b="1" sz="3133">
              <a:solidFill>
                <a:srgbClr val="3153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1100000" y="1165025"/>
            <a:ext cx="33618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Char char="●"/>
            </a:pPr>
            <a:r>
              <a:rPr i="0" lang="en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is the medium to communicate with each other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Char char="●"/>
            </a:pPr>
            <a:r>
              <a:rPr i="0" lang="en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 helps us express our feelings and thoughts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333333"/>
              </a:buClr>
              <a:buSzPts val="1800"/>
              <a:buChar char="●"/>
            </a:pPr>
            <a:r>
              <a:rPr i="0"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is a mode of communication that is used to share ideas, opinions with each other.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acteristics of Effective Communication: Emotions, Focus and Control" id="134" name="Google Shape;134;p3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9382" y="1570382"/>
            <a:ext cx="3250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b="1" lang="en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world Program in c</a:t>
            </a:r>
            <a:endParaRPr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2677100" y="1369225"/>
            <a:ext cx="58383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#include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88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&lt;stdio.h&gt;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main</a:t>
            </a:r>
            <a:r>
              <a:rPr lang="en">
                <a:solidFill>
                  <a:srgbClr val="6666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6666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printf</a:t>
            </a:r>
            <a:r>
              <a:rPr lang="en">
                <a:solidFill>
                  <a:srgbClr val="6666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>
                <a:solidFill>
                  <a:srgbClr val="0088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"Hello World!"</a:t>
            </a:r>
            <a:r>
              <a:rPr lang="en">
                <a:solidFill>
                  <a:srgbClr val="6666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">
                <a:solidFill>
                  <a:srgbClr val="00008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666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>
                <a:solidFill>
                  <a:srgbClr val="6666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6666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C4587"/>
                </a:solidFill>
              </a:rPr>
              <a:t>OUTPUT: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4E13"/>
                </a:solidFill>
              </a:rPr>
              <a:t>Hello World</a:t>
            </a:r>
            <a:endParaRPr/>
          </a:p>
        </p:txBody>
      </p:sp>
      <p:sp>
        <p:nvSpPr>
          <p:cNvPr id="298" name="Google Shape;298;p48"/>
          <p:cNvSpPr txBox="1"/>
          <p:nvPr>
            <p:ph idx="2" type="body"/>
          </p:nvPr>
        </p:nvSpPr>
        <p:spPr>
          <a:xfrm>
            <a:off x="4572000" y="1268044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299" name="Google Shape;299;p48"/>
          <p:cNvCxnSpPr/>
          <p:nvPr/>
        </p:nvCxnSpPr>
        <p:spPr>
          <a:xfrm flipH="1" rot="10800000">
            <a:off x="694075" y="1102950"/>
            <a:ext cx="77958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00" y="632900"/>
            <a:ext cx="7152675" cy="39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What is the Difference Between Coding and Programming?" id="142" name="Google Shape;1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076" y="620439"/>
            <a:ext cx="7187825" cy="39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"/>
              <a:t>                         </a:t>
            </a:r>
            <a:br>
              <a:rPr lang="en"/>
            </a:br>
            <a:r>
              <a:rPr lang="en"/>
              <a:t>                     </a:t>
            </a:r>
            <a:endParaRPr b="1">
              <a:solidFill>
                <a:srgbClr val="31538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319"/>
              <a:buFont typeface="Calibri"/>
              <a:buNone/>
            </a:pPr>
            <a:r>
              <a:rPr b="1" lang="en">
                <a:solidFill>
                  <a:srgbClr val="31538F"/>
                </a:solidFill>
              </a:rPr>
              <a:t>                            </a:t>
            </a:r>
            <a:r>
              <a:rPr b="1" lang="en" sz="3133">
                <a:solidFill>
                  <a:srgbClr val="3153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</a:t>
            </a:r>
            <a:endParaRPr b="1" sz="3133">
              <a:solidFill>
                <a:srgbClr val="3153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954325" y="1026925"/>
            <a:ext cx="38298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is a list of instructions that is executed by a computer to accomplish a particular task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rtl="0" algn="just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21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those instructions is programming by a programmer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5751" y="1660300"/>
            <a:ext cx="2716500" cy="21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         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894075" y="700550"/>
            <a:ext cx="8117100" cy="4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1F3864"/>
              </a:buClr>
              <a:buSzPts val="2100"/>
              <a:buNone/>
            </a:pPr>
            <a:r>
              <a:rPr b="1" lang="en">
                <a:solidFill>
                  <a:srgbClr val="1F3864"/>
                </a:solidFill>
              </a:rPr>
              <a:t>                </a:t>
            </a:r>
            <a:r>
              <a:rPr b="1" lang="en" sz="28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2800">
                <a:solidFill>
                  <a:srgbClr val="3153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of Programming Language</a:t>
            </a:r>
            <a:endParaRPr b="1" sz="2800">
              <a:solidFill>
                <a:srgbClr val="3153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1186375" y="1932224"/>
            <a:ext cx="1520700" cy="8631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3422875" y="1888424"/>
            <a:ext cx="1650000" cy="8631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one of the programming language(C,C++,…)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5942875" y="1888425"/>
            <a:ext cx="1650000" cy="8631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A=10;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B=20;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C=A+B;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1181925" y="3250101"/>
            <a:ext cx="1520700" cy="9144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3"/>
          <p:cNvSpPr/>
          <p:nvPr/>
        </p:nvSpPr>
        <p:spPr>
          <a:xfrm>
            <a:off x="3497750" y="3250101"/>
            <a:ext cx="1650000" cy="9144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code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(Os and 1s)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3"/>
          <p:cNvSpPr/>
          <p:nvPr/>
        </p:nvSpPr>
        <p:spPr>
          <a:xfrm>
            <a:off x="5942875" y="3250101"/>
            <a:ext cx="1650000" cy="9144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Translator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33"/>
          <p:cNvCxnSpPr>
            <a:stCxn id="156" idx="3"/>
          </p:cNvCxnSpPr>
          <p:nvPr/>
        </p:nvCxnSpPr>
        <p:spPr>
          <a:xfrm>
            <a:off x="2707075" y="2363774"/>
            <a:ext cx="715800" cy="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33"/>
          <p:cNvCxnSpPr>
            <a:endCxn id="158" idx="1"/>
          </p:cNvCxnSpPr>
          <p:nvPr/>
        </p:nvCxnSpPr>
        <p:spPr>
          <a:xfrm flipH="1" rot="10800000">
            <a:off x="5098075" y="2319975"/>
            <a:ext cx="844800" cy="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33"/>
          <p:cNvCxnSpPr>
            <a:stCxn id="161" idx="1"/>
            <a:endCxn id="160" idx="3"/>
          </p:cNvCxnSpPr>
          <p:nvPr/>
        </p:nvCxnSpPr>
        <p:spPr>
          <a:xfrm rot="10800000">
            <a:off x="5147875" y="3707301"/>
            <a:ext cx="795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33"/>
          <p:cNvCxnSpPr>
            <a:stCxn id="158" idx="2"/>
            <a:endCxn id="161" idx="0"/>
          </p:cNvCxnSpPr>
          <p:nvPr/>
        </p:nvCxnSpPr>
        <p:spPr>
          <a:xfrm>
            <a:off x="6767875" y="2751525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33"/>
          <p:cNvCxnSpPr>
            <a:stCxn id="159" idx="3"/>
            <a:endCxn id="160" idx="1"/>
          </p:cNvCxnSpPr>
          <p:nvPr/>
        </p:nvCxnSpPr>
        <p:spPr>
          <a:xfrm>
            <a:off x="2702625" y="3707301"/>
            <a:ext cx="795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b="1" lang="en">
                <a:solidFill>
                  <a:srgbClr val="3153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Programming Language</a:t>
            </a:r>
            <a:endParaRPr b="1">
              <a:solidFill>
                <a:srgbClr val="3153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628650" y="1165025"/>
            <a:ext cx="7886700" cy="346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65025"/>
            <a:ext cx="7811650" cy="35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1123078" y="564775"/>
            <a:ext cx="7167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         </a:t>
            </a:r>
            <a:r>
              <a:rPr lang="en">
                <a:solidFill>
                  <a:srgbClr val="31538F"/>
                </a:solidFill>
              </a:rPr>
              <a:t>  </a:t>
            </a:r>
            <a:r>
              <a:rPr b="1" lang="en">
                <a:solidFill>
                  <a:srgbClr val="3153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programming language?</a:t>
            </a:r>
            <a:endParaRPr b="1">
              <a:solidFill>
                <a:srgbClr val="3153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867575" y="1388125"/>
            <a:ext cx="34362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3197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i="0" lang="en" sz="22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programming language is a computer language that is used by programmers (developers) to communicate with computers.</a:t>
            </a:r>
            <a:endParaRPr sz="221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3197" lvl="0" marL="17780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ct val="100000"/>
              <a:buFont typeface="Times New Roman"/>
              <a:buChar char="●"/>
            </a:pPr>
            <a:r>
              <a:rPr i="0" lang="en" sz="22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a set of instructions written in any specific language to perform a specific task.</a:t>
            </a:r>
            <a:endParaRPr sz="221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onitor, Binary, Binary System, Computer" id="180" name="Google Shape;180;p3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4178" y="1659835"/>
            <a:ext cx="3436200" cy="24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471500" y="205375"/>
            <a:ext cx="7770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           </a:t>
            </a:r>
            <a:r>
              <a:rPr b="1" lang="en" sz="3300">
                <a:solidFill>
                  <a:srgbClr val="3153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Programming Language</a:t>
            </a:r>
            <a:endParaRPr b="1">
              <a:solidFill>
                <a:srgbClr val="31538F"/>
              </a:solidFill>
            </a:endParaRPr>
          </a:p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628650" y="1363324"/>
            <a:ext cx="78867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Low level Language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                          -   Machine Level Language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                          -   Assembly level Language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High level Language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87" name="Google Shape;187;p36"/>
          <p:cNvSpPr/>
          <p:nvPr/>
        </p:nvSpPr>
        <p:spPr>
          <a:xfrm>
            <a:off x="5403788" y="1734356"/>
            <a:ext cx="1747500" cy="363900"/>
          </a:xfrm>
          <a:prstGeom prst="rect">
            <a:avLst/>
          </a:prstGeom>
          <a:solidFill>
            <a:srgbClr val="1F3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700">
                <a:solidFill>
                  <a:schemeClr val="lt1"/>
                </a:solidFill>
              </a:rPr>
              <a:t>010100011001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88" name="Google Shape;188;p36"/>
          <p:cNvSpPr/>
          <p:nvPr/>
        </p:nvSpPr>
        <p:spPr>
          <a:xfrm>
            <a:off x="5434838" y="2373031"/>
            <a:ext cx="1685400" cy="363900"/>
          </a:xfrm>
          <a:prstGeom prst="rect">
            <a:avLst/>
          </a:prstGeom>
          <a:solidFill>
            <a:srgbClr val="1F3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     ADD   A , B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5434850" y="3069325"/>
            <a:ext cx="1685400" cy="252300"/>
          </a:xfrm>
          <a:prstGeom prst="rect">
            <a:avLst/>
          </a:prstGeom>
          <a:solidFill>
            <a:srgbClr val="1F3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       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0" name="Google Shape;190;p36"/>
          <p:cNvSpPr/>
          <p:nvPr/>
        </p:nvSpPr>
        <p:spPr>
          <a:xfrm>
            <a:off x="5434850" y="3069326"/>
            <a:ext cx="1685400" cy="363900"/>
          </a:xfrm>
          <a:prstGeom prst="rect">
            <a:avLst/>
          </a:prstGeom>
          <a:solidFill>
            <a:srgbClr val="1F3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lang="en" sz="1100">
                <a:solidFill>
                  <a:schemeClr val="lt1"/>
                </a:solidFill>
              </a:rPr>
              <a:t>           </a:t>
            </a:r>
            <a:r>
              <a:rPr lang="en" sz="1500">
                <a:solidFill>
                  <a:schemeClr val="lt1"/>
                </a:solidFill>
              </a:rPr>
              <a:t>C=A+B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Times New Roman"/>
              <a:buNone/>
            </a:pPr>
            <a:r>
              <a:rPr lang="en" sz="30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1" lang="en" sz="3000">
                <a:solidFill>
                  <a:srgbClr val="3153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Level Language</a:t>
            </a:r>
            <a:endParaRPr b="1" sz="3000">
              <a:solidFill>
                <a:srgbClr val="3153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628650" y="1369219"/>
            <a:ext cx="3943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b="0" i="0"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machine-level language is </a:t>
            </a:r>
            <a:r>
              <a:rPr b="1" i="0"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i="0"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that consists of a set of instructions that are in the binary form 0 or 1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i="0"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knotruc</a:t>
            </a:r>
            <a:r>
              <a:rPr lang="en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that computers can understand only machine ins</a:t>
            </a:r>
            <a:r>
              <a:rPr i="0"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tions, which are in binary digits, i.e., 0 and 1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202124"/>
              </a:buClr>
              <a:buSzPts val="1800"/>
              <a:buChar char="●"/>
            </a:pPr>
            <a:r>
              <a:rPr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computer can directly undenstand machine level language.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3471863" y="1026914"/>
            <a:ext cx="29148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810" y="1707356"/>
            <a:ext cx="2864799" cy="2009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