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8306B"/>
                </a:solidFill>
                <a:latin typeface="Calibri"/>
              </a:defRPr>
            </a:pPr>
            <a:r>
              <a:t>Introduction to Image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Core Concept: Image segmentation is the process of partitioning a digital image into multiple segments or regions.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Purpose: The primary goal is to simplify and/or change the representation of an image into something more meaningful and easier to analyze. This often involves isolating objects or specific areas of interest.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Output: The result of segmentation is typically a set of segments that collectively cover the entire image, with each pixel assigned a label indicating its segment membership. These segments often correspond to objects or parts of objects.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Importance: Segmentation is a foundational step in many higher-level image processing and computer vision tasks, such as object recognition, image measurement, medical diagnosis, autonomous navigation, and content-based image retrieval.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46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AAAAA"/>
                </a:solidFill>
                <a:latin typeface="Calibri"/>
              </a:defRPr>
            </a:pPr>
            <a:r>
              <a:t>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8306B"/>
                </a:solidFill>
                <a:latin typeface="Calibri"/>
              </a:defRPr>
            </a:pPr>
            <a:r>
              <a:t>Fundamental Conditions for a Valid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Mathematical Framework: For a region R representing the entire image, a segmentation partitions R into n subregions, R1, R2, ..., Rn. These subregions must satisfy five rigorous conditions to be considered a valid segmentation.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Condition 1: Completeness (⋃_{i=1}^n R_i = R):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The union of all subregions must completely cover the entire image area.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Every single pixel in the image must be assigned to exactly one region. No pixel can be left unassigned.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Condition 2: Connectivity (R_i is a connected set):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Each individual subregion R_i must be a connected set of pixels.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This means that all pixels within a given region must be connected to each other in some predefined sense (e.g., 4-connectivity or 8-connectivity). A region cannot be composed of scattered, disconnected pixels.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46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AAAAA"/>
                </a:solidFill>
                <a:latin typeface="Calibri"/>
              </a:defRPr>
            </a:pPr>
            <a:r>
              <a:t>Generated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8306B"/>
                </a:solidFill>
                <a:latin typeface="Calibri"/>
              </a:defRPr>
            </a:pPr>
            <a:r>
              <a:t>Fundamental Conditions for a Valid Segmentation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Condition 3: Disjointness (R_i ∩ R_j = ∅ for i ≠ j):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All regions must be mutually exclusive; they cannot overlap.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A pixel can belong to one and only one segment. This prevents ambiguity in classification.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46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AAAAA"/>
                </a:solidFill>
                <a:latin typeface="Calibri"/>
              </a:defRPr>
            </a:pPr>
            <a:r>
              <a:t>Generated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8306B"/>
                </a:solidFill>
                <a:latin typeface="Calibri"/>
              </a:defRPr>
            </a:pPr>
            <a:r>
              <a:t>Homogeneity and Heterogeneity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Condition 4: Homogeneity (Q(R_i) = TRUE):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All pixels within a single region R_i must satisfy a specific homogeneity predicate Q.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This predicate defines the shared characteristic that makes the pixels within a region 'similar' or 'belong together'. Examples include: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All pixels in R_i have the same intensity value.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The average intensity of pixels in R_i is within a specified range.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The standard deviation of pixel intensities in R_i is below a certain threshold (indicating low variance/smoothness).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Pixels in R_i share similar color, texture, or other derived properties.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46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AAAAA"/>
                </a:solidFill>
                <a:latin typeface="Calibri"/>
              </a:defRPr>
            </a:pPr>
            <a:r>
              <a:t>Generated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8306B"/>
                </a:solidFill>
                <a:latin typeface="Calibri"/>
              </a:defRPr>
            </a:pPr>
            <a:r>
              <a:t>Homogeneity and Heterogeneity Conditions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Condition 5: Heterogeneity of Adjacent Regions (Q(R_i ∪ R_j) = FALSE for adjacent R_i, R_j):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If two regions R_i and R_j are adjacent (share a common boundary), their union must not satisfy the homogeneity predicate.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This condition ensures that the boundaries between segments are meaningful; merging adjacent homogeneous regions indicates incomplete segmentation.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46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AAAAA"/>
                </a:solidFill>
                <a:latin typeface="Calibri"/>
              </a:defRPr>
            </a:pPr>
            <a:r>
              <a:t>Generated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8306B"/>
                </a:solidFill>
                <a:latin typeface="Calibri"/>
              </a:defRPr>
            </a:pPr>
            <a:r>
              <a:t>Categories of Segmentation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Two Main Categories: Image segmentation algorithms for monochrome images (and often extendable to color) generally fall into two broad categories based on how they utilize intensity values and other properties: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1. Discontinuity-Based Approaches: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Principle: These methods focus on partitioning an image based on abrupt changes in intensity. They look for sharp transitions that indicate boundaries.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Assumption: It's assumed that the boundaries of regions are sufficiently different from each other and the background to allow detection based on local intensity variations.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Primary Technique: Edge-based segmentation is the dominant approach in this category, aiming to find the 'edges' that define object perimeters.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2. Similarity-Based Approaches:</a:t>
            </a:r>
          </a:p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Principle: These methods group pixels into regions that are similar according to a set of predefined criteria. They build regions by finding pixels that 'belong together'.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46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AAAAA"/>
                </a:solidFill>
                <a:latin typeface="Calibri"/>
              </a:defRPr>
            </a:pPr>
            <a:r>
              <a:t>Generated Presentation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8306B"/>
                </a:solidFill>
                <a:latin typeface="Calibri"/>
              </a:defRPr>
            </a:pPr>
            <a:r>
              <a:t>Categories of Segmentation Approaches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Techniques include: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Thresholding: Partitioning based on intensity value ranges.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Region Growing: Starting from 'seed' points and growing regions by adding similar neighboring pixels.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Region Splitting and Merging: Recursively subdividing an image and then merging homogeneous adjacent regions.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Clustering (e.g., K-Means): Grouping pixels in a feature space based on their proximity.</a:t>
            </a:r>
          </a:p>
          <a:p>
            <a:pPr lvl="2" algn="l">
              <a:defRPr sz="1800">
                <a:solidFill>
                  <a:srgbClr val="1E1E1E"/>
                </a:solidFill>
                <a:latin typeface="Calibri"/>
              </a:defRPr>
            </a:pPr>
            <a:r>
              <a:t>Superpixels: Grouping pixels into perceptually meaningful atomic regions that adhere to boundaries.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46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AAAAA"/>
                </a:solidFill>
                <a:latin typeface="Calibri"/>
              </a:defRPr>
            </a:pPr>
            <a:r>
              <a:t>Generated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8306B"/>
                </a:solidFill>
                <a:latin typeface="Calibri"/>
              </a:defRPr>
            </a:pPr>
            <a:r>
              <a:t>Flow Diagram: Five Conditions for Valid Segmentation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645920"/>
            <a:ext cx="1828800" cy="914400"/>
          </a:xfrm>
          <a:prstGeom prst="roundRect">
            <a:avLst/>
          </a:prstGeom>
          <a:solidFill>
            <a:srgbClr val="083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Completeness</a:t>
            </a:r>
          </a:p>
          <a:p>
            <a:r>
              <a:t>(⋃ R_i = R)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0" y="1645920"/>
            <a:ext cx="1828800" cy="914400"/>
          </a:xfrm>
          <a:prstGeom prst="roundRect">
            <a:avLst/>
          </a:prstGeom>
          <a:solidFill>
            <a:srgbClr val="083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Connectivity</a:t>
            </a:r>
          </a:p>
          <a:p>
            <a:r>
              <a:t>(R_i connected)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37760" y="1645920"/>
            <a:ext cx="1828800" cy="914400"/>
          </a:xfrm>
          <a:prstGeom prst="roundRect">
            <a:avLst/>
          </a:prstGeom>
          <a:solidFill>
            <a:srgbClr val="083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Disjointness</a:t>
            </a:r>
          </a:p>
          <a:p>
            <a:r>
              <a:t>(R_i ∩ R_j = ∅)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32320" y="1645920"/>
            <a:ext cx="1828800" cy="914400"/>
          </a:xfrm>
          <a:prstGeom prst="roundRect">
            <a:avLst/>
          </a:prstGeom>
          <a:solidFill>
            <a:srgbClr val="083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Homogeneity</a:t>
            </a:r>
          </a:p>
          <a:p>
            <a:r>
              <a:t>(Q(R_i)=TRUE)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26880" y="1645920"/>
            <a:ext cx="1828800" cy="914400"/>
          </a:xfrm>
          <a:prstGeom prst="roundRect">
            <a:avLst/>
          </a:prstGeom>
          <a:solidFill>
            <a:srgbClr val="083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Heterogeneity</a:t>
            </a:r>
          </a:p>
          <a:p>
            <a:r>
              <a:t>(Q(R_i∪R_j)=FALSE)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2377440" y="2103120.0"/>
            <a:ext cx="365760" cy="0.0"/>
          </a:xfrm>
          <a:prstGeom prst="line">
            <a:avLst/>
          </a:prstGeom>
          <a:ln w="25400">
            <a:solidFill>
              <a:srgbClr val="50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572000" y="2103120.0"/>
            <a:ext cx="365760" cy="0.0"/>
          </a:xfrm>
          <a:prstGeom prst="line">
            <a:avLst/>
          </a:prstGeom>
          <a:ln w="25400">
            <a:solidFill>
              <a:srgbClr val="50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6766560" y="2103120.0"/>
            <a:ext cx="365760" cy="0.0"/>
          </a:xfrm>
          <a:prstGeom prst="line">
            <a:avLst/>
          </a:prstGeom>
          <a:ln w="25400">
            <a:solidFill>
              <a:srgbClr val="50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8961120" y="2103120.0"/>
            <a:ext cx="365760" cy="0.0"/>
          </a:xfrm>
          <a:prstGeom prst="line">
            <a:avLst/>
          </a:prstGeom>
          <a:ln w="25400">
            <a:solidFill>
              <a:srgbClr val="50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" y="64465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AAAAA"/>
                </a:solidFill>
                <a:latin typeface="Calibri"/>
              </a:defRPr>
            </a:pPr>
            <a:r>
              <a:t>Generated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