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9f39f8d45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9f39f8d45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b2075ea1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9b2075ea1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9b2075ea1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9b2075ea1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9b2075ea1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9b2075ea1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9b2075ea1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9b2075ea1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9b2075ea1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9b2075ea1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9b2075ea1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9b2075ea1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9b2075ea1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9b2075ea1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9b2075ea1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9b2075ea1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53346e7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953346e7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953346e7d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953346e7d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53346e7d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953346e7d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953346e7d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953346e7d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9a266815f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9a266815f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9a266815f0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9a266815f0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9f39f8d45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9f39f8d45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00"/>
              <a:t>Survivorship Bias</a:t>
            </a:r>
            <a:endParaRPr b="1" sz="51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 Beighle and Reese Mcdonald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0" y="440225"/>
            <a:ext cx="3033000" cy="86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Survivorship Bias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Trading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0" y="1304825"/>
            <a:ext cx="303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Following slides display S&amp;P500 e-mini (ES) futures contract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Traders can suffer from survivorship bias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Technical analysis = pattern recognition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Rudimentary trend-following trading strategy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905" y="0"/>
            <a:ext cx="611109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2805" y="0"/>
            <a:ext cx="612119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0" y="1304825"/>
            <a:ext cx="303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 have positive slope and candles turn green = go long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signals would convince you?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we go long on the last two signals?</a:t>
            </a:r>
            <a:endParaRPr/>
          </a:p>
        </p:txBody>
      </p:sp>
      <p:sp>
        <p:nvSpPr>
          <p:cNvPr id="133" name="Google Shape;133;p23"/>
          <p:cNvSpPr txBox="1"/>
          <p:nvPr>
            <p:ph type="title"/>
          </p:nvPr>
        </p:nvSpPr>
        <p:spPr>
          <a:xfrm>
            <a:off x="0" y="440225"/>
            <a:ext cx="3033000" cy="86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Survivorship Bias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Trading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8009" y="0"/>
            <a:ext cx="608598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>
            <p:ph type="title"/>
          </p:nvPr>
        </p:nvSpPr>
        <p:spPr>
          <a:xfrm>
            <a:off x="25000" y="440225"/>
            <a:ext cx="3033000" cy="86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Survivorship Bias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Trading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0" y="1304825"/>
            <a:ext cx="303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are 1:1 risk:reward trades with 20 pts at stake ($1000)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pattern and signal pay off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622" y="0"/>
            <a:ext cx="608675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>
            <p:ph type="title"/>
          </p:nvPr>
        </p:nvSpPr>
        <p:spPr>
          <a:xfrm>
            <a:off x="0" y="440225"/>
            <a:ext cx="3033000" cy="86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Survivorship Bias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Trading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0" y="1304825"/>
            <a:ext cx="303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Another winner…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492" y="0"/>
            <a:ext cx="607101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>
            <p:ph type="title"/>
          </p:nvPr>
        </p:nvSpPr>
        <p:spPr>
          <a:xfrm>
            <a:off x="0" y="440225"/>
            <a:ext cx="3033000" cy="86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Survivorship Bias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Trading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0" y="1304825"/>
            <a:ext cx="303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More</a:t>
            </a:r>
            <a:r>
              <a:rPr lang="en"/>
              <a:t> winners had we taken the trades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winning trades are “survivors”, or those selected into a mental model of the pattern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Traders who are new to this pattern may begin to make assumptions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 we go long for 20 pts on the next two signals?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0117" y="0"/>
            <a:ext cx="609176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>
            <p:ph type="title"/>
          </p:nvPr>
        </p:nvSpPr>
        <p:spPr>
          <a:xfrm>
            <a:off x="0" y="440225"/>
            <a:ext cx="3033000" cy="86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Survivorship Bias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Trading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0" y="1304825"/>
            <a:ext cx="303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had only considered the positive outcomes to this 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convinced, we go long and get stopped out (</a:t>
            </a:r>
            <a:r>
              <a:rPr lang="en">
                <a:solidFill>
                  <a:srgbClr val="E06666"/>
                </a:solidFill>
              </a:rPr>
              <a:t>-$1000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pattern or system is 100% successful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Higher proportion of false signals leads to long-term losses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001" y="0"/>
            <a:ext cx="6121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>
            <p:ph type="title"/>
          </p:nvPr>
        </p:nvSpPr>
        <p:spPr>
          <a:xfrm>
            <a:off x="0" y="440225"/>
            <a:ext cx="3033000" cy="86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Survivorship Bias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Trading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0" y="1304825"/>
            <a:ext cx="303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Test, record and analyze to avoid survivorship bias in trading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Thinking about the data that isn’t present and how to capture it is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Strategy </a:t>
            </a:r>
            <a:r>
              <a:rPr lang="en"/>
              <a:t>jumping</a:t>
            </a:r>
            <a:r>
              <a:rPr lang="en"/>
              <a:t> and survivorship bias with losing trades as the “survivors”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We’ve Covered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Definition &amp; early recognition of survivorship </a:t>
            </a:r>
            <a:r>
              <a:rPr lang="en"/>
              <a:t>phenomenon</a:t>
            </a:r>
            <a:r>
              <a:rPr lang="en"/>
              <a:t> (WW2 bombers)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 in educational decision making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abuses of the bias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Hedge funds help themselves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Survivorship bias pitfalls in trading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it ties back to </a:t>
            </a:r>
            <a:r>
              <a:rPr i="1" lang="en"/>
              <a:t>Invisible Women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Women systematically selected out of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Decision-makers overlook their needs as a result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Cover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definition of survivorship bias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 of where it is found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it can be exploited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it can work against us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it relates to the content of </a:t>
            </a:r>
            <a:r>
              <a:rPr i="1" lang="en"/>
              <a:t>Invisible Women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War II 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5082450" y="1152475"/>
            <a:ext cx="3749700" cy="3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Planes that returned from battle had bullet holes (red) in the plane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thought the logical answer was to add armor/strengthen areas of the plane that had bullet holes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Abraham Wald found that planes shot in the critical areas did not return (blue)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armor to blue areas, not red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4967259" cy="387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Survivorship Bias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Definition:</a:t>
            </a:r>
            <a:r>
              <a:rPr b="1" lang="en"/>
              <a:t> </a:t>
            </a:r>
            <a:r>
              <a:rPr lang="en"/>
              <a:t>The logical error of focusing on existing (surviving) observations and does not consider the failed or nonexistent observations.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in finance/business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Media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create overly optimistic ideas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Fooled by success stories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 of selection bias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675" y="2140550"/>
            <a:ext cx="4322325" cy="27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off Skipping College?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415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Following success stories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Mark </a:t>
            </a:r>
            <a:r>
              <a:rPr lang="en"/>
              <a:t>Zuckerberg</a:t>
            </a:r>
            <a:r>
              <a:rPr lang="en"/>
              <a:t> - Facebook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Bill Gates - Microsoft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Non-graduates had double the unemployment rate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college - 4.5%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College Graduate - 2.2%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175" y="1313425"/>
            <a:ext cx="4895824" cy="35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of Education and Unemployment Rate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5916600" y="1120900"/>
            <a:ext cx="2915700" cy="3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education level increases, salary increases and unemployment rate decreases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only focus on “successes” of skipping college, you miss what the data really shows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611800" cy="33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Advantage of Survivorship Bias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826200" y="1419375"/>
            <a:ext cx="39657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Pick stock to go up or down and send each pick to half of the people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Next day, pick only correct recipients and send stock pick to go up or down to half again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Continue for entire week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Day 5 - half of the people </a:t>
            </a:r>
            <a:r>
              <a:rPr lang="en"/>
              <a:t>receive</a:t>
            </a:r>
            <a:r>
              <a:rPr lang="en"/>
              <a:t> a week’s </a:t>
            </a:r>
            <a:r>
              <a:rPr lang="en"/>
              <a:t>worth</a:t>
            </a:r>
            <a:r>
              <a:rPr lang="en"/>
              <a:t> of correct picks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00" y="1419375"/>
            <a:ext cx="4536575" cy="272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>
            <a:off x="3822025" y="2342650"/>
            <a:ext cx="695100" cy="7425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Correct Picks for the Week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Hedge Fund Performance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410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 equity portfolios of ~1000 non-quant HFs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investment firms </a:t>
            </a:r>
            <a:r>
              <a:rPr lang="en"/>
              <a:t>select out data from failed mutual funds in overall profit reports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results in an overly optimistic perception of their profitability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Surviving HF aggregate outperforms passive investment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900" y="1181500"/>
            <a:ext cx="4704451" cy="3358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212900" y="3211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Hedge Fund Performance cont.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417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HF long portfolios underperform  according to failed-fund inclusive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Unwitting investors expect a higher return than is feasible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Surviving aggregate outperforms defunct aggregate by 70%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way to know which funds will succeed or fail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500" y="1152475"/>
            <a:ext cx="4654500" cy="332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