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sldIdLst>
    <p:sldId id="256" r:id="rId2"/>
    <p:sldId id="275" r:id="rId3"/>
    <p:sldId id="278" r:id="rId4"/>
    <p:sldId id="27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1" r:id="rId21"/>
    <p:sldId id="274" r:id="rId22"/>
    <p:sldId id="27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 Samad Shaik" initials="A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31" autoAdjust="0"/>
    <p:restoredTop sz="94660"/>
  </p:normalViewPr>
  <p:slideViewPr>
    <p:cSldViewPr snapToGrid="0">
      <p:cViewPr varScale="1">
        <p:scale>
          <a:sx n="73" d="100"/>
          <a:sy n="73" d="100"/>
        </p:scale>
        <p:origin x="-74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87B1375-6215-4A12-A345-5BB734673EBC}"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4809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6698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40850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531812" y="4983087"/>
            <a:ext cx="779767" cy="365125"/>
          </a:xfrm>
        </p:spPr>
        <p:txBody>
          <a:bodyPr/>
          <a:lstStyle/>
          <a:p>
            <a:fld id="{A87B1375-6215-4A12-A345-5BB734673EBC}" type="slidenum">
              <a:rPr lang="en-IN" smtClean="0"/>
              <a:pPr/>
              <a:t>‹#›</a:t>
            </a:fld>
            <a:endParaRPr lang="en-IN"/>
          </a:p>
        </p:txBody>
      </p:sp>
    </p:spTree>
    <p:extLst>
      <p:ext uri="{BB962C8B-B14F-4D97-AF65-F5344CB8AC3E}">
        <p14:creationId xmlns:p14="http://schemas.microsoft.com/office/powerpoint/2010/main" xmlns="" val="267885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32604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459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B1375-6215-4A12-A345-5BB734673EBC}"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8870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7B1375-6215-4A12-A345-5BB734673EBC}"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6536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7B1375-6215-4A12-A345-5BB734673EBC}"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059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7B1375-6215-4A12-A345-5BB734673EBC}" type="slidenum">
              <a:rPr lang="en-IN" smtClean="0"/>
              <a:pPr/>
              <a:t>‹#›</a:t>
            </a:fld>
            <a:endParaRPr lang="en-IN"/>
          </a:p>
        </p:txBody>
      </p:sp>
    </p:spTree>
    <p:extLst>
      <p:ext uri="{BB962C8B-B14F-4D97-AF65-F5344CB8AC3E}">
        <p14:creationId xmlns:p14="http://schemas.microsoft.com/office/powerpoint/2010/main" xmlns="" val="389870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pPr/>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B1375-6215-4A12-A345-5BB734673EBC}"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1271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9300A6-CB5D-4278-B419-25768AB419B3}" type="datetimeFigureOut">
              <a:rPr lang="en-IN" smtClean="0"/>
              <a:pPr/>
              <a:t>25-08-2023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87B1375-6215-4A12-A345-5BB734673EBC}"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45855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9300A6-CB5D-4278-B419-25768AB419B3}" type="datetimeFigureOut">
              <a:rPr lang="en-IN" smtClean="0"/>
              <a:pPr/>
              <a:t>25-08-2023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7B1375-6215-4A12-A345-5BB734673EBC}"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978695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gcommerce.co.uk/blog/influencer-marketing-statistic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21.q4cdn.com/399680738/files/doc_financials/2019/q3/Q3-2019-Earnings-Presentation.pdf" TargetMode="External"/><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hyperlink" Target="https://www.facebook.com/ASOS/videos/1015394233389873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statista.com/topics/1882/instagram/" TargetMode="External"/><Relationship Id="rId2" Type="http://schemas.openxmlformats.org/officeDocument/2006/relationships/image" Target="../media/image8.jpeg"/><Relationship Id="rId1" Type="http://schemas.openxmlformats.org/officeDocument/2006/relationships/slideLayout" Target="../slideLayouts/slideLayout8.xml"/><Relationship Id="rId5" Type="http://schemas.openxmlformats.org/officeDocument/2006/relationships/hyperlink" Target="https://www.bigcommerce.co.uk/blog/influencer-marketing-statistics/" TargetMode="External"/><Relationship Id="rId4" Type="http://schemas.openxmlformats.org/officeDocument/2006/relationships/hyperlink" Target="https://www.wired.co.uk/article/instagram-doubles-to-half-billion-user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9432" y="1559293"/>
            <a:ext cx="8665159" cy="3051208"/>
          </a:xfrm>
        </p:spPr>
        <p:txBody>
          <a:bodyPr>
            <a:normAutofit fontScale="90000"/>
          </a:bodyPr>
          <a:lstStyle/>
          <a:p>
            <a:pPr marL="0" lvl="0" indent="0" rtl="0">
              <a:lnSpc>
                <a:spcPct val="115000"/>
              </a:lnSpc>
              <a:spcBef>
                <a:spcPts val="0"/>
              </a:spcBef>
              <a:spcAft>
                <a:spcPts val="0"/>
              </a:spcAft>
            </a:pPr>
            <a:r>
              <a:rPr lang="en-US" sz="4900" b="1" dirty="0">
                <a:solidFill>
                  <a:schemeClr val="accent6">
                    <a:lumMod val="50000"/>
                  </a:schemeClr>
                </a:solidFill>
              </a:rPr>
              <a:t>Comprehensive Digital Marketing</a:t>
            </a:r>
            <a:br>
              <a:rPr lang="en-US" sz="4900" b="1" dirty="0">
                <a:solidFill>
                  <a:schemeClr val="accent6">
                    <a:lumMod val="50000"/>
                  </a:schemeClr>
                </a:solidFill>
              </a:rPr>
            </a:br>
            <a:r>
              <a:rPr lang="en-US" sz="4900" b="1" dirty="0">
                <a:solidFill>
                  <a:schemeClr val="accent6">
                    <a:lumMod val="50000"/>
                  </a:schemeClr>
                </a:solidFill>
              </a:rPr>
              <a:t>Project Work</a:t>
            </a:r>
            <a:r>
              <a:rPr lang="en-US" sz="6000" b="1" dirty="0">
                <a:solidFill>
                  <a:schemeClr val="accent6">
                    <a:lumMod val="50000"/>
                  </a:schemeClr>
                </a:solidFill>
              </a:rPr>
              <a:t/>
            </a:r>
            <a:br>
              <a:rPr lang="en-US" sz="6000" b="1" dirty="0">
                <a:solidFill>
                  <a:schemeClr val="accent6">
                    <a:lumMod val="50000"/>
                  </a:schemeClr>
                </a:solidFill>
              </a:rPr>
            </a:br>
            <a:endParaRPr lang="en-IN" dirty="0"/>
          </a:p>
        </p:txBody>
      </p:sp>
      <p:sp>
        <p:nvSpPr>
          <p:cNvPr id="3" name="Subtitle 2"/>
          <p:cNvSpPr>
            <a:spLocks noGrp="1"/>
          </p:cNvSpPr>
          <p:nvPr>
            <p:ph type="subTitle" idx="1"/>
          </p:nvPr>
        </p:nvSpPr>
        <p:spPr/>
        <p:txBody>
          <a:bodyPr/>
          <a:lstStyle/>
          <a:p>
            <a:r>
              <a:rPr lang="en-US" sz="2800" b="1" dirty="0">
                <a:solidFill>
                  <a:schemeClr val="tx1">
                    <a:lumMod val="95000"/>
                    <a:lumOff val="5000"/>
                  </a:schemeClr>
                </a:solidFill>
              </a:rPr>
              <a:t>Brand</a:t>
            </a:r>
            <a:r>
              <a:rPr lang="en-US" dirty="0">
                <a:solidFill>
                  <a:srgbClr val="FF0000"/>
                </a:solidFill>
              </a:rPr>
              <a:t> :</a:t>
            </a:r>
            <a:r>
              <a:rPr lang="en-US" sz="3200" dirty="0">
                <a:solidFill>
                  <a:srgbClr val="FF0000"/>
                </a:solidFill>
                <a:latin typeface="Book Antiqua" panose="02040602050305030304" pitchFamily="18" charset="0"/>
              </a:rPr>
              <a:t>Flying Machine</a:t>
            </a:r>
            <a:endParaRPr lang="en-IN" sz="3200" dirty="0">
              <a:solidFill>
                <a:srgbClr val="FF0000"/>
              </a:solidFill>
              <a:latin typeface="Book Antiqua" panose="0204060205030503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11671" y="4090213"/>
            <a:ext cx="3415553" cy="154305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39" y="652050"/>
            <a:ext cx="9574213" cy="780510"/>
          </a:xfrm>
        </p:spPr>
        <p:txBody>
          <a:bodyPr>
            <a:normAutofit/>
          </a:bodyPr>
          <a:lstStyle/>
          <a:p>
            <a:r>
              <a:rPr lang="en-US" b="1" dirty="0"/>
              <a:t>Progress</a:t>
            </a:r>
            <a:r>
              <a:rPr lang="en-US" dirty="0"/>
              <a:t>:</a:t>
            </a:r>
            <a:endParaRPr lang="en-IN" dirty="0"/>
          </a:p>
        </p:txBody>
      </p:sp>
      <p:sp>
        <p:nvSpPr>
          <p:cNvPr id="3" name="Content Placeholder 2"/>
          <p:cNvSpPr>
            <a:spLocks noGrp="1"/>
          </p:cNvSpPr>
          <p:nvPr>
            <p:ph idx="1"/>
          </p:nvPr>
        </p:nvSpPr>
        <p:spPr>
          <a:xfrm>
            <a:off x="2466109" y="2059708"/>
            <a:ext cx="8947064" cy="6056233"/>
          </a:xfrm>
        </p:spPr>
        <p:txBody>
          <a:bodyPr>
            <a:normAutofit/>
          </a:bodyPr>
          <a:lstStyle/>
          <a:p>
            <a:pPr algn="just"/>
            <a:r>
              <a:rPr lang="en-US" sz="1800" b="0" i="0" dirty="0">
                <a:solidFill>
                  <a:srgbClr val="555353"/>
                </a:solidFill>
                <a:effectLst/>
                <a:latin typeface="Arial" panose="020B0604020202020204" pitchFamily="34" charset="0"/>
                <a:cs typeface="Arial" panose="020B0604020202020204" pitchFamily="34" charset="0"/>
              </a:rPr>
              <a:t>In December 1903 they succeeded where others had failed;they built the first powered aircraft to maintain a sustained,controlled flight.the invetion took them another two years-untile 1905-to perfect. Moreover, the platform allowed Flying Machine to showcase all their categories and reach out to newer marketplaces and significantly increase their sell-throughs.</a:t>
            </a:r>
          </a:p>
          <a:p>
            <a:pPr algn="just"/>
            <a:r>
              <a:rPr lang="en-US" sz="1800" b="0" i="0" dirty="0">
                <a:solidFill>
                  <a:srgbClr val="555353"/>
                </a:solidFill>
                <a:effectLst/>
                <a:latin typeface="Arial" panose="020B0604020202020204" pitchFamily="34" charset="0"/>
                <a:cs typeface="Arial" panose="020B0604020202020204" pitchFamily="34" charset="0"/>
              </a:rPr>
              <a:t>Following are the few impacts that Rubicon enabled for Flying Machine from Q1 17-18 to Q4 17-18.</a:t>
            </a:r>
          </a:p>
          <a:p>
            <a:pPr algn="just"/>
            <a:r>
              <a:rPr lang="en-US" sz="1800" b="0" i="0" dirty="0">
                <a:solidFill>
                  <a:srgbClr val="555353"/>
                </a:solidFill>
                <a:effectLst/>
                <a:latin typeface="Arial" panose="020B0604020202020204" pitchFamily="34" charset="0"/>
                <a:cs typeface="Arial" panose="020B0604020202020204" pitchFamily="34" charset="0"/>
              </a:rPr>
              <a:t>23 times rise in GMV</a:t>
            </a:r>
          </a:p>
          <a:p>
            <a:pPr algn="just"/>
            <a:r>
              <a:rPr lang="en-US" sz="1800" b="0" i="0" dirty="0">
                <a:solidFill>
                  <a:srgbClr val="555353"/>
                </a:solidFill>
                <a:effectLst/>
                <a:latin typeface="Arial" panose="020B0604020202020204" pitchFamily="34" charset="0"/>
                <a:cs typeface="Arial" panose="020B0604020202020204" pitchFamily="34" charset="0"/>
              </a:rPr>
              <a:t>22 times rise in orders across marketplaces</a:t>
            </a:r>
          </a:p>
          <a:p>
            <a:pPr algn="just"/>
            <a:r>
              <a:rPr lang="en-US" sz="1800" b="0" i="0" dirty="0">
                <a:solidFill>
                  <a:srgbClr val="555353"/>
                </a:solidFill>
                <a:effectLst/>
                <a:latin typeface="Arial" panose="020B0604020202020204" pitchFamily="34" charset="0"/>
                <a:cs typeface="Arial" panose="020B0604020202020204" pitchFamily="34" charset="0"/>
              </a:rPr>
              <a:t>Fulfilment rate increased to 98.99%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25" y="613950"/>
            <a:ext cx="8911687" cy="1280890"/>
          </a:xfrm>
        </p:spPr>
        <p:txBody>
          <a:bodyPr>
            <a:normAutofit fontScale="90000"/>
          </a:bodyPr>
          <a:lstStyle/>
          <a:p>
            <a:pPr algn="ctr"/>
            <a:r>
              <a:rPr lang="en-IN" b="1" i="0" dirty="0">
                <a:solidFill>
                  <a:srgbClr val="000000"/>
                </a:solidFill>
                <a:effectLst/>
              </a:rPr>
              <a:t>Flying Machine India Company Profile</a:t>
            </a:r>
            <a:br>
              <a:rPr lang="en-IN" b="1" i="0" dirty="0">
                <a:solidFill>
                  <a:srgbClr val="000000"/>
                </a:solidFill>
                <a:effectLst/>
              </a:rPr>
            </a:br>
            <a:endParaRPr lang="en-IN" dirty="0"/>
          </a:p>
        </p:txBody>
      </p:sp>
      <p:sp>
        <p:nvSpPr>
          <p:cNvPr id="3" name="Content Placeholder 2"/>
          <p:cNvSpPr>
            <a:spLocks noGrp="1"/>
          </p:cNvSpPr>
          <p:nvPr>
            <p:ph idx="1"/>
          </p:nvPr>
        </p:nvSpPr>
        <p:spPr>
          <a:xfrm>
            <a:off x="2595417" y="2004290"/>
            <a:ext cx="8377383" cy="3759201"/>
          </a:xfrm>
        </p:spPr>
        <p:txBody>
          <a:bodyPr>
            <a:normAutofit fontScale="92500" lnSpcReduction="10000"/>
          </a:bodyPr>
          <a:lstStyle/>
          <a:p>
            <a:pPr algn="l" fontAlgn="base">
              <a:buFont typeface="Arial" panose="020B0604020202020204" pitchFamily="34" charset="0"/>
              <a:buChar char="•"/>
            </a:pPr>
            <a:r>
              <a:rPr lang="en-IN" sz="1800" b="1" i="0" dirty="0">
                <a:solidFill>
                  <a:srgbClr val="000000"/>
                </a:solidFill>
                <a:effectLst/>
                <a:latin typeface="+mj-lt"/>
              </a:rPr>
              <a:t>Company Full Name:</a:t>
            </a:r>
            <a:r>
              <a:rPr lang="en-IN" sz="1800" b="0" i="0" dirty="0">
                <a:solidFill>
                  <a:srgbClr val="000000"/>
                </a:solidFill>
                <a:effectLst/>
                <a:latin typeface="+mj-lt"/>
              </a:rPr>
              <a:t>  Arvind Limited</a:t>
            </a:r>
          </a:p>
          <a:p>
            <a:pPr algn="l" fontAlgn="base">
              <a:buFont typeface="Arial" panose="020B0604020202020204" pitchFamily="34" charset="0"/>
              <a:buChar char="•"/>
            </a:pPr>
            <a:r>
              <a:rPr lang="en-IN" sz="1800" b="1" i="0" dirty="0">
                <a:solidFill>
                  <a:srgbClr val="000000"/>
                </a:solidFill>
                <a:effectLst/>
                <a:latin typeface="+mj-lt"/>
              </a:rPr>
              <a:t>Type:</a:t>
            </a:r>
            <a:r>
              <a:rPr lang="en-IN" sz="1800" b="0" i="0" dirty="0">
                <a:solidFill>
                  <a:srgbClr val="000000"/>
                </a:solidFill>
                <a:effectLst/>
                <a:latin typeface="+mj-lt"/>
              </a:rPr>
              <a:t> Private</a:t>
            </a:r>
          </a:p>
          <a:p>
            <a:pPr algn="l" fontAlgn="base">
              <a:buFont typeface="Arial" panose="020B0604020202020204" pitchFamily="34" charset="0"/>
              <a:buChar char="•"/>
            </a:pPr>
            <a:r>
              <a:rPr lang="en-IN" sz="1800" b="1" i="0" dirty="0">
                <a:solidFill>
                  <a:srgbClr val="000000"/>
                </a:solidFill>
                <a:effectLst/>
                <a:latin typeface="+mj-lt"/>
              </a:rPr>
              <a:t>Industry:</a:t>
            </a:r>
            <a:r>
              <a:rPr lang="en-IN" sz="1800" b="0" i="0" dirty="0">
                <a:solidFill>
                  <a:srgbClr val="000000"/>
                </a:solidFill>
                <a:effectLst/>
                <a:latin typeface="+mj-lt"/>
              </a:rPr>
              <a:t> Fashion wear</a:t>
            </a:r>
          </a:p>
          <a:p>
            <a:pPr algn="l" fontAlgn="base">
              <a:buFont typeface="Arial" panose="020B0604020202020204" pitchFamily="34" charset="0"/>
              <a:buChar char="•"/>
            </a:pPr>
            <a:r>
              <a:rPr lang="en-IN" sz="1800" b="1" i="0" dirty="0">
                <a:solidFill>
                  <a:srgbClr val="000000"/>
                </a:solidFill>
                <a:effectLst/>
                <a:latin typeface="+mj-lt"/>
              </a:rPr>
              <a:t>Founded Year:</a:t>
            </a:r>
            <a:r>
              <a:rPr lang="en-IN" sz="1800" b="0" i="0" dirty="0">
                <a:solidFill>
                  <a:srgbClr val="000000"/>
                </a:solidFill>
                <a:effectLst/>
                <a:latin typeface="+mj-lt"/>
              </a:rPr>
              <a:t> 1980</a:t>
            </a:r>
          </a:p>
          <a:p>
            <a:pPr algn="l" fontAlgn="base">
              <a:buFont typeface="Arial" panose="020B0604020202020204" pitchFamily="34" charset="0"/>
              <a:buChar char="•"/>
            </a:pPr>
            <a:r>
              <a:rPr lang="en-IN" sz="1800" b="1" i="0" dirty="0">
                <a:solidFill>
                  <a:srgbClr val="000000"/>
                </a:solidFill>
                <a:effectLst/>
                <a:latin typeface="+mj-lt"/>
              </a:rPr>
              <a:t>Founder:</a:t>
            </a:r>
            <a:r>
              <a:rPr lang="en-IN" sz="1800" b="0" i="0" dirty="0">
                <a:solidFill>
                  <a:srgbClr val="000000"/>
                </a:solidFill>
                <a:effectLst/>
                <a:latin typeface="+mj-lt"/>
              </a:rPr>
              <a:t> NA</a:t>
            </a:r>
          </a:p>
          <a:p>
            <a:pPr algn="l" fontAlgn="base">
              <a:buFont typeface="Arial" panose="020B0604020202020204" pitchFamily="34" charset="0"/>
              <a:buChar char="•"/>
            </a:pPr>
            <a:r>
              <a:rPr lang="en-IN" sz="1800" b="1" i="0" dirty="0">
                <a:solidFill>
                  <a:srgbClr val="000000"/>
                </a:solidFill>
                <a:effectLst/>
                <a:latin typeface="+mj-lt"/>
              </a:rPr>
              <a:t>Headquarters:</a:t>
            </a:r>
            <a:r>
              <a:rPr lang="en-IN" sz="1800" b="0" i="0" dirty="0">
                <a:solidFill>
                  <a:srgbClr val="000000"/>
                </a:solidFill>
                <a:effectLst/>
                <a:latin typeface="+mj-lt"/>
              </a:rPr>
              <a:t> Naroda, Ahmedabad, Gujarat, India</a:t>
            </a:r>
          </a:p>
          <a:p>
            <a:pPr algn="l" fontAlgn="base">
              <a:buFont typeface="Arial" panose="020B0604020202020204" pitchFamily="34" charset="0"/>
              <a:buChar char="•"/>
            </a:pPr>
            <a:r>
              <a:rPr lang="en-IN" sz="1800" b="1" i="0" dirty="0">
                <a:solidFill>
                  <a:srgbClr val="000000"/>
                </a:solidFill>
                <a:effectLst/>
                <a:latin typeface="+mj-lt"/>
              </a:rPr>
              <a:t>Key People:</a:t>
            </a:r>
            <a:r>
              <a:rPr lang="en-IN" sz="1800" b="0" i="0" dirty="0">
                <a:solidFill>
                  <a:srgbClr val="000000"/>
                </a:solidFill>
                <a:effectLst/>
                <a:latin typeface="+mj-lt"/>
              </a:rPr>
              <a:t> Mr. Sanjay </a:t>
            </a:r>
            <a:r>
              <a:rPr lang="en-IN" sz="1800" b="0" i="0" dirty="0" err="1">
                <a:solidFill>
                  <a:srgbClr val="000000"/>
                </a:solidFill>
                <a:effectLst/>
                <a:latin typeface="+mj-lt"/>
              </a:rPr>
              <a:t>Lalbha</a:t>
            </a:r>
            <a:r>
              <a:rPr lang="en-IN" sz="1800" b="0" i="0" dirty="0">
                <a:solidFill>
                  <a:srgbClr val="000000"/>
                </a:solidFill>
                <a:effectLst/>
                <a:latin typeface="+mj-lt"/>
              </a:rPr>
              <a:t> (CEO &amp; MD)</a:t>
            </a:r>
          </a:p>
          <a:p>
            <a:pPr algn="l" fontAlgn="base">
              <a:buFont typeface="Arial" panose="020B0604020202020204" pitchFamily="34" charset="0"/>
              <a:buChar char="•"/>
            </a:pPr>
            <a:r>
              <a:rPr lang="en-IN" sz="1800" b="1" i="0" dirty="0">
                <a:solidFill>
                  <a:srgbClr val="000000"/>
                </a:solidFill>
                <a:effectLst/>
                <a:latin typeface="+mj-lt"/>
              </a:rPr>
              <a:t>Parent Company:</a:t>
            </a:r>
            <a:r>
              <a:rPr lang="en-IN" sz="1800" b="0" i="0" dirty="0">
                <a:solidFill>
                  <a:srgbClr val="000000"/>
                </a:solidFill>
                <a:effectLst/>
                <a:latin typeface="+mj-lt"/>
              </a:rPr>
              <a:t> </a:t>
            </a:r>
            <a:r>
              <a:rPr lang="en-IN" sz="1800" b="0" i="0" dirty="0" err="1">
                <a:solidFill>
                  <a:srgbClr val="000000"/>
                </a:solidFill>
                <a:effectLst/>
                <a:latin typeface="+mj-lt"/>
              </a:rPr>
              <a:t>Lalbhai</a:t>
            </a:r>
            <a:r>
              <a:rPr lang="en-IN" sz="1800" b="0" i="0" dirty="0">
                <a:solidFill>
                  <a:srgbClr val="000000"/>
                </a:solidFill>
                <a:effectLst/>
                <a:latin typeface="+mj-lt"/>
              </a:rPr>
              <a:t> Group</a:t>
            </a:r>
          </a:p>
          <a:p>
            <a:pPr algn="l" fontAlgn="base">
              <a:buFont typeface="Arial" panose="020B0604020202020204" pitchFamily="34" charset="0"/>
              <a:buChar char="•"/>
            </a:pPr>
            <a:r>
              <a:rPr lang="en-IN" sz="1800" b="1" i="0" dirty="0">
                <a:solidFill>
                  <a:srgbClr val="000000"/>
                </a:solidFill>
                <a:effectLst/>
                <a:latin typeface="+mj-lt"/>
              </a:rPr>
              <a:t>Subsidiaries:</a:t>
            </a:r>
            <a:r>
              <a:rPr lang="en-IN" sz="1800" b="0" i="0" dirty="0">
                <a:solidFill>
                  <a:srgbClr val="000000"/>
                </a:solidFill>
                <a:effectLst/>
                <a:latin typeface="+mj-lt"/>
              </a:rPr>
              <a:t> NA</a:t>
            </a:r>
          </a:p>
          <a:p>
            <a:endParaRPr lang="en-IN" sz="20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085" y="506102"/>
            <a:ext cx="8911687" cy="1280890"/>
          </a:xfrm>
        </p:spPr>
        <p:txBody>
          <a:bodyPr/>
          <a:lstStyle/>
          <a:p>
            <a:pPr algn="ctr"/>
            <a:r>
              <a:rPr lang="en-GB" sz="3600" b="1" dirty="0">
                <a:solidFill>
                  <a:schemeClr val="tx1"/>
                </a:solidFill>
              </a:rPr>
              <a:t>SEO &amp; Keyword Research:</a:t>
            </a:r>
            <a:endParaRPr lang="en-IN" dirty="0"/>
          </a:p>
        </p:txBody>
      </p:sp>
      <p:sp>
        <p:nvSpPr>
          <p:cNvPr id="3" name="Content Placeholder 2"/>
          <p:cNvSpPr>
            <a:spLocks noGrp="1"/>
          </p:cNvSpPr>
          <p:nvPr>
            <p:ph idx="1"/>
          </p:nvPr>
        </p:nvSpPr>
        <p:spPr>
          <a:xfrm>
            <a:off x="286327" y="1939636"/>
            <a:ext cx="11526982" cy="3971586"/>
          </a:xfrm>
        </p:spPr>
        <p:txBody>
          <a:bodyPr>
            <a:normAutofit/>
          </a:bodyPr>
          <a:lstStyle/>
          <a:p>
            <a:pPr algn="just"/>
            <a:r>
              <a:rPr lang="en-IN" altLang="en-US" sz="2000" dirty="0"/>
              <a:t>An SEO audit is a comprehensive evaluation of a website's search engine optimization (SEO) performance and overall health. The main purpose of an SEO audit is to identify areas of improvement and uncover issues that may be hindering the website's ability to rank well in search engine results. The SEO audit for </a:t>
            </a:r>
            <a:r>
              <a:rPr lang="en-IN" altLang="en-US" sz="2000" dirty="0" err="1"/>
              <a:t>lakme</a:t>
            </a:r>
            <a:r>
              <a:rPr lang="en-IN" altLang="en-US" sz="2000" dirty="0"/>
              <a:t> is as follows</a:t>
            </a:r>
            <a:r>
              <a:rPr lang="en-US" altLang="en-IN" sz="2000" dirty="0"/>
              <a:t>.</a:t>
            </a:r>
          </a:p>
          <a:p>
            <a:pPr algn="just"/>
            <a:r>
              <a:rPr lang="en-US" altLang="en-IN" sz="2000" dirty="0"/>
              <a:t>Keyword research helps you find which keywords are best to target and provides valuable insight into the queries that your target audience is actually searching on it.</a:t>
            </a:r>
          </a:p>
          <a:p>
            <a:pPr algn="just"/>
            <a:r>
              <a:rPr lang="en-US" altLang="en-IN" sz="2000" dirty="0"/>
              <a:t>In bound methodology,we dont create content around what we want to tell people;we should be creating content around what people want to discover.In other words,our auidence is coming to 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63701" y="546100"/>
            <a:ext cx="9840912" cy="1358900"/>
          </a:xfrm>
        </p:spPr>
        <p:txBody>
          <a:bodyPr>
            <a:normAutofit/>
          </a:bodyPr>
          <a:lstStyle/>
          <a:p>
            <a:r>
              <a:rPr lang="en-IN" altLang="en-US" sz="2400" b="1" u="sng" dirty="0"/>
              <a:t>Rankings of keywords</a:t>
            </a:r>
            <a:r>
              <a:rPr lang="en-IN" altLang="en-US" sz="2400" dirty="0"/>
              <a:t>:</a:t>
            </a:r>
            <a:endParaRPr lang="en-IN" sz="2400" dirty="0"/>
          </a:p>
        </p:txBody>
      </p:sp>
      <p:sp>
        <p:nvSpPr>
          <p:cNvPr id="7" name="Content Placeholder 6"/>
          <p:cNvSpPr>
            <a:spLocks noGrp="1"/>
          </p:cNvSpPr>
          <p:nvPr>
            <p:ph idx="1"/>
          </p:nvPr>
        </p:nvSpPr>
        <p:spPr>
          <a:xfrm>
            <a:off x="1828800" y="1409700"/>
            <a:ext cx="9675812" cy="4501522"/>
          </a:xfrm>
        </p:spPr>
        <p:txBody>
          <a:bodyPr>
            <a:normAutofit/>
          </a:bodyPr>
          <a:lstStyle/>
          <a:p>
            <a:pPr marL="0" indent="0" algn="just">
              <a:buNone/>
            </a:pPr>
            <a:r>
              <a:rPr lang="en-IN" altLang="en-US" sz="2000" dirty="0"/>
              <a:t> </a:t>
            </a:r>
            <a:r>
              <a:rPr lang="en-IN" altLang="en-US" sz="2000" cap="none" dirty="0">
                <a:latin typeface="Arial" panose="020B0604020202020204" pitchFamily="34" charset="0"/>
                <a:cs typeface="Arial" panose="020B0604020202020204" pitchFamily="34" charset="0"/>
              </a:rPr>
              <a:t>Keyword rankings refer to the positions that specific keywords or key phrases hold in the search engine results pages (</a:t>
            </a:r>
            <a:r>
              <a:rPr lang="en-IN" altLang="en-US" sz="2000" cap="none" dirty="0" err="1">
                <a:latin typeface="Arial" panose="020B0604020202020204" pitchFamily="34" charset="0"/>
                <a:cs typeface="Arial" panose="020B0604020202020204" pitchFamily="34" charset="0"/>
              </a:rPr>
              <a:t>serps</a:t>
            </a:r>
            <a:r>
              <a:rPr lang="en-IN" altLang="en-US" sz="2000" cap="none" dirty="0">
                <a:latin typeface="Arial" panose="020B0604020202020204" pitchFamily="34" charset="0"/>
                <a:cs typeface="Arial" panose="020B0604020202020204" pitchFamily="34" charset="0"/>
              </a:rPr>
              <a:t>) when users search for those terms.</a:t>
            </a:r>
          </a:p>
          <a:p>
            <a:pPr marL="0" indent="0">
              <a:buNone/>
            </a:pPr>
            <a:endParaRPr lang="en-IN" sz="2000" dirty="0"/>
          </a:p>
        </p:txBody>
      </p:sp>
      <p:sp>
        <p:nvSpPr>
          <p:cNvPr id="9" name="TextBox 8"/>
          <p:cNvSpPr txBox="1"/>
          <p:nvPr/>
        </p:nvSpPr>
        <p:spPr>
          <a:xfrm>
            <a:off x="1320799" y="1625600"/>
            <a:ext cx="8663709" cy="4093428"/>
          </a:xfrm>
          <a:prstGeom prst="rect">
            <a:avLst/>
          </a:prstGeom>
          <a:noFill/>
        </p:spPr>
        <p:txBody>
          <a:bodyPr wrap="square">
            <a:spAutoFit/>
          </a:bodyPr>
          <a:lstStyle/>
          <a:p>
            <a:pPr algn="just"/>
            <a:r>
              <a:rPr lang="en-US" sz="2000" dirty="0"/>
              <a:t> </a:t>
            </a:r>
          </a:p>
          <a:p>
            <a:pPr algn="just"/>
            <a:endParaRPr lang="en-US" sz="2000" dirty="0"/>
          </a:p>
          <a:p>
            <a:pPr algn="just"/>
            <a:endParaRPr lang="en-US" sz="2000" dirty="0"/>
          </a:p>
          <a:p>
            <a:pPr algn="just"/>
            <a:r>
              <a:rPr lang="en-US" sz="2000" dirty="0"/>
              <a:t>#3 Denim Brand in the country.</a:t>
            </a:r>
          </a:p>
          <a:p>
            <a:pPr algn="just"/>
            <a:r>
              <a:rPr lang="en-US" sz="2000" dirty="0"/>
              <a:t>• India's first homegrown denim brand and one of the coolest youth                     apparel brands in the country with a play in denims, tees and casual shirts </a:t>
            </a:r>
          </a:p>
          <a:p>
            <a:pPr algn="just"/>
            <a:r>
              <a:rPr lang="en-US" sz="2000" dirty="0"/>
              <a:t>• Well defined categories with Innovative jeans wear in FM, Entry price point heavy in FMX range &amp; Urban play for digital natives in FM2001 </a:t>
            </a:r>
          </a:p>
          <a:p>
            <a:pPr algn="just"/>
            <a:r>
              <a:rPr lang="en-US" sz="2000" dirty="0"/>
              <a:t>• FMX Model stores for small tier towns of India, and strategic partnership                                   with Flipkart group to strengthen its innovative, online first mindset </a:t>
            </a:r>
          </a:p>
          <a:p>
            <a:pPr algn="just"/>
            <a:r>
              <a:rPr lang="en-US" sz="2000" dirty="0"/>
              <a:t>•  Size : ~400+ Cr NSV turnover </a:t>
            </a:r>
          </a:p>
          <a:p>
            <a:pPr algn="just"/>
            <a:r>
              <a:rPr lang="en-US" sz="2000" dirty="0"/>
              <a:t>•  Revenue CAGR# : 18%</a:t>
            </a:r>
          </a:p>
          <a:p>
            <a:pPr algn="just"/>
            <a:r>
              <a:rPr lang="en-US" sz="2000" dirty="0"/>
              <a:t>•  Store Count : 250+</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Email Marketing:</a:t>
            </a:r>
            <a:br>
              <a:rPr lang="en-IN"/>
            </a:br>
            <a:endParaRPr lang="en-IN"/>
          </a:p>
        </p:txBody>
      </p:sp>
      <p:sp>
        <p:nvSpPr>
          <p:cNvPr id="3" name="Content Placeholder 2"/>
          <p:cNvSpPr>
            <a:spLocks noGrp="1"/>
          </p:cNvSpPr>
          <p:nvPr>
            <p:ph idx="1"/>
          </p:nvPr>
        </p:nvSpPr>
        <p:spPr/>
        <p:txBody>
          <a:bodyPr/>
          <a:lstStyle/>
          <a:p>
            <a:endParaRPr lang="en-US"/>
          </a:p>
          <a:p>
            <a:r>
              <a:rPr lang="en-US"/>
              <a:t>Flying Machine Head Office Email ID: care@nnnow.com</a:t>
            </a:r>
          </a:p>
          <a:p>
            <a:r>
              <a:rPr lang="en-US"/>
              <a:t>Retail brands like fashion stores have an industry average open rate of 18.39% and an average click rate of 2.25% for their marketing emails, according to Mailchimp.</a:t>
            </a:r>
          </a:p>
          <a:p>
            <a:r>
              <a:rPr lang="en-US"/>
              <a:t>There’s a reason the average return on investment for email marketing is still $42 for every dollar. It’s simple yet so effective. In total, email marketing is responsible for 81% of customer acquisition and 80% of customer retention.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5" y="706545"/>
            <a:ext cx="8911687" cy="1280890"/>
          </a:xfrm>
        </p:spPr>
        <p:txBody>
          <a:bodyPr>
            <a:normAutofit/>
          </a:bodyPr>
          <a:lstStyle/>
          <a:p>
            <a:r>
              <a:rPr lang="en-IN" b="1" i="0" dirty="0">
                <a:solidFill>
                  <a:srgbClr val="4A3E6D"/>
                </a:solidFill>
                <a:effectLst/>
              </a:rPr>
              <a:t>Social Media Marketing:</a:t>
            </a:r>
            <a:r>
              <a:rPr lang="en-IN" b="0" i="0" dirty="0">
                <a:solidFill>
                  <a:srgbClr val="4A3E6D"/>
                </a:solidFill>
                <a:effectLst/>
              </a:rPr>
              <a:t/>
            </a:r>
            <a:br>
              <a:rPr lang="en-IN" b="0" i="0" dirty="0">
                <a:solidFill>
                  <a:srgbClr val="4A3E6D"/>
                </a:solidFill>
                <a:effectLst/>
              </a:rPr>
            </a:br>
            <a:endParaRPr lang="en-IN" dirty="0"/>
          </a:p>
        </p:txBody>
      </p:sp>
      <p:pic>
        <p:nvPicPr>
          <p:cNvPr id="5" name="Content Placeholder 4">
            <a:extLst>
              <a:ext uri="{FF2B5EF4-FFF2-40B4-BE49-F238E27FC236}">
                <a16:creationId xmlns:a16="http://schemas.microsoft.com/office/drawing/2014/main" xmlns="" id="{89042DF9-72FF-943A-B2B6-81775F12624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23855" y="2831306"/>
            <a:ext cx="3686607" cy="2664330"/>
          </a:xfrm>
        </p:spPr>
      </p:pic>
      <p:sp>
        <p:nvSpPr>
          <p:cNvPr id="6" name="TextBox 5"/>
          <p:cNvSpPr txBox="1"/>
          <p:nvPr/>
        </p:nvSpPr>
        <p:spPr>
          <a:xfrm>
            <a:off x="1319750" y="1560350"/>
            <a:ext cx="10770650" cy="1631216"/>
          </a:xfrm>
          <a:prstGeom prst="rect">
            <a:avLst/>
          </a:prstGeom>
          <a:noFill/>
        </p:spPr>
        <p:txBody>
          <a:bodyPr wrap="square">
            <a:spAutoFit/>
          </a:bodyPr>
          <a:lstStyle/>
          <a:p>
            <a:pPr algn="just"/>
            <a:r>
              <a:rPr lang="en-US" sz="2000" b="0" i="0" dirty="0">
                <a:solidFill>
                  <a:srgbClr val="000000"/>
                </a:solidFill>
                <a:effectLst/>
                <a:latin typeface="+mj-lt"/>
              </a:rPr>
              <a:t>In addition to managing your social media accounts, influencer marketing should be an essential part of your overall strategy. Influencer marketing budgets are increasing year-over-year, with </a:t>
            </a:r>
            <a:r>
              <a:rPr lang="en-US" sz="2000" i="0" u="none" strike="noStrike" dirty="0">
                <a:effectLst/>
                <a:latin typeface="+mj-lt"/>
                <a:hlinkClick r:id="rId3"/>
              </a:rPr>
              <a:t>17 percent</a:t>
            </a:r>
            <a:r>
              <a:rPr lang="en-US" sz="2000" b="0" i="0" dirty="0">
                <a:solidFill>
                  <a:srgbClr val="000000"/>
                </a:solidFill>
                <a:effectLst/>
                <a:latin typeface="+mj-lt"/>
              </a:rPr>
              <a:t> of companies planning to spend more than half of their budget on this marketing method. There are several ways you can work with influencers to increase sales and spread brand awareness.</a:t>
            </a:r>
          </a:p>
          <a:p>
            <a:pPr algn="just"/>
            <a:endParaRPr lang="en-IN" sz="20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57692" y="588328"/>
            <a:ext cx="3505199" cy="976312"/>
          </a:xfrm>
        </p:spPr>
        <p:txBody>
          <a:bodyPr>
            <a:normAutofit fontScale="90000"/>
          </a:bodyPr>
          <a:lstStyle/>
          <a:p>
            <a:r>
              <a:rPr lang="en-IN" sz="4400" b="1" i="0" dirty="0">
                <a:solidFill>
                  <a:srgbClr val="000000"/>
                </a:solidFill>
                <a:effectLst/>
              </a:rPr>
              <a:t>Facebook</a:t>
            </a:r>
            <a:r>
              <a:rPr lang="en-IN" b="1" i="0" dirty="0">
                <a:solidFill>
                  <a:srgbClr val="000000"/>
                </a:solidFill>
                <a:effectLst/>
              </a:rPr>
              <a:t/>
            </a:r>
            <a:br>
              <a:rPr lang="en-IN" b="1" i="0" dirty="0">
                <a:solidFill>
                  <a:srgbClr val="000000"/>
                </a:solidFill>
                <a:effectLst/>
              </a:rPr>
            </a:br>
            <a:endParaRPr lang="en-IN" dirty="0"/>
          </a:p>
        </p:txBody>
      </p:sp>
      <p:pic>
        <p:nvPicPr>
          <p:cNvPr id="1026" name="Picture 2" descr="Flying Machine - We're dropping the hottest sale of the season this  weekend! Buy 3 and get 2 free on #FlyingMachine apparel. Hurry! Offer valid  till 6th January. | Facebook">
            <a:extLst>
              <a:ext uri="{FF2B5EF4-FFF2-40B4-BE49-F238E27FC236}">
                <a16:creationId xmlns:a16="http://schemas.microsoft.com/office/drawing/2014/main" xmlns="" id="{B08F468B-5FE5-E1A7-EDA4-A91F5D3558A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6978650" y="2056606"/>
            <a:ext cx="3872230" cy="28663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Placeholder 5"/>
          <p:cNvSpPr>
            <a:spLocks noGrp="1"/>
          </p:cNvSpPr>
          <p:nvPr>
            <p:ph type="body" sz="half" idx="2"/>
          </p:nvPr>
        </p:nvSpPr>
        <p:spPr>
          <a:xfrm>
            <a:off x="1341120" y="1730693"/>
            <a:ext cx="5269188" cy="4253547"/>
          </a:xfrm>
        </p:spPr>
        <p:txBody>
          <a:bodyPr>
            <a:noAutofit/>
          </a:bodyPr>
          <a:lstStyle/>
          <a:p>
            <a:pPr algn="just"/>
            <a:r>
              <a:rPr lang="en-US" sz="2000" b="0" i="0" dirty="0">
                <a:solidFill>
                  <a:srgbClr val="000000"/>
                </a:solidFill>
                <a:effectLst/>
                <a:latin typeface="+mj-lt"/>
              </a:rPr>
              <a:t>Facebook is the most used social media platform in the world with </a:t>
            </a:r>
            <a:r>
              <a:rPr lang="en-US" sz="2000" i="0" u="none" strike="noStrike" dirty="0">
                <a:effectLst/>
                <a:latin typeface="+mj-lt"/>
                <a:hlinkClick r:id="rId3"/>
              </a:rPr>
              <a:t>2.45 billion monthly active users</a:t>
            </a:r>
            <a:r>
              <a:rPr lang="en-US" sz="2000" b="0" i="0" dirty="0">
                <a:solidFill>
                  <a:srgbClr val="000000"/>
                </a:solidFill>
                <a:effectLst/>
                <a:latin typeface="+mj-lt"/>
              </a:rPr>
              <a:t>. In addition to regular Facebook posts, fashion app marketers can use the platform for live broadcasts. For example, ASOS went live with ‘</a:t>
            </a:r>
            <a:r>
              <a:rPr lang="en-US" sz="2000" i="0" u="none" strike="noStrike" dirty="0">
                <a:effectLst/>
                <a:latin typeface="+mj-lt"/>
                <a:hlinkClick r:id="rId4"/>
              </a:rPr>
              <a:t>100 layers of ASOS</a:t>
            </a:r>
            <a:r>
              <a:rPr lang="en-US" sz="2000" b="0" i="0" dirty="0">
                <a:solidFill>
                  <a:srgbClr val="000000"/>
                </a:solidFill>
                <a:effectLst/>
                <a:latin typeface="+mj-lt"/>
              </a:rPr>
              <a:t>,’ a short contest between ASOS staff members where they had 30 minutes to create a look for their models – using 100 layers for ASOS clothing dramatic effect.      </a:t>
            </a:r>
            <a:endParaRPr lang="en-IN" sz="20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120" y="426244"/>
            <a:ext cx="3505199" cy="976312"/>
          </a:xfrm>
        </p:spPr>
        <p:txBody>
          <a:bodyPr>
            <a:normAutofit fontScale="90000"/>
          </a:bodyPr>
          <a:lstStyle/>
          <a:p>
            <a:r>
              <a:rPr lang="en-IN" sz="4000" b="1" i="0" dirty="0">
                <a:solidFill>
                  <a:srgbClr val="000000"/>
                </a:solidFill>
                <a:effectLst/>
              </a:rPr>
              <a:t>Instagram:</a:t>
            </a:r>
            <a:r>
              <a:rPr lang="en-IN" b="1" i="0" dirty="0">
                <a:solidFill>
                  <a:srgbClr val="000000"/>
                </a:solidFill>
                <a:effectLst/>
              </a:rPr>
              <a:t/>
            </a:r>
            <a:br>
              <a:rPr lang="en-IN" b="1" i="0" dirty="0">
                <a:solidFill>
                  <a:srgbClr val="000000"/>
                </a:solidFill>
                <a:effectLst/>
              </a:rPr>
            </a:br>
            <a:endParaRPr lang="en-IN" dirty="0"/>
          </a:p>
        </p:txBody>
      </p:sp>
      <p:pic>
        <p:nvPicPr>
          <p:cNvPr id="6" name="Content Placeholder 5">
            <a:extLst>
              <a:ext uri="{FF2B5EF4-FFF2-40B4-BE49-F238E27FC236}">
                <a16:creationId xmlns:a16="http://schemas.microsoft.com/office/drawing/2014/main" xmlns="" id="{48ADA36F-433C-380E-328D-1E7924B5748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851198" y="3205480"/>
            <a:ext cx="3574184" cy="2473960"/>
          </a:xfrm>
        </p:spPr>
      </p:pic>
      <p:sp>
        <p:nvSpPr>
          <p:cNvPr id="4" name="Text Placeholder 3"/>
          <p:cNvSpPr>
            <a:spLocks noGrp="1"/>
          </p:cNvSpPr>
          <p:nvPr>
            <p:ph type="body" sz="half" idx="2"/>
          </p:nvPr>
        </p:nvSpPr>
        <p:spPr>
          <a:xfrm>
            <a:off x="1198880" y="1178560"/>
            <a:ext cx="10993120" cy="2473960"/>
          </a:xfrm>
        </p:spPr>
        <p:txBody>
          <a:bodyPr>
            <a:noAutofit/>
          </a:bodyPr>
          <a:lstStyle/>
          <a:p>
            <a:pPr algn="just"/>
            <a:r>
              <a:rPr lang="en-US" sz="2000" b="0" i="0" dirty="0">
                <a:solidFill>
                  <a:srgbClr val="000000"/>
                </a:solidFill>
                <a:effectLst/>
                <a:latin typeface="+mj-lt"/>
              </a:rPr>
              <a:t>Instagram has an active global audience of </a:t>
            </a:r>
            <a:r>
              <a:rPr lang="en-US" sz="2000" i="0" u="none" strike="noStrike" dirty="0">
                <a:effectLst/>
                <a:latin typeface="+mj-lt"/>
                <a:hlinkClick r:id="rId3"/>
              </a:rPr>
              <a:t>500 million daily active users</a:t>
            </a:r>
            <a:r>
              <a:rPr lang="en-US" sz="2000" b="0" i="0" dirty="0">
                <a:solidFill>
                  <a:srgbClr val="000000"/>
                </a:solidFill>
                <a:effectLst/>
                <a:latin typeface="+mj-lt"/>
              </a:rPr>
              <a:t>, collectively tapping the platform’s “Like” button </a:t>
            </a:r>
            <a:r>
              <a:rPr lang="en-US" sz="2000" i="0" u="none" strike="noStrike" dirty="0">
                <a:effectLst/>
                <a:latin typeface="+mj-lt"/>
                <a:hlinkClick r:id="rId4"/>
              </a:rPr>
              <a:t>4.2 billion</a:t>
            </a:r>
            <a:r>
              <a:rPr lang="en-US" sz="2000" b="0" i="0" dirty="0">
                <a:solidFill>
                  <a:srgbClr val="000000"/>
                </a:solidFill>
                <a:effectLst/>
                <a:latin typeface="+mj-lt"/>
              </a:rPr>
              <a:t> times every day. Ecommerce merchants can also use Instagram’s shopping feature, allowing users to purchase items without leaving the app. Instagram offers several ways to connect with your audience, including Posts, Reels, Stories, Highlights and IGTV. Instagram is synonymous with social media fashion influencers and </a:t>
            </a:r>
            <a:r>
              <a:rPr lang="en-US" sz="2000" i="0" u="none" strike="noStrike" dirty="0">
                <a:effectLst/>
                <a:latin typeface="+mj-lt"/>
                <a:hlinkClick r:id="rId5"/>
              </a:rPr>
              <a:t>69 percent of marketers</a:t>
            </a:r>
            <a:r>
              <a:rPr lang="en-US" sz="2000" b="0" i="0" dirty="0">
                <a:solidFill>
                  <a:srgbClr val="000000"/>
                </a:solidFill>
                <a:effectLst/>
                <a:latin typeface="+mj-lt"/>
              </a:rPr>
              <a:t> plan to spend more money on Instagram influencers than any other market this year.</a:t>
            </a:r>
            <a:endParaRPr lang="en-IN" sz="2000" b="1" i="0" dirty="0">
              <a:solidFill>
                <a:srgbClr val="000000"/>
              </a:solidFill>
              <a:effectLst/>
              <a:latin typeface="+mj-lt"/>
            </a:endParaRPr>
          </a:p>
        </p:txBody>
      </p:sp>
      <p:sp>
        <p:nvSpPr>
          <p:cNvPr id="9" name="TextBox 8"/>
          <p:cNvSpPr txBox="1"/>
          <p:nvPr/>
        </p:nvSpPr>
        <p:spPr>
          <a:xfrm>
            <a:off x="1463040" y="4180840"/>
            <a:ext cx="5577840" cy="1200329"/>
          </a:xfrm>
          <a:prstGeom prst="rect">
            <a:avLst/>
          </a:prstGeom>
          <a:noFill/>
        </p:spPr>
        <p:txBody>
          <a:bodyPr wrap="square">
            <a:spAutoFit/>
          </a:bodyPr>
          <a:lstStyle/>
          <a:p>
            <a:r>
              <a:rPr lang="en-IN" dirty="0"/>
              <a:t>Link :</a:t>
            </a:r>
          </a:p>
          <a:p>
            <a:r>
              <a:rPr lang="en-IN" dirty="0"/>
              <a:t> https://instagram.com/flyingmachine80?igshid=MmU2YjMzNjRlOQ==</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4164" y="177006"/>
            <a:ext cx="5141596" cy="976312"/>
          </a:xfrm>
        </p:spPr>
        <p:txBody>
          <a:bodyPr>
            <a:normAutofit fontScale="90000"/>
          </a:bodyPr>
          <a:lstStyle/>
          <a:p>
            <a:r>
              <a:rPr lang="en-US" sz="4000" b="1" i="0" dirty="0">
                <a:solidFill>
                  <a:srgbClr val="4A3E6D"/>
                </a:solidFill>
                <a:effectLst/>
              </a:rPr>
              <a:t>Content Marketing:</a:t>
            </a:r>
            <a:r>
              <a:rPr lang="en-US" b="0" i="0" dirty="0">
                <a:solidFill>
                  <a:srgbClr val="4A3E6D"/>
                </a:solidFill>
                <a:effectLst/>
              </a:rPr>
              <a:t/>
            </a:r>
            <a:br>
              <a:rPr lang="en-US" b="0" i="0" dirty="0">
                <a:solidFill>
                  <a:srgbClr val="4A3E6D"/>
                </a:solidFill>
                <a:effectLst/>
              </a:rPr>
            </a:br>
            <a:endParaRPr lang="en-IN" dirty="0"/>
          </a:p>
        </p:txBody>
      </p:sp>
      <p:sp>
        <p:nvSpPr>
          <p:cNvPr id="6" name="Content Placeholder 5"/>
          <p:cNvSpPr>
            <a:spLocks noGrp="1"/>
          </p:cNvSpPr>
          <p:nvPr>
            <p:ph idx="1"/>
          </p:nvPr>
        </p:nvSpPr>
        <p:spPr>
          <a:xfrm>
            <a:off x="6203476" y="356394"/>
            <a:ext cx="5856444" cy="6145212"/>
          </a:xfrm>
        </p:spPr>
        <p:txBody>
          <a:bodyPr>
            <a:normAutofit/>
          </a:bodyPr>
          <a:lstStyle/>
          <a:p>
            <a:pPr marL="0" indent="0" algn="just">
              <a:buNone/>
            </a:pPr>
            <a:endParaRPr lang="en-US" sz="2000" b="0" i="0" dirty="0">
              <a:solidFill>
                <a:srgbClr val="4A3E6D"/>
              </a:solidFill>
              <a:effectLst/>
              <a:latin typeface="+mj-lt"/>
            </a:endParaRPr>
          </a:p>
          <a:p>
            <a:pPr algn="just"/>
            <a:r>
              <a:rPr lang="en-US" sz="2000" b="0" i="0" dirty="0">
                <a:solidFill>
                  <a:srgbClr val="2D2D30"/>
                </a:solidFill>
                <a:effectLst/>
                <a:latin typeface="+mj-lt"/>
              </a:rPr>
              <a:t>Content marketing is an essential strategy that allows businesses to reach, engage and connect with clients through unique content.</a:t>
            </a:r>
          </a:p>
          <a:p>
            <a:pPr algn="just"/>
            <a:r>
              <a:rPr lang="en-US" sz="2000" b="0" i="0" dirty="0">
                <a:solidFill>
                  <a:srgbClr val="2D2D30"/>
                </a:solidFill>
                <a:effectLst/>
                <a:latin typeface="+mj-lt"/>
              </a:rPr>
              <a:t>This generally involves creating exciting and unique content in the form of blog posts, videos and infographics. The goal is to use keywords that appeal to or stick to the client’s memory, thus motivating them to consider your product or service.</a:t>
            </a:r>
          </a:p>
          <a:p>
            <a:pPr algn="just"/>
            <a:endParaRPr lang="en-IN" sz="2000" dirty="0">
              <a:latin typeface="+mj-lt"/>
            </a:endParaRPr>
          </a:p>
        </p:txBody>
      </p:sp>
      <p:sp>
        <p:nvSpPr>
          <p:cNvPr id="7" name="Text Placeholder 6"/>
          <p:cNvSpPr>
            <a:spLocks noGrp="1"/>
          </p:cNvSpPr>
          <p:nvPr>
            <p:ph type="body" sz="half" idx="2"/>
          </p:nvPr>
        </p:nvSpPr>
        <p:spPr>
          <a:xfrm>
            <a:off x="1447800" y="2855912"/>
            <a:ext cx="1638300" cy="3005139"/>
          </a:xfrm>
        </p:spPr>
        <p:txBody>
          <a:bodyPr/>
          <a:lstStyle/>
          <a:p>
            <a:endParaRPr lang="en-IN" dirty="0"/>
          </a:p>
        </p:txBody>
      </p:sp>
      <p:pic>
        <p:nvPicPr>
          <p:cNvPr id="3" name="Picture 2">
            <a:extLst>
              <a:ext uri="{FF2B5EF4-FFF2-40B4-BE49-F238E27FC236}">
                <a16:creationId xmlns:a16="http://schemas.microsoft.com/office/drawing/2014/main" xmlns="" id="{BA0BD666-4B45-6A73-CB03-0C258235C76D}"/>
              </a:ext>
            </a:extLst>
          </p:cNvPr>
          <p:cNvPicPr>
            <a:picLocks noChangeAspect="1"/>
          </p:cNvPicPr>
          <p:nvPr/>
        </p:nvPicPr>
        <p:blipFill>
          <a:blip r:embed="rId2"/>
          <a:stretch>
            <a:fillRect/>
          </a:stretch>
        </p:blipFill>
        <p:spPr>
          <a:xfrm>
            <a:off x="927618" y="1317813"/>
            <a:ext cx="5060907" cy="45355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Content Marketing </a:t>
            </a:r>
            <a:r>
              <a:rPr lang="en-US" sz="2000" b="1" dirty="0" err="1"/>
              <a:t>stratagies</a:t>
            </a:r>
            <a:endParaRPr lang="en-IN" sz="2000" b="1" dirty="0"/>
          </a:p>
        </p:txBody>
      </p:sp>
      <p:pic>
        <p:nvPicPr>
          <p:cNvPr id="5" name="Picture Placeholder 4" descr="ms"/>
          <p:cNvPicPr>
            <a:picLocks noGrp="1" noChangeAspect="1"/>
          </p:cNvPicPr>
          <p:nvPr>
            <p:ph type="pic" idx="1"/>
          </p:nvPr>
        </p:nvPicPr>
        <p:blipFill>
          <a:blip r:embed="rId2"/>
          <a:srcRect l="25944" r="25944"/>
          <a:stretch>
            <a:fillRect/>
          </a:stretch>
        </p:blipFill>
        <p:spPr>
          <a:prstGeom prst="rect">
            <a:avLst/>
          </a:prstGeom>
        </p:spPr>
      </p:pic>
      <p:sp>
        <p:nvSpPr>
          <p:cNvPr id="4" name="Text Placeholder 3"/>
          <p:cNvSpPr>
            <a:spLocks noGrp="1"/>
          </p:cNvSpPr>
          <p:nvPr>
            <p:ph type="body" sz="half" idx="2"/>
          </p:nvPr>
        </p:nvSpPr>
        <p:spPr/>
        <p:txBody>
          <a:bodyPr>
            <a:noAutofit/>
          </a:bodyPr>
          <a:lstStyle/>
          <a:p>
            <a:r>
              <a:rPr lang="en-US" sz="2000" dirty="0">
                <a:latin typeface="+mj-lt"/>
              </a:rPr>
              <a:t>By making vlogs, videos, </a:t>
            </a:r>
            <a:r>
              <a:rPr lang="en-US" sz="2000" dirty="0" err="1">
                <a:latin typeface="+mj-lt"/>
              </a:rPr>
              <a:t>adds,photography</a:t>
            </a:r>
            <a:r>
              <a:rPr lang="en-US" sz="2000" dirty="0">
                <a:latin typeface="+mj-lt"/>
              </a:rPr>
              <a:t> and so on we can make content marketing </a:t>
            </a:r>
            <a:r>
              <a:rPr lang="en-US" sz="2000" dirty="0" err="1">
                <a:latin typeface="+mj-lt"/>
              </a:rPr>
              <a:t>stratagies</a:t>
            </a:r>
            <a:endParaRPr lang="en-IN" sz="2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martInternz"/>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01520" y="989814"/>
            <a:ext cx="8496151" cy="482431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flipH="1">
            <a:off x="1645920" y="406400"/>
            <a:ext cx="2794000" cy="461665"/>
          </a:xfrm>
          <a:prstGeom prst="rect">
            <a:avLst/>
          </a:prstGeom>
          <a:noFill/>
        </p:spPr>
        <p:txBody>
          <a:bodyPr wrap="square" rtlCol="0">
            <a:spAutoFit/>
          </a:bodyPr>
          <a:lstStyle/>
          <a:p>
            <a:pPr algn="just"/>
            <a:r>
              <a:rPr lang="en-US" sz="2400" b="1" dirty="0"/>
              <a:t>Project given by :</a:t>
            </a:r>
            <a:endParaRPr lang="en-IN"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13056" y="569950"/>
            <a:ext cx="6271104" cy="976312"/>
          </a:xfrm>
        </p:spPr>
        <p:txBody>
          <a:bodyPr>
            <a:normAutofit fontScale="90000"/>
          </a:bodyPr>
          <a:lstStyle/>
          <a:p>
            <a:r>
              <a:rPr lang="en-US" sz="4000" b="1" i="0" dirty="0">
                <a:solidFill>
                  <a:srgbClr val="4A3E6D"/>
                </a:solidFill>
                <a:effectLst/>
              </a:rPr>
              <a:t>Pay per click advertising:</a:t>
            </a:r>
            <a:r>
              <a:rPr lang="en-US" b="0" i="0" dirty="0">
                <a:solidFill>
                  <a:srgbClr val="4A3E6D"/>
                </a:solidFill>
                <a:effectLst/>
              </a:rPr>
              <a:t/>
            </a:r>
            <a:br>
              <a:rPr lang="en-US" b="0" i="0" dirty="0">
                <a:solidFill>
                  <a:srgbClr val="4A3E6D"/>
                </a:solidFill>
                <a:effectLst/>
              </a:rPr>
            </a:br>
            <a:endParaRPr lang="en-IN" dirty="0"/>
          </a:p>
        </p:txBody>
      </p:sp>
      <p:sp>
        <p:nvSpPr>
          <p:cNvPr id="8" name="Content Placeholder 7"/>
          <p:cNvSpPr>
            <a:spLocks noGrp="1"/>
          </p:cNvSpPr>
          <p:nvPr>
            <p:ph idx="1"/>
          </p:nvPr>
        </p:nvSpPr>
        <p:spPr>
          <a:xfrm>
            <a:off x="6755130" y="1403985"/>
            <a:ext cx="4749165" cy="4984115"/>
          </a:xfrm>
        </p:spPr>
        <p:txBody>
          <a:bodyPr/>
          <a:lstStyle/>
          <a:p>
            <a:endParaRPr lang="en-IN"/>
          </a:p>
        </p:txBody>
      </p:sp>
      <p:sp>
        <p:nvSpPr>
          <p:cNvPr id="9" name="Text Placeholder 8"/>
          <p:cNvSpPr>
            <a:spLocks noGrp="1"/>
          </p:cNvSpPr>
          <p:nvPr>
            <p:ph type="body" sz="half" idx="2"/>
          </p:nvPr>
        </p:nvSpPr>
        <p:spPr>
          <a:xfrm>
            <a:off x="1613056" y="1740851"/>
            <a:ext cx="4920932" cy="4671060"/>
          </a:xfrm>
        </p:spPr>
        <p:txBody>
          <a:bodyPr>
            <a:normAutofit/>
          </a:bodyPr>
          <a:lstStyle/>
          <a:p>
            <a:pPr algn="just"/>
            <a:r>
              <a:rPr lang="en-US" sz="2000" b="0" i="0" dirty="0">
                <a:solidFill>
                  <a:srgbClr val="2D2D30"/>
                </a:solidFill>
                <a:effectLst/>
                <a:latin typeface="+mj-lt"/>
              </a:rPr>
              <a:t>Pay per click advertising is a very effective digital marketing strategy. It involves paid advertisement wherein the business pays for specific keywords such that when a person searches using those keywords, the particular business site appears.</a:t>
            </a:r>
          </a:p>
          <a:p>
            <a:pPr algn="just"/>
            <a:endParaRPr lang="en-IN" sz="2000" dirty="0">
              <a:latin typeface="+mj-lt"/>
            </a:endParaRPr>
          </a:p>
        </p:txBody>
      </p:sp>
      <p:pic>
        <p:nvPicPr>
          <p:cNvPr id="4098" name="Picture 2" descr="Pay Per Click Advertising - PPC - ROI4MY.co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81520" y="1546262"/>
            <a:ext cx="4651693" cy="426341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 per click:</a:t>
            </a:r>
            <a:endParaRPr lang="en-IN" b="1" dirty="0"/>
          </a:p>
        </p:txBody>
      </p:sp>
      <p:pic>
        <p:nvPicPr>
          <p:cNvPr id="5" name="Picture Placeholder 4" descr="shs"/>
          <p:cNvPicPr>
            <a:picLocks noGrp="1" noChangeAspect="1"/>
          </p:cNvPicPr>
          <p:nvPr>
            <p:ph type="pic" idx="1"/>
          </p:nvPr>
        </p:nvPicPr>
        <p:blipFill>
          <a:blip r:embed="rId2"/>
          <a:srcRect t="17974" b="17974"/>
          <a:stretch>
            <a:fillRect/>
          </a:stretch>
        </p:blipFill>
        <p:spPr>
          <a:prstGeom prst="rect">
            <a:avLst/>
          </a:prstGeom>
        </p:spPr>
      </p:pic>
      <p:sp>
        <p:nvSpPr>
          <p:cNvPr id="4" name="Text Placeholder 3"/>
          <p:cNvSpPr>
            <a:spLocks noGrp="1"/>
          </p:cNvSpPr>
          <p:nvPr>
            <p:ph type="body" sz="half" idx="2"/>
          </p:nvPr>
        </p:nvSpPr>
        <p:spPr>
          <a:xfrm>
            <a:off x="369454" y="3319148"/>
            <a:ext cx="6751781" cy="1830585"/>
          </a:xfrm>
        </p:spPr>
        <p:txBody>
          <a:bodyPr>
            <a:noAutofit/>
          </a:bodyPr>
          <a:lstStyle/>
          <a:p>
            <a:pPr algn="just"/>
            <a:r>
              <a:rPr lang="en-US" sz="2000" b="0" i="0" dirty="0">
                <a:solidFill>
                  <a:srgbClr val="2D2D30"/>
                </a:solidFill>
                <a:effectLst/>
                <a:latin typeface="+mj-lt"/>
              </a:rPr>
              <a:t>It involves paid advertisement where in the business pays for specific keywords such that when a person searches using those keywords, the particular business site appears.</a:t>
            </a:r>
            <a:endParaRPr lang="en-IN" sz="20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212" y="598489"/>
            <a:ext cx="4898708" cy="976312"/>
          </a:xfrm>
        </p:spPr>
        <p:txBody>
          <a:bodyPr>
            <a:normAutofit fontScale="90000"/>
          </a:bodyPr>
          <a:lstStyle/>
          <a:p>
            <a:r>
              <a:rPr lang="en-IN" sz="3600" b="1" i="0" dirty="0">
                <a:solidFill>
                  <a:srgbClr val="4A3E6D"/>
                </a:solidFill>
                <a:effectLst/>
              </a:rPr>
              <a:t> Video marketing:</a:t>
            </a:r>
            <a:r>
              <a:rPr lang="en-IN" b="1" i="0" dirty="0">
                <a:solidFill>
                  <a:srgbClr val="4A3E6D"/>
                </a:solidFill>
                <a:effectLst/>
              </a:rPr>
              <a:t/>
            </a:r>
            <a:br>
              <a:rPr lang="en-IN" b="1" i="0" dirty="0">
                <a:solidFill>
                  <a:srgbClr val="4A3E6D"/>
                </a:solidFill>
                <a:effectLst/>
              </a:rPr>
            </a:br>
            <a:endParaRPr lang="en-IN" b="1" dirty="0"/>
          </a:p>
        </p:txBody>
      </p:sp>
      <p:pic>
        <p:nvPicPr>
          <p:cNvPr id="10" name="Content Placeholder 9">
            <a:extLst>
              <a:ext uri="{FF2B5EF4-FFF2-40B4-BE49-F238E27FC236}">
                <a16:creationId xmlns:a16="http://schemas.microsoft.com/office/drawing/2014/main" xmlns="" id="{210AAC6C-D7DD-3574-0309-BB4F1BBB31B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035636" y="1685925"/>
            <a:ext cx="3860799" cy="3163166"/>
          </a:xfrm>
        </p:spPr>
      </p:pic>
      <p:sp>
        <p:nvSpPr>
          <p:cNvPr id="4" name="Text Placeholder 3"/>
          <p:cNvSpPr>
            <a:spLocks noGrp="1"/>
          </p:cNvSpPr>
          <p:nvPr>
            <p:ph type="body" sz="half" idx="2"/>
          </p:nvPr>
        </p:nvSpPr>
        <p:spPr>
          <a:xfrm>
            <a:off x="772160" y="1387792"/>
            <a:ext cx="6949440" cy="4769169"/>
          </a:xfrm>
        </p:spPr>
        <p:txBody>
          <a:bodyPr>
            <a:noAutofit/>
          </a:bodyPr>
          <a:lstStyle/>
          <a:p>
            <a:pPr algn="just"/>
            <a:r>
              <a:rPr lang="en-US" sz="2000" b="0" i="0" dirty="0">
                <a:solidFill>
                  <a:srgbClr val="2D2D30"/>
                </a:solidFill>
                <a:effectLst/>
                <a:latin typeface="+mj-lt"/>
              </a:rPr>
              <a:t>Video marketing refers to the strategic usage of digital marketing videos to increase brand awareness, conversion rates and company revenues. It does so by creating unique video content that may be a form of announcement, behind the scenes video, event-based video or even a quirky new advertisement.</a:t>
            </a:r>
          </a:p>
          <a:p>
            <a:pPr algn="just"/>
            <a:r>
              <a:rPr lang="en-US" sz="2000" b="0" i="0" dirty="0">
                <a:solidFill>
                  <a:srgbClr val="2D2D30"/>
                </a:solidFill>
                <a:effectLst/>
                <a:latin typeface="+mj-lt"/>
              </a:rPr>
              <a:t>Before you dive into digital marketing activities, do a considerable bit of research. Find out what platforms and channels suit you best. There are too many variables to discuss at length here. It is always better to go deep in one or two channels than too thinly spreading across many channels and losing focus.</a:t>
            </a:r>
          </a:p>
          <a:p>
            <a:pPr algn="just"/>
            <a:endParaRPr lang="en-IN" sz="2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1056640"/>
            <a:ext cx="8915400" cy="2762325"/>
          </a:xfrm>
        </p:spPr>
        <p:txBody>
          <a:bodyPr/>
          <a:lstStyle/>
          <a:p>
            <a:pPr algn="ctr"/>
            <a:r>
              <a:rPr lang="en-US" b="1" dirty="0"/>
              <a:t>THANK YOU</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301" y="1"/>
            <a:ext cx="8283864" cy="554182"/>
          </a:xfrm>
        </p:spPr>
        <p:txBody>
          <a:bodyPr>
            <a:normAutofit fontScale="90000"/>
          </a:bodyPr>
          <a:lstStyle/>
          <a:p>
            <a:pPr algn="ctr"/>
            <a:r>
              <a:rPr lang="en-US" sz="4000" dirty="0"/>
              <a:t>ACKNOWLEDGEMENT</a:t>
            </a:r>
            <a:endParaRPr lang="en-IN" sz="4000" dirty="0"/>
          </a:p>
        </p:txBody>
      </p:sp>
      <p:sp>
        <p:nvSpPr>
          <p:cNvPr id="3" name="Subtitle 2"/>
          <p:cNvSpPr>
            <a:spLocks noGrp="1"/>
          </p:cNvSpPr>
          <p:nvPr>
            <p:ph type="subTitle" idx="1"/>
          </p:nvPr>
        </p:nvSpPr>
        <p:spPr>
          <a:xfrm>
            <a:off x="157018" y="466164"/>
            <a:ext cx="11776363" cy="5639071"/>
          </a:xfrm>
        </p:spPr>
        <p:txBody>
          <a:bodyPr>
            <a:noAutofit/>
          </a:bodyPr>
          <a:lstStyle/>
          <a:p>
            <a:pPr algn="just"/>
            <a:r>
              <a:rPr lang="en-US" sz="1600" dirty="0"/>
              <a:t>The opportunity to participate in these internships has been an invaluable experience for my personal and professional development. I am extremely grateful to </a:t>
            </a:r>
            <a:r>
              <a:rPr lang="en-US" sz="1600" b="1" dirty="0"/>
              <a:t>Dr. P L Madhava Rao </a:t>
            </a:r>
            <a:r>
              <a:rPr lang="en-US" sz="1600" dirty="0"/>
              <a:t>sir for facilitating my placement with SMARTINTERZ and to </a:t>
            </a:r>
            <a:r>
              <a:rPr lang="en-US" sz="1600" b="1" dirty="0"/>
              <a:t>Dr. P L Madhava Rao </a:t>
            </a:r>
            <a:r>
              <a:rPr lang="en-US" sz="1600" dirty="0"/>
              <a:t>sir for providing me with guidance and mentorship throughout my time at Flying Machine Company.</a:t>
            </a:r>
          </a:p>
          <a:p>
            <a:pPr algn="just"/>
            <a:r>
              <a:rPr lang="en-US" sz="1600" dirty="0"/>
              <a:t>Flying machine include all forms of aircarft studied or constructed before the developement of the modern aeroplane by 1910.The story of modern flight begins more than a century before the first successful manned aeroplane,and the earliest aircraft thousands of years before</a:t>
            </a:r>
          </a:p>
          <a:p>
            <a:pPr algn="just"/>
            <a:r>
              <a:rPr lang="en-US" sz="1600" dirty="0"/>
              <a:t>I would also like to express my sincere appreciation to the college director, principal, and Head of the Department for providing me with the opportunity to undertake these internships as part of my academic curriculum. Your commitment to fostering practical learning experiences has greatly enriched my education.</a:t>
            </a:r>
          </a:p>
          <a:p>
            <a:pPr algn="just"/>
            <a:r>
              <a:rPr lang="en-US" sz="1600" dirty="0"/>
              <a:t>I would also like to express my sincere appreciation to my team members for their unwavering support during my internship. Their encouragement, and willingness to share their expertise have been instrumental in my growth as a digital marketing professional.</a:t>
            </a:r>
          </a:p>
          <a:p>
            <a:pPr algn="just"/>
            <a:r>
              <a:rPr lang="en-US" sz="1600" dirty="0"/>
              <a:t>Once again, thank you for the support and guidance that have made these internships a reality. I look forward to your feedback and am open to any further recommendations or suggestions for m</a:t>
            </a:r>
            <a:r>
              <a:rPr lang="en-US" sz="1900" dirty="0"/>
              <a:t>y future endeavors.</a:t>
            </a:r>
            <a:endParaRPr lang="en-IN"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9213" y="1432560"/>
            <a:ext cx="8915400" cy="1343085"/>
          </a:xfrm>
        </p:spPr>
        <p:txBody>
          <a:bodyPr/>
          <a:lstStyle/>
          <a:p>
            <a:r>
              <a:rPr lang="en-US" dirty="0"/>
              <a:t>TEAM MEMBERS</a:t>
            </a:r>
            <a:endParaRPr lang="en-IN" dirty="0"/>
          </a:p>
        </p:txBody>
      </p:sp>
      <p:sp>
        <p:nvSpPr>
          <p:cNvPr id="5" name="Text Placeholder 4"/>
          <p:cNvSpPr>
            <a:spLocks noGrp="1"/>
          </p:cNvSpPr>
          <p:nvPr>
            <p:ph type="body" sz="half" idx="2"/>
          </p:nvPr>
        </p:nvSpPr>
        <p:spPr>
          <a:xfrm>
            <a:off x="3276600" y="3078480"/>
            <a:ext cx="8915400" cy="1788160"/>
          </a:xfrm>
        </p:spPr>
        <p:txBody>
          <a:bodyPr>
            <a:noAutofit/>
          </a:bodyPr>
          <a:lstStyle/>
          <a:p>
            <a:r>
              <a:rPr lang="en-US" sz="2000" dirty="0"/>
              <a:t>Team lead : Kota Reeshmitha</a:t>
            </a:r>
          </a:p>
          <a:p>
            <a:r>
              <a:rPr lang="en-IN" sz="2000" dirty="0"/>
              <a:t>Team member : </a:t>
            </a:r>
            <a:r>
              <a:rPr altLang="en-IN" sz="2000" dirty="0"/>
              <a:t>Kolluru Lakshmivaishnavi</a:t>
            </a:r>
            <a:endParaRPr lang="en-IN" sz="2000" dirty="0"/>
          </a:p>
          <a:p>
            <a:r>
              <a:rPr lang="en-IN" sz="2000" dirty="0"/>
              <a:t>Team member : </a:t>
            </a:r>
            <a:r>
              <a:rPr altLang="en-IN" sz="2000" dirty="0"/>
              <a:t>Kondru Srinu</a:t>
            </a:r>
          </a:p>
          <a:p>
            <a:r>
              <a:rPr lang="en-IN" sz="2000" dirty="0"/>
              <a:t>Team member : </a:t>
            </a:r>
            <a:r>
              <a:rPr altLang="en-IN" sz="2000" dirty="0"/>
              <a:t>Korabandi Deepaksai</a:t>
            </a:r>
          </a:p>
          <a:p>
            <a:r>
              <a:rPr lang="en-IN" sz="2000" dirty="0"/>
              <a:t>Team member : </a:t>
            </a:r>
            <a:r>
              <a:rPr altLang="en-IN" sz="2000" dirty="0"/>
              <a:t>Kakumanu Bhuvaneswari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280890"/>
          </a:xfrm>
        </p:spPr>
        <p:txBody>
          <a:bodyPr/>
          <a:lstStyle/>
          <a:p>
            <a:r>
              <a:rPr lang="en-GB" sz="3600" b="1" dirty="0">
                <a:solidFill>
                  <a:schemeClr val="tx1">
                    <a:lumMod val="95000"/>
                    <a:lumOff val="5000"/>
                  </a:schemeClr>
                </a:solidFill>
              </a:rPr>
              <a:t>Brand study, Competitor Analysis &amp; Buyer’s/Audience’s Personal</a:t>
            </a:r>
            <a:endParaRPr lang="en-IN" dirty="0">
              <a:solidFill>
                <a:schemeClr val="tx1">
                  <a:lumMod val="95000"/>
                  <a:lumOff val="5000"/>
                </a:schemeClr>
              </a:solidFill>
            </a:endParaRPr>
          </a:p>
        </p:txBody>
      </p:sp>
      <p:sp>
        <p:nvSpPr>
          <p:cNvPr id="3" name="Content Placeholder 2"/>
          <p:cNvSpPr>
            <a:spLocks noGrp="1"/>
          </p:cNvSpPr>
          <p:nvPr>
            <p:ph idx="1"/>
          </p:nvPr>
        </p:nvSpPr>
        <p:spPr>
          <a:xfrm>
            <a:off x="2194577" y="2053317"/>
            <a:ext cx="8915400" cy="4180573"/>
          </a:xfrm>
        </p:spPr>
        <p:txBody>
          <a:bodyPr>
            <a:noAutofit/>
          </a:bodyPr>
          <a:lstStyle/>
          <a:p>
            <a:pPr algn="just"/>
            <a:r>
              <a:rPr lang="en-US" sz="2000" dirty="0"/>
              <a:t>Flying Machine is an Indian denim and casual wear brand owned by Arvind Limited. It was launched in 1980 and has since become a prominent name in the Indian fashion industry. Here's a brief analysis of the Flying Machine clothes brand:</a:t>
            </a:r>
          </a:p>
          <a:p>
            <a:pPr algn="just"/>
            <a:r>
              <a:rPr lang="en-US" sz="2000" dirty="0"/>
              <a:t> </a:t>
            </a:r>
            <a:r>
              <a:rPr lang="en-US" sz="2000" dirty="0">
                <a:solidFill>
                  <a:srgbClr val="0070C0"/>
                </a:solidFill>
              </a:rPr>
              <a:t>*Market Positioning</a:t>
            </a:r>
            <a:r>
              <a:rPr lang="en-US" sz="2000" dirty="0"/>
              <a:t>:* Flying Machine is positioned as a youth-oriented brand that offers trendy and fashionable denim and casual wear. It's known for its edgy and contemporary designs, appealing to the younger demographic.</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383" y="642131"/>
            <a:ext cx="8911687" cy="1280890"/>
          </a:xfrm>
        </p:spPr>
        <p:txBody>
          <a:bodyPr>
            <a:normAutofit/>
          </a:bodyPr>
          <a:lstStyle/>
          <a:p>
            <a:r>
              <a:rPr lang="en-US" sz="4000" b="1" dirty="0"/>
              <a:t>Analysis:</a:t>
            </a:r>
            <a:endParaRPr lang="en-IN" sz="4000" b="1" dirty="0"/>
          </a:p>
        </p:txBody>
      </p:sp>
      <p:sp>
        <p:nvSpPr>
          <p:cNvPr id="3" name="Content Placeholder 2"/>
          <p:cNvSpPr>
            <a:spLocks noGrp="1"/>
          </p:cNvSpPr>
          <p:nvPr>
            <p:ph sz="half" idx="1"/>
          </p:nvPr>
        </p:nvSpPr>
        <p:spPr>
          <a:xfrm>
            <a:off x="2589212" y="2133600"/>
            <a:ext cx="8800148" cy="1950720"/>
          </a:xfrm>
        </p:spPr>
        <p:txBody>
          <a:bodyPr>
            <a:normAutofit/>
          </a:bodyPr>
          <a:lstStyle/>
          <a:p>
            <a:pPr algn="just"/>
            <a:r>
              <a:rPr lang="en-IN" sz="2400" dirty="0"/>
              <a:t> </a:t>
            </a:r>
            <a:r>
              <a:rPr lang="en-IN" sz="2400" dirty="0">
                <a:solidFill>
                  <a:srgbClr val="0070C0"/>
                </a:solidFill>
              </a:rPr>
              <a:t>*</a:t>
            </a:r>
            <a:r>
              <a:rPr lang="en-US" altLang="en-IN" sz="2400" dirty="0">
                <a:solidFill>
                  <a:srgbClr val="0070C0"/>
                </a:solidFill>
              </a:rPr>
              <a:t>Develop strategies</a:t>
            </a:r>
            <a:r>
              <a:rPr lang="en-IN" sz="2000" dirty="0"/>
              <a:t>:* </a:t>
            </a:r>
            <a:r>
              <a:rPr lang="en-US" altLang="en-IN" sz="2000" dirty="0"/>
              <a:t>The collected data to create target audience strategies for reaching and engaging your audience.It may include identifying the most efficent methods and techniques for contacting them,as well as developing messaging and content that is relevant and appealing to them.</a:t>
            </a:r>
            <a:endParaRPr lang="en-IN" sz="2000" dirty="0"/>
          </a:p>
          <a:p>
            <a:endParaRPr lang="en-IN" dirty="0"/>
          </a:p>
        </p:txBody>
      </p:sp>
      <p:sp>
        <p:nvSpPr>
          <p:cNvPr id="4" name="Content Placeholder 3"/>
          <p:cNvSpPr>
            <a:spLocks noGrp="1"/>
          </p:cNvSpPr>
          <p:nvPr>
            <p:ph sz="half" idx="2"/>
          </p:nvPr>
        </p:nvSpPr>
        <p:spPr>
          <a:xfrm>
            <a:off x="2731192" y="4174779"/>
            <a:ext cx="8915398" cy="1837890"/>
          </a:xfrm>
        </p:spPr>
        <p:txBody>
          <a:bodyPr>
            <a:normAutofit/>
          </a:bodyPr>
          <a:lstStyle/>
          <a:p>
            <a:r>
              <a:rPr lang="en-US" sz="2400" dirty="0">
                <a:solidFill>
                  <a:srgbClr val="0070C0"/>
                </a:solidFill>
              </a:rPr>
              <a:t>Product Range</a:t>
            </a:r>
            <a:r>
              <a:rPr lang="en-US" dirty="0"/>
              <a:t>:* </a:t>
            </a:r>
            <a:r>
              <a:rPr lang="en-US" sz="2000" dirty="0"/>
              <a:t>Flying Machine offers a wide range of products including jeans, shirts, t-shirts, jackets, and accessories. Its focus on denim products has helped it carve a niche in the Indian fashion market.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1927" y="1505527"/>
            <a:ext cx="4184073" cy="720437"/>
          </a:xfrm>
        </p:spPr>
        <p:txBody>
          <a:bodyPr/>
          <a:lstStyle/>
          <a:p>
            <a:pPr algn="ctr"/>
            <a:r>
              <a:rPr lang="en-US" sz="2400" dirty="0">
                <a:solidFill>
                  <a:srgbClr val="0070C0"/>
                </a:solidFill>
              </a:rPr>
              <a:t>Collaborations</a:t>
            </a:r>
            <a:r>
              <a:rPr lang="en-US" sz="2400" dirty="0"/>
              <a:t>:</a:t>
            </a:r>
            <a:endParaRPr lang="en-IN" dirty="0"/>
          </a:p>
        </p:txBody>
      </p:sp>
      <p:pic>
        <p:nvPicPr>
          <p:cNvPr id="4" name="Picture Placeholder 3" descr="flying image"/>
          <p:cNvPicPr>
            <a:picLocks noGrp="1" noChangeAspect="1"/>
          </p:cNvPicPr>
          <p:nvPr>
            <p:ph type="pic" idx="1"/>
          </p:nvPr>
        </p:nvPicPr>
        <p:blipFill>
          <a:blip r:embed="rId2"/>
          <a:srcRect l="22288" r="22288"/>
          <a:stretch>
            <a:fillRect/>
          </a:stretch>
        </p:blipFill>
        <p:spPr>
          <a:xfrm>
            <a:off x="8192655" y="1217104"/>
            <a:ext cx="2722905" cy="3771765"/>
          </a:xfrm>
          <a:prstGeom prst="rect">
            <a:avLst/>
          </a:prstGeom>
        </p:spPr>
      </p:pic>
      <p:sp>
        <p:nvSpPr>
          <p:cNvPr id="3" name="Content Placeholder 2"/>
          <p:cNvSpPr>
            <a:spLocks noGrp="1"/>
          </p:cNvSpPr>
          <p:nvPr>
            <p:ph type="body" sz="half" idx="2"/>
          </p:nvPr>
        </p:nvSpPr>
        <p:spPr>
          <a:xfrm>
            <a:off x="415637" y="3343564"/>
            <a:ext cx="5883563" cy="1764145"/>
          </a:xfrm>
        </p:spPr>
        <p:txBody>
          <a:bodyPr>
            <a:normAutofit/>
          </a:bodyPr>
          <a:lstStyle/>
          <a:p>
            <a:r>
              <a:rPr lang="en-US" sz="2000" dirty="0"/>
              <a:t>Flying Machine has collaborated with various celebrities and influencers to enhance its brand image and appeal to its target audience.</a:t>
            </a:r>
            <a:endParaRPr lang="en-IN"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206" y="1948873"/>
            <a:ext cx="5532328" cy="1011224"/>
          </a:xfrm>
        </p:spPr>
        <p:txBody>
          <a:bodyPr/>
          <a:lstStyle/>
          <a:p>
            <a:pPr algn="ctr"/>
            <a:r>
              <a:rPr lang="en-US" sz="2400" dirty="0"/>
              <a:t>*</a:t>
            </a:r>
            <a:r>
              <a:rPr lang="en-US" sz="2400" dirty="0">
                <a:solidFill>
                  <a:srgbClr val="0070C0"/>
                </a:solidFill>
              </a:rPr>
              <a:t>Social Media:*</a:t>
            </a:r>
            <a:endParaRPr lang="en-IN" dirty="0"/>
          </a:p>
        </p:txBody>
      </p:sp>
      <p:pic>
        <p:nvPicPr>
          <p:cNvPr id="14" name="Picture Placeholder 13"/>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4558" t="-2557" r="4558" b="6306"/>
          <a:stretch>
            <a:fillRect/>
          </a:stretch>
        </p:blipFill>
        <p:spPr>
          <a:xfrm>
            <a:off x="7869382" y="874353"/>
            <a:ext cx="3343563" cy="4224119"/>
          </a:xfrm>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half" idx="2"/>
          </p:nvPr>
        </p:nvSpPr>
        <p:spPr>
          <a:xfrm>
            <a:off x="1450329" y="3145991"/>
            <a:ext cx="4562544" cy="2164917"/>
          </a:xfrm>
        </p:spPr>
        <p:txBody>
          <a:bodyPr>
            <a:noAutofit/>
          </a:bodyPr>
          <a:lstStyle/>
          <a:p>
            <a:pPr algn="just"/>
            <a:r>
              <a:rPr lang="en-US" sz="2000" dirty="0">
                <a:solidFill>
                  <a:srgbClr val="0070C0"/>
                </a:solidFill>
              </a:rPr>
              <a:t> </a:t>
            </a:r>
            <a:r>
              <a:rPr lang="en-US" sz="2000" dirty="0"/>
              <a:t>The brand is active on social media platforms, connecting with its target audience through engaging content and influencer partnerships.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57130"/>
            <a:ext cx="8911687" cy="1280890"/>
          </a:xfrm>
        </p:spPr>
        <p:txBody>
          <a:bodyPr/>
          <a:lstStyle/>
          <a:p>
            <a:r>
              <a:rPr lang="en-US" b="1" dirty="0">
                <a:solidFill>
                  <a:schemeClr val="tx1">
                    <a:lumMod val="95000"/>
                    <a:lumOff val="5000"/>
                  </a:schemeClr>
                </a:solidFill>
              </a:rPr>
              <a:t>History of Flying Machine:</a:t>
            </a:r>
            <a:endParaRPr lang="en-IN" b="1" dirty="0">
              <a:solidFill>
                <a:schemeClr val="tx1">
                  <a:lumMod val="95000"/>
                  <a:lumOff val="5000"/>
                </a:schemeClr>
              </a:solidFill>
            </a:endParaRPr>
          </a:p>
        </p:txBody>
      </p:sp>
      <p:sp>
        <p:nvSpPr>
          <p:cNvPr id="3" name="Content Placeholder 2"/>
          <p:cNvSpPr>
            <a:spLocks noGrp="1"/>
          </p:cNvSpPr>
          <p:nvPr>
            <p:ph idx="1"/>
          </p:nvPr>
        </p:nvSpPr>
        <p:spPr>
          <a:xfrm>
            <a:off x="2182812" y="1938020"/>
            <a:ext cx="8915400" cy="3777622"/>
          </a:xfrm>
        </p:spPr>
        <p:txBody>
          <a:bodyPr>
            <a:normAutofit/>
          </a:bodyPr>
          <a:lstStyle/>
          <a:p>
            <a:pPr algn="just"/>
            <a:r>
              <a:rPr lang="en-US" sz="2000" b="0" i="0" dirty="0">
                <a:solidFill>
                  <a:srgbClr val="555353"/>
                </a:solidFill>
                <a:effectLst/>
                <a:latin typeface="+mj-lt"/>
              </a:rPr>
              <a:t>Flying Machine is one of the indigenously grown brands started by garment division of Arvind mills. The brand was incepted in 80’s; On My 22,1906,the united states granted patent number 821,393 for a flying machine to wilber and orville wright.it was an invetion that would change the world. for The brand had the positioning of ‘guaranteed brand’ due to its unique pricing and product innovation. However, with the growing penetration of online retail and multiple retail channels, the brand started experiencing operational huddle in managing inventory as it goes on multiple channels. </a:t>
            </a:r>
            <a:endParaRPr lang="en-IN" sz="2000" dirty="0">
              <a:latin typeface="+mj-lt"/>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TotalTime>
  <Words>1318</Words>
  <Application>Microsoft Office PowerPoint</Application>
  <PresentationFormat>Custom</PresentationFormat>
  <Paragraphs>86</Paragraphs>
  <Slides>23</Slides>
  <Notes>0</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Comprehensive Digital Marketing Project Work </vt:lpstr>
      <vt:lpstr>Slide 2</vt:lpstr>
      <vt:lpstr>ACKNOWLEDGEMENT</vt:lpstr>
      <vt:lpstr>TEAM MEMBERS</vt:lpstr>
      <vt:lpstr>Brand study, Competitor Analysis &amp; Buyer’s/Audience’s Personal</vt:lpstr>
      <vt:lpstr>Analysis:</vt:lpstr>
      <vt:lpstr>Collaborations:</vt:lpstr>
      <vt:lpstr>*Social Media:*</vt:lpstr>
      <vt:lpstr>History of Flying Machine:</vt:lpstr>
      <vt:lpstr>Progress:</vt:lpstr>
      <vt:lpstr>Flying Machine India Company Profile </vt:lpstr>
      <vt:lpstr>SEO &amp; Keyword Research:</vt:lpstr>
      <vt:lpstr>Rankings of keywords:</vt:lpstr>
      <vt:lpstr>Email Marketing: </vt:lpstr>
      <vt:lpstr>Social Media Marketing: </vt:lpstr>
      <vt:lpstr>Facebook </vt:lpstr>
      <vt:lpstr>Instagram: </vt:lpstr>
      <vt:lpstr>Content Marketing: </vt:lpstr>
      <vt:lpstr>Content Marketing stratagies</vt:lpstr>
      <vt:lpstr>Pay per click advertising: </vt:lpstr>
      <vt:lpstr>Pay per click:</vt:lpstr>
      <vt:lpstr> Video marketing: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Reddy</dc:creator>
  <cp:lastModifiedBy>khit</cp:lastModifiedBy>
  <cp:revision>7</cp:revision>
  <dcterms:created xsi:type="dcterms:W3CDTF">2023-08-18T17:21:00Z</dcterms:created>
  <dcterms:modified xsi:type="dcterms:W3CDTF">2023-08-25T08:24:32Z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1A5C2DB9246C4A199C5C5485940974BC_13</vt:lpwstr>
  </property>
  <property fmtid="{D5CDD505-2E9C-101B-9397-08002B2CF9AE}" pid="3" name="KSOProductBuildVer">
    <vt:lpwstr>1033-12.2.0.13110</vt:lpwstr>
  </property>
</Properties>
</file>