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1" r:id="rId25"/>
    <p:sldId id="280" r:id="rId26"/>
    <p:sldId id="278" r:id="rId27"/>
    <p:sldId id="279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73AD-DC47-A97C-7C2B-44D59012F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A21DC-EC77-9681-78E9-57720CB59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ED8D-9CDB-441A-DA08-9AC356DD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56AC-D20F-DC02-9CD6-22DD8A0E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8891-0AB4-20B1-460B-139AE644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AA75-9344-FF51-28C1-0807A2EA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24151-582F-5E76-ACB1-FF4BCAFF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3939-5A63-2CB7-854F-670F73D0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4760-9B6B-EC8F-8215-F3A24619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0E70-92C4-4DB4-89A9-8F04BD5B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94112-15DB-26F3-5ABF-232080B97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3755C-F209-3D70-DEA2-80D076363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3E1D2-28C5-CD29-49B1-89CB7D24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D417-4CC2-4409-8B72-7A792F7F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9F26B-0C11-E104-46ED-4C77BEBB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4D6F-8E45-400A-36F5-5FDF44D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468C-03F1-4481-9A79-F589AC1F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084D-2368-7EE0-0A9D-F1BF9CF0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5D73-4DED-6890-7266-78756B44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FB22-E377-7904-5360-A1A9CC6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A6AF-5738-5F00-70A8-2C987779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28A12-6261-8E6C-9F43-04384242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2C87-3249-EE01-D559-CEEDA5DA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02DA-95D0-526C-5E5D-591C7570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F0FE-DBBA-FD27-C27E-1E52BEB2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7347-651D-BFFA-2D4E-4560B826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6A84-9DA4-3209-5554-ECC0DC2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395E-6D9B-E8DD-4FB4-BEC4A2D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D4931-D071-3A87-4531-2A18986E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3E80-47FF-47E7-8851-9C0C7A6D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1195D-EC4E-4C9D-E4ED-45728728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B930-412F-9637-8C8A-0C57CD57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C27B-D919-902C-B1EA-E6207196A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24220-4052-E448-1DF3-3921C3FF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9558A-144E-B6EA-0F54-3728B9D1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CA760-4FD8-48C4-3FA7-0910C6AAC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80329-A02E-E8EA-E50E-CF19B0BE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03FA4-79FD-BA3F-9FEB-D21933C0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4CF77-E123-1B72-A1E0-D79266C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650F-4CF4-8596-1DC5-E5C224BB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0C6D4-22C8-44F7-FB3E-C9F332E9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85A5-C30D-4B1B-E153-E7E8F729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2BFA-DD82-008B-F6EE-EF4D21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3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5C7E1-5FC4-B542-FCA2-9A1296AE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9AE35-212F-64CD-CB61-C45AD082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2DFCF-AB82-CD7B-71B0-9B77F0F7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EA96-D4AA-C46C-03B0-586B10E4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B1D0-5923-876B-29EC-E6DC2563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E6B43-1D99-62FB-D31A-77CA4E29F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136AA-47BA-43DC-8259-63C701F7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B9624-CF10-C8D7-43BD-BA3321C7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9C3C-77AC-C48D-8B80-B4E3934B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B079-FE33-CE13-35AE-4F5FF35A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2C912-CF04-9EB4-7E55-1EF3A2120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FFB41-5DE1-EB97-731F-815C4752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498F-5F2E-44B4-8470-0337E7F9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4D591-4577-CF6E-10AB-53A63DB8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8F3E3-054F-6FF4-C98B-5FB7A700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B6F02-BC22-6E5D-A8C1-98E9EB5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9B22-761A-F663-23CF-BE290CDF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0968A-D25B-73BA-C7E4-0E3820B58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4A92C-4B94-420E-AC84-9DA4AFA04A2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8D01-75F0-F544-F0E1-9F8070FEC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1DEC-A3B8-7846-8823-948C19161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769ED-4B48-4DED-AAD2-8A3E0458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5476-7651-49D0-BC1F-24BE482D1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B9B9-7A44-A230-A4F6-7A0F67D92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240" y="4962544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sz="5400" dirty="0"/>
          </a:p>
          <a:p>
            <a:r>
              <a:rPr lang="en-US" sz="5400" dirty="0"/>
              <a:t>	Toronto Car Parking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C1327-38FA-358A-26D5-D1221F4F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65412"/>
            <a:ext cx="10210800" cy="48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B59F-FD34-E41C-B85F-23BC3EC6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65761"/>
            <a:ext cx="7958331" cy="9550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After changing description check distribution of occurrences of different category reasons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43C7F-2C85-82E8-DA90-7085057F2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04" y="1574800"/>
            <a:ext cx="11737376" cy="5130799"/>
          </a:xfrm>
        </p:spPr>
      </p:pic>
    </p:spTree>
    <p:extLst>
      <p:ext uri="{BB962C8B-B14F-4D97-AF65-F5344CB8AC3E}">
        <p14:creationId xmlns:p14="http://schemas.microsoft.com/office/powerpoint/2010/main" val="396744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34BF-69AC-DE5B-C906-8AB2980B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some cars from US too. Lets check the Distribution.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C2458-4ABF-E6A5-1B8F-97AEC081E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586" y="1825625"/>
            <a:ext cx="8628828" cy="4351338"/>
          </a:xfrm>
        </p:spPr>
      </p:pic>
    </p:spTree>
    <p:extLst>
      <p:ext uri="{BB962C8B-B14F-4D97-AF65-F5344CB8AC3E}">
        <p14:creationId xmlns:p14="http://schemas.microsoft.com/office/powerpoint/2010/main" val="80814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EE94-40EB-1CA6-F8B7-95B2B40D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686D-2A5B-17D9-C656-4693959C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it can be concluded that </a:t>
            </a:r>
            <a:r>
              <a:rPr lang="en-US" b="1" i="0" dirty="0">
                <a:effectLst/>
                <a:latin typeface="system-ui"/>
              </a:rPr>
              <a:t>most fines happened in CANADA Ontario which is for 30 CAD due to park wrongly.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8712-955B-AD5A-C5F3-72C9B038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3"/>
            <a:ext cx="10515600" cy="701675"/>
          </a:xfrm>
        </p:spPr>
        <p:txBody>
          <a:bodyPr>
            <a:noAutofit/>
          </a:bodyPr>
          <a:lstStyle/>
          <a:p>
            <a:r>
              <a:rPr lang="en-US" sz="2800" dirty="0"/>
              <a:t>Now lets check which area tag for those fines are affected. </a:t>
            </a:r>
            <a:br>
              <a:rPr lang="en-US" sz="2800" dirty="0"/>
            </a:br>
            <a:r>
              <a:rPr lang="en-US" sz="2800" dirty="0"/>
              <a:t>Area Tag “NR” is mostly affected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B85AD-DF0B-7BD3-B1A3-957E740A2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2638"/>
            <a:ext cx="11854596" cy="5954399"/>
          </a:xfrm>
        </p:spPr>
      </p:pic>
    </p:spTree>
    <p:extLst>
      <p:ext uri="{BB962C8B-B14F-4D97-AF65-F5344CB8AC3E}">
        <p14:creationId xmlns:p14="http://schemas.microsoft.com/office/powerpoint/2010/main" val="293842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FC79-0C30-3EEC-FE21-B4EF0974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Visualization for 365 days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6B892-A646-BEE3-2A9D-C7A75D468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794" y="1825625"/>
            <a:ext cx="9278411" cy="4351338"/>
          </a:xfrm>
        </p:spPr>
      </p:pic>
    </p:spTree>
    <p:extLst>
      <p:ext uri="{BB962C8B-B14F-4D97-AF65-F5344CB8AC3E}">
        <p14:creationId xmlns:p14="http://schemas.microsoft.com/office/powerpoint/2010/main" val="227639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F5A7-8D5A-D589-37B5-7C4BD0E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1"/>
            <a:ext cx="10515600" cy="14976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Compute Max and Min Average in last Year</a:t>
            </a:r>
            <a:br>
              <a:rPr lang="en-US" dirty="0"/>
            </a:br>
            <a:br>
              <a:rPr lang="en-US" dirty="0"/>
            </a:br>
            <a:r>
              <a:rPr lang="en-US" sz="2000" b="1" i="0" dirty="0">
                <a:effectLst/>
                <a:latin typeface="system-ui"/>
              </a:rPr>
              <a:t>Top 3 months of last year( 2022 ) Jun, Mar, July( By Ranking )</a:t>
            </a:r>
            <a:br>
              <a:rPr lang="en-US" b="1" i="0" dirty="0"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A997D-034E-C264-ECC7-A7386891A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58" y="1513840"/>
            <a:ext cx="11375922" cy="5344159"/>
          </a:xfrm>
        </p:spPr>
      </p:pic>
    </p:spTree>
    <p:extLst>
      <p:ext uri="{BB962C8B-B14F-4D97-AF65-F5344CB8AC3E}">
        <p14:creationId xmlns:p14="http://schemas.microsoft.com/office/powerpoint/2010/main" val="103190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67C4-7491-8E37-C7CF-3BCE9897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Different Types of fine along with the time series. We choose top 4 reasons as data the data is skewed.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6E8E49-2BF0-61C7-D564-68DAF67BB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729" y="1845358"/>
            <a:ext cx="9544541" cy="4311872"/>
          </a:xfrm>
        </p:spPr>
      </p:pic>
    </p:spTree>
    <p:extLst>
      <p:ext uri="{BB962C8B-B14F-4D97-AF65-F5344CB8AC3E}">
        <p14:creationId xmlns:p14="http://schemas.microsoft.com/office/powerpoint/2010/main" val="366905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678B-303A-E044-0D41-08E114FE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seasonal decomposition and plot diagnostics.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34A90-5A3E-663E-9CE2-F9C2BDAA5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723" y="1839008"/>
            <a:ext cx="9798554" cy="4324572"/>
          </a:xfrm>
        </p:spPr>
      </p:pic>
    </p:spTree>
    <p:extLst>
      <p:ext uri="{BB962C8B-B14F-4D97-AF65-F5344CB8AC3E}">
        <p14:creationId xmlns:p14="http://schemas.microsoft.com/office/powerpoint/2010/main" val="265368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8665-4BB9-FEC8-D44A-027031CA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Diagnostics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75929-E0EB-AD69-D6C8-6EC91260E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323" y="2369260"/>
            <a:ext cx="7855354" cy="3264068"/>
          </a:xfrm>
        </p:spPr>
      </p:pic>
    </p:spTree>
    <p:extLst>
      <p:ext uri="{BB962C8B-B14F-4D97-AF65-F5344CB8AC3E}">
        <p14:creationId xmlns:p14="http://schemas.microsoft.com/office/powerpoint/2010/main" val="38852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5868-9042-D75A-0F52-91ED1F84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43986"/>
            <a:ext cx="10515600" cy="650875"/>
          </a:xfrm>
        </p:spPr>
        <p:txBody>
          <a:bodyPr>
            <a:noAutofit/>
          </a:bodyPr>
          <a:lstStyle/>
          <a:p>
            <a:r>
              <a:rPr lang="en-US" sz="2400" dirty="0"/>
              <a:t>Choose the best variable which improve AIC, reduce skewness and heteroskedasticity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B840F-8F31-7723-DA97-00710034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20" y="1060328"/>
            <a:ext cx="9341330" cy="23686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6846E-23E2-41AF-0FD3-8300CDBD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022" y="3489651"/>
            <a:ext cx="4665698" cy="3024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53088-327B-7A52-3769-0A5DDFCD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74" y="4775200"/>
            <a:ext cx="3939145" cy="1738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CDE918-8E5F-D90B-F548-2CACEAD4595D}"/>
              </a:ext>
            </a:extLst>
          </p:cNvPr>
          <p:cNvSpPr txBox="1"/>
          <p:nvPr/>
        </p:nvSpPr>
        <p:spPr>
          <a:xfrm>
            <a:off x="989474" y="4220430"/>
            <a:ext cx="386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choosing the best value </a:t>
            </a:r>
          </a:p>
        </p:txBody>
      </p:sp>
    </p:spTree>
    <p:extLst>
      <p:ext uri="{BB962C8B-B14F-4D97-AF65-F5344CB8AC3E}">
        <p14:creationId xmlns:p14="http://schemas.microsoft.com/office/powerpoint/2010/main" val="279282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AE6F-8F58-9106-DD91-AAD4AE8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D058-FC01-77BC-F343-CE4A2738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2.8 Million Car parking tickets across city of Toronto</a:t>
            </a:r>
          </a:p>
          <a:p>
            <a:r>
              <a:rPr lang="en-US" dirty="0"/>
              <a:t>Published by Revenue service.</a:t>
            </a:r>
          </a:p>
          <a:p>
            <a:r>
              <a:rPr lang="en-US" dirty="0"/>
              <a:t>Only limits to complete records.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9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D61-A167-3188-D3B3-9F90E2AB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115"/>
          </a:xfrm>
        </p:spPr>
        <p:txBody>
          <a:bodyPr>
            <a:normAutofit fontScale="90000"/>
          </a:bodyPr>
          <a:lstStyle/>
          <a:p>
            <a:r>
              <a:rPr lang="en-US" dirty="0"/>
              <a:t>Diagnostic plot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D54C9-8539-649C-2C60-E8B3D933E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06" y="1760195"/>
            <a:ext cx="5502354" cy="4861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9D8AA2-CC71-3ECA-3DC9-E3FF9A1A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0195"/>
            <a:ext cx="6095999" cy="4732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5A864-AE6D-5AFD-E45A-F65C9B544CE2}"/>
              </a:ext>
            </a:extLst>
          </p:cNvPr>
          <p:cNvSpPr txBox="1"/>
          <p:nvPr/>
        </p:nvSpPr>
        <p:spPr>
          <a:xfrm>
            <a:off x="528320" y="1381760"/>
            <a:ext cx="2783840" cy="3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A57B4-0040-A5ED-A636-E67BF1C181F9}"/>
              </a:ext>
            </a:extLst>
          </p:cNvPr>
          <p:cNvSpPr txBox="1"/>
          <p:nvPr/>
        </p:nvSpPr>
        <p:spPr>
          <a:xfrm>
            <a:off x="6339842" y="1381760"/>
            <a:ext cx="2072640" cy="3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61756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4F5F-1905-5161-1359-F82FFBCC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US" sz="2400" dirty="0"/>
              <a:t>One Step Ahead Forecasting with the proven best value taken for last quarter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D482A-77A9-8F80-4467-4C52DC85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1137920"/>
            <a:ext cx="10622280" cy="5628640"/>
          </a:xfrm>
        </p:spPr>
      </p:pic>
    </p:spTree>
    <p:extLst>
      <p:ext uri="{BB962C8B-B14F-4D97-AF65-F5344CB8AC3E}">
        <p14:creationId xmlns:p14="http://schemas.microsoft.com/office/powerpoint/2010/main" val="68884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0941-940F-D10E-9FDE-8746F6A7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Importance and fine prediction after Cleaning the Data with Responsible AI Toolbox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48D4E-42D7-D9D9-39C7-3D12692BA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621003"/>
            <a:ext cx="9011920" cy="48967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DC04F-A498-990B-1E80-EFD3C5337BAC}"/>
              </a:ext>
            </a:extLst>
          </p:cNvPr>
          <p:cNvSpPr txBox="1"/>
          <p:nvPr/>
        </p:nvSpPr>
        <p:spPr>
          <a:xfrm>
            <a:off x="1432560" y="6492875"/>
            <a:ext cx="308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MSE = 0.081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1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F8A8-9EAF-1E04-13FC-AABC10F8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Highest occurred Infraction Code is 3 which occurs 378837 times.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AFF0D-1CEB-6906-C889-2728D9D9E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2400"/>
            <a:ext cx="7943988" cy="4927599"/>
          </a:xfrm>
        </p:spPr>
      </p:pic>
    </p:spTree>
    <p:extLst>
      <p:ext uri="{BB962C8B-B14F-4D97-AF65-F5344CB8AC3E}">
        <p14:creationId xmlns:p14="http://schemas.microsoft.com/office/powerpoint/2010/main" val="226394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CD86-CA5E-E1E5-AB7E-1D0F0357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28662-26F1-6522-0EBF-5F553FE3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2560"/>
            <a:ext cx="10287000" cy="5240816"/>
          </a:xfrm>
        </p:spPr>
      </p:pic>
    </p:spTree>
    <p:extLst>
      <p:ext uri="{BB962C8B-B14F-4D97-AF65-F5344CB8AC3E}">
        <p14:creationId xmlns:p14="http://schemas.microsoft.com/office/powerpoint/2010/main" val="213474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C26B-767F-067D-04C9-0B4A6DFB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85AE-6A3E-B2A7-E9BC-AFF7669F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Dependence plot of Infraction code’s importance value to it’s values.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8370F-AE8D-195E-411B-34112625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78" y="2301660"/>
            <a:ext cx="9367742" cy="45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5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FD8F-58AE-040D-92D3-C7D55F59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from the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4D0E-D642-438C-5D7E-5D64B734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Ontario has the highest number of charged fine/</a:t>
            </a:r>
            <a:r>
              <a:rPr lang="en-US" sz="2200" dirty="0" err="1"/>
              <a:t>parkit</a:t>
            </a:r>
            <a:r>
              <a:rPr lang="en-US" sz="2200" dirty="0"/>
              <a:t> ticket which is 30 USD.</a:t>
            </a:r>
          </a:p>
          <a:p>
            <a:r>
              <a:rPr lang="en-US" sz="2200" dirty="0"/>
              <a:t>Even though number of occurrence is high for a particular category, feature importance could be different.</a:t>
            </a:r>
          </a:p>
          <a:p>
            <a:r>
              <a:rPr lang="en-US" sz="2200" dirty="0"/>
              <a:t>Skewness could be possibly reduced at higher proportion ( nearly 100%) which results better balance of distribution in time series data.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model is undoubtedly performs good for fine amount for 1 year of data ( high accuracy and very low </a:t>
            </a:r>
            <a:r>
              <a:rPr lang="en-US" sz="2200" dirty="0" err="1"/>
              <a:t>mse</a:t>
            </a:r>
            <a:r>
              <a:rPr lang="en-US" sz="2200" dirty="0"/>
              <a:t> for random forest regression model ) but still only there are very less number of features which does not give the data a higher number of variance in terms of explainability.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5484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88A-0482-A2BE-4255-B2DAC62A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Areas of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BC13-FEFD-32F6-2F73-956B2CA1F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model has a tendency of overfitting. </a:t>
            </a:r>
          </a:p>
          <a:p>
            <a:r>
              <a:rPr lang="en-US" sz="2000" dirty="0"/>
              <a:t>IF we normalize the data too much in terms of skewness and other factors, we may loose some data could be a challenge of concept drift.</a:t>
            </a:r>
          </a:p>
          <a:p>
            <a:pPr marL="0" indent="0">
              <a:buNone/>
            </a:pPr>
            <a:r>
              <a:rPr lang="en-US" sz="2000" dirty="0"/>
              <a:t>  Solution For reaching more realistic nature and explainability: </a:t>
            </a:r>
          </a:p>
          <a:p>
            <a:r>
              <a:rPr lang="en-US" sz="2000" dirty="0"/>
              <a:t>We could introduce more features if available.  The dataset should have some resource within it. </a:t>
            </a:r>
          </a:p>
          <a:p>
            <a:r>
              <a:rPr lang="en-US" sz="2000" dirty="0"/>
              <a:t>Increase the dataset’s compactness which could result in reuse faster.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88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A2E6-A66F-8C15-3DB8-D6C9A09D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pic>
        <p:nvPicPr>
          <p:cNvPr id="5" name="Content Placeholder 4" descr="Question mark against red wall">
            <a:extLst>
              <a:ext uri="{FF2B5EF4-FFF2-40B4-BE49-F238E27FC236}">
                <a16:creationId xmlns:a16="http://schemas.microsoft.com/office/drawing/2014/main" id="{CE479F18-FCDA-BE7F-2463-083B1804E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80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121346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3184-7264-7719-2042-592DD0B1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DD1D-4801-08DD-DD39-ED0F709D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8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Huge Dataset, EDA is not possible for the whole dataset due to the various reasons.</a:t>
            </a:r>
          </a:p>
          <a:p>
            <a:r>
              <a:rPr lang="en-US" sz="1800" dirty="0"/>
              <a:t>Even though data is taken as input in chunks to increase the computational optimization, memory allocation is not improved for </a:t>
            </a:r>
            <a:r>
              <a:rPr lang="en-US" sz="1800" dirty="0" err="1"/>
              <a:t>jupyter</a:t>
            </a:r>
            <a:r>
              <a:rPr lang="en-US" sz="1800" dirty="0"/>
              <a:t> notebook in local. Kernel Died. </a:t>
            </a:r>
            <a:r>
              <a:rPr lang="en-US" sz="1800" dirty="0" err="1"/>
              <a:t>Jupyter</a:t>
            </a:r>
            <a:r>
              <a:rPr lang="en-US" sz="1800" dirty="0"/>
              <a:t> lab memory capacity is 3.2GB 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900" dirty="0"/>
              <a:t>2010, 2021 Data is consistent with the columns and many of the cells were broken in intermittent lines.</a:t>
            </a:r>
          </a:p>
          <a:p>
            <a:pPr marL="0" indent="0">
              <a:buNone/>
            </a:pPr>
            <a:r>
              <a:rPr lang="en-US" sz="1900" dirty="0"/>
              <a:t>     Needed maybe more time to introspect and cleaning. 2021 data formatting was wrong which will take more time.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32E99-F140-8963-41D0-72F5244A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29" y="2788382"/>
            <a:ext cx="10347571" cy="1634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AB108-EDF3-6A11-83D7-F3A1D340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29" y="4576586"/>
            <a:ext cx="10423771" cy="9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19D8-7DE7-F2D9-D52C-7113691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Property of the Data ( Last year 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6682-C93B-652C-E8D7-2F7AC517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Highly Skewed data as all records are taken from Toronto Car parking fine records and only one set of fine amounts are described for all years.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6AEE2-617E-03D8-C4DB-23BF82F8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4" y="2488060"/>
            <a:ext cx="3539729" cy="1513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6976B-6599-7CCC-3578-55A99D8C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3" y="2376055"/>
            <a:ext cx="7913430" cy="354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53B17-B5A8-B455-CA7F-61428F35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14" y="4238486"/>
            <a:ext cx="3903654" cy="24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6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2BFB-251E-C815-C7E4-CAB8A54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/>
          <a:lstStyle/>
          <a:p>
            <a:r>
              <a:rPr lang="en-US" dirty="0"/>
              <a:t>Lets check some pattern in the 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080A-851F-C876-EC27-2B29DA54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1079480" cy="5709920"/>
          </a:xfrm>
        </p:spPr>
        <p:txBody>
          <a:bodyPr/>
          <a:lstStyle/>
          <a:p>
            <a:r>
              <a:rPr lang="en-US" dirty="0"/>
              <a:t>Lets see the number of occurrences for different types of fines.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144D2-3A5E-2D7A-5814-4741692A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931035"/>
            <a:ext cx="11531600" cy="47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5BB5-F868-1B42-830C-10A4CFBD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 Lets check which provinces has the most occurrence.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8772D-4C90-4C09-40B5-712A6B088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306" y="1940613"/>
            <a:ext cx="9487388" cy="4121362"/>
          </a:xfrm>
        </p:spPr>
      </p:pic>
    </p:spTree>
    <p:extLst>
      <p:ext uri="{BB962C8B-B14F-4D97-AF65-F5344CB8AC3E}">
        <p14:creationId xmlns:p14="http://schemas.microsoft.com/office/powerpoint/2010/main" val="321199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189D-EF57-7E20-F78B-3542C2E2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115"/>
          </a:xfrm>
        </p:spPr>
        <p:txBody>
          <a:bodyPr>
            <a:normAutofit/>
          </a:bodyPr>
          <a:lstStyle/>
          <a:p>
            <a:r>
              <a:rPr lang="en-US" sz="2400" dirty="0"/>
              <a:t>Now lets see the mapping is correct between the fine type and the province.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4AAC9-BD64-D68E-D12F-FEE283F4D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58" y="904240"/>
            <a:ext cx="11792483" cy="5751874"/>
          </a:xfrm>
        </p:spPr>
      </p:pic>
    </p:spTree>
    <p:extLst>
      <p:ext uri="{BB962C8B-B14F-4D97-AF65-F5344CB8AC3E}">
        <p14:creationId xmlns:p14="http://schemas.microsoft.com/office/powerpoint/2010/main" val="277209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A024-00BC-0FF4-7A28-213B75E4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check the reason of the fines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A8B2-B7CB-7EA8-0C77-58C223F16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categories for reasons.</a:t>
            </a:r>
          </a:p>
          <a:p>
            <a:r>
              <a:rPr lang="en-US" dirty="0"/>
              <a:t>Tried to shorten the categorical </a:t>
            </a:r>
          </a:p>
          <a:p>
            <a:pPr marL="0" indent="0">
              <a:buNone/>
            </a:pPr>
            <a:r>
              <a:rPr lang="en-US" dirty="0"/>
              <a:t>Umbrella for different reasons.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pPr marL="0" indent="0">
              <a:buNone/>
            </a:pPr>
            <a:r>
              <a:rPr lang="en-US" dirty="0"/>
              <a:t>Hard to fit in a categorical feature.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00AB-3A02-3BCA-6477-F6AB24FA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2320"/>
            <a:ext cx="4724643" cy="45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F16A-E5AE-71A9-575B-D1C19942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parking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A464-7B23-D755-12E6-9D4F3BAE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the parking reason description </a:t>
            </a:r>
          </a:p>
          <a:p>
            <a:r>
              <a:rPr lang="en-US" dirty="0"/>
              <a:t>Based on starting keyword.</a:t>
            </a:r>
            <a:br>
              <a:rPr lang="en-US" dirty="0"/>
            </a:br>
            <a:r>
              <a:rPr lang="en-US" dirty="0"/>
              <a:t>9 types of different starting word only happen. Example: </a:t>
            </a:r>
          </a:p>
          <a:p>
            <a:r>
              <a:rPr lang="en-US" dirty="0"/>
              <a:t>Park = parking ticket was handed due to car park in wrong manner</a:t>
            </a:r>
          </a:p>
          <a:p>
            <a:r>
              <a:rPr lang="en-US" dirty="0"/>
              <a:t>Stop = car parked wrong in front of the stop sign/ stopped unintentionally</a:t>
            </a:r>
          </a:p>
          <a:p>
            <a:r>
              <a:rPr lang="en-US" dirty="0"/>
              <a:t>Standby = Car was ready to move but still standing</a:t>
            </a:r>
          </a:p>
          <a:p>
            <a:r>
              <a:rPr lang="en-US" dirty="0"/>
              <a:t>Failed parking = The car parked in improper manner.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4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4384</TotalTime>
  <Words>725</Words>
  <Application>Microsoft Office PowerPoint</Application>
  <PresentationFormat>Widescreen</PresentationFormat>
  <Paragraphs>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system-ui</vt:lpstr>
      <vt:lpstr>Office Theme</vt:lpstr>
      <vt:lpstr>PowerPoint Presentation</vt:lpstr>
      <vt:lpstr>Data Set description</vt:lpstr>
      <vt:lpstr>Limitations or challenges</vt:lpstr>
      <vt:lpstr>Main Property of the Data ( Last year 2022)</vt:lpstr>
      <vt:lpstr>Lets check some pattern in the fine</vt:lpstr>
      <vt:lpstr>Now Lets check which provinces has the most occurrence.</vt:lpstr>
      <vt:lpstr>Now lets see the mapping is correct between the fine type and the province.</vt:lpstr>
      <vt:lpstr>Now lets check the reason of the fines</vt:lpstr>
      <vt:lpstr>Change the parking reasons</vt:lpstr>
      <vt:lpstr>After changing description check distribution of occurrences of different category reasons</vt:lpstr>
      <vt:lpstr>There are some cars from US too. Lets check the Distribution.</vt:lpstr>
      <vt:lpstr>1st Result</vt:lpstr>
      <vt:lpstr>Now lets check which area tag for those fines are affected.  Area Tag “NR” is mostly affected</vt:lpstr>
      <vt:lpstr>Time Series Visualization for 365 days </vt:lpstr>
      <vt:lpstr>Compute Max and Min Average in last Year  Top 3 months of last year( 2022 ) Jun, Mar, July( By Ranking ) </vt:lpstr>
      <vt:lpstr>Different Types of fine along with the time series. We choose top 4 reasons as data the data is skewed.</vt:lpstr>
      <vt:lpstr>Check seasonal decomposition and plot diagnostics.</vt:lpstr>
      <vt:lpstr>Plot Diagnostics</vt:lpstr>
      <vt:lpstr>Choose the best variable which improve AIC, reduce skewness and heteroskedasticity</vt:lpstr>
      <vt:lpstr>Diagnostic plot comparison</vt:lpstr>
      <vt:lpstr>One Step Ahead Forecasting with the proven best value taken for last quarter</vt:lpstr>
      <vt:lpstr>Feature Importance and fine prediction after Cleaning the Data with Responsible AI Toolbox</vt:lpstr>
      <vt:lpstr>Highest occurred Infraction Code is 3 which occurs 378837 times.</vt:lpstr>
      <vt:lpstr>Top Features </vt:lpstr>
      <vt:lpstr>Feature Importance </vt:lpstr>
      <vt:lpstr>Conclusion from the EDA</vt:lpstr>
      <vt:lpstr>Challenges and Areas of Development </vt:lpstr>
      <vt:lpstr>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Car Parking EDA</dc:title>
  <dc:creator>reet2019 Das</dc:creator>
  <cp:lastModifiedBy>reet2019 Das</cp:lastModifiedBy>
  <cp:revision>13</cp:revision>
  <dcterms:created xsi:type="dcterms:W3CDTF">2023-11-13T04:10:17Z</dcterms:created>
  <dcterms:modified xsi:type="dcterms:W3CDTF">2023-11-21T16:11:41Z</dcterms:modified>
</cp:coreProperties>
</file>