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7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88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4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88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23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4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1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9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3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9B76A-B053-4403-820A-9C71D8A5A5E3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90D2D-A511-4BCB-8E7F-320EA002A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03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76881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solidFill>
                  <a:schemeClr val="bg1"/>
                </a:solidFill>
              </a:rPr>
              <a:t>Bank Loan </a:t>
            </a:r>
            <a:r>
              <a:rPr lang="en-IN" sz="6000" b="1" dirty="0" smtClean="0">
                <a:solidFill>
                  <a:schemeClr val="bg1"/>
                </a:solidFill>
              </a:rPr>
              <a:t>Project &amp; Analysis Report</a:t>
            </a:r>
            <a:r>
              <a:rPr lang="en-IN" sz="6000" b="1" dirty="0" smtClean="0">
                <a:solidFill>
                  <a:schemeClr val="bg1"/>
                </a:solidFill>
              </a:rPr>
              <a:t/>
            </a:r>
            <a:br>
              <a:rPr lang="en-IN" sz="6000" b="1" dirty="0" smtClean="0">
                <a:solidFill>
                  <a:schemeClr val="bg1"/>
                </a:solidFill>
              </a:rPr>
            </a:br>
            <a:r>
              <a:rPr lang="en-IN" sz="6000" b="1" dirty="0" smtClean="0">
                <a:solidFill>
                  <a:schemeClr val="bg1"/>
                </a:solidFill>
              </a:rPr>
              <a:t>using</a:t>
            </a:r>
            <a:r>
              <a:rPr lang="en-IN" sz="6000" b="1" dirty="0">
                <a:solidFill>
                  <a:schemeClr val="bg1"/>
                </a:solidFill>
              </a:rPr>
              <a:t/>
            </a:r>
            <a:br>
              <a:rPr lang="en-IN" sz="6000" b="1" dirty="0">
                <a:solidFill>
                  <a:schemeClr val="bg1"/>
                </a:solidFill>
              </a:rPr>
            </a:br>
            <a:r>
              <a:rPr lang="en-IN" sz="6000" b="1" dirty="0" smtClean="0">
                <a:solidFill>
                  <a:schemeClr val="bg1"/>
                </a:solidFill>
              </a:rPr>
              <a:t>SQL &amp; PowerBI</a:t>
            </a:r>
            <a:endParaRPr lang="en-IN" sz="60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99" y="3595364"/>
            <a:ext cx="4431323" cy="29823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41" y="4192204"/>
            <a:ext cx="2857500" cy="1973948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898525" y="4687911"/>
            <a:ext cx="914400" cy="566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16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30"/>
            <a:ext cx="10515600" cy="65682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Key Performance indicators (KPI’s)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" y="759853"/>
            <a:ext cx="11985051" cy="6111399"/>
          </a:xfrm>
        </p:spPr>
        <p:txBody>
          <a:bodyPr>
            <a:normAutofit/>
          </a:bodyPr>
          <a:lstStyle/>
          <a:p>
            <a:pPr lvl="0"/>
            <a:r>
              <a:rPr lang="en-IN" sz="2000" b="1" dirty="0" smtClean="0"/>
              <a:t>Total Loan Applications: </a:t>
            </a:r>
            <a:r>
              <a:rPr lang="en-IN" sz="2000" dirty="0"/>
              <a:t>U</a:t>
            </a:r>
            <a:r>
              <a:rPr lang="en-IN" sz="2000" dirty="0" smtClean="0"/>
              <a:t>sed to track </a:t>
            </a:r>
            <a:r>
              <a:rPr lang="en-US" sz="2000" dirty="0" smtClean="0"/>
              <a:t>the total number </a:t>
            </a:r>
            <a:r>
              <a:rPr lang="en-US" sz="2000" dirty="0"/>
              <a:t>of loan </a:t>
            </a:r>
            <a:r>
              <a:rPr lang="en-US" sz="2000" dirty="0" smtClean="0"/>
              <a:t>applications received,</a:t>
            </a:r>
            <a:r>
              <a:rPr lang="en-IN" sz="2000" dirty="0" smtClean="0"/>
              <a:t> </a:t>
            </a:r>
            <a:r>
              <a:rPr lang="en-IN" sz="2000" dirty="0"/>
              <a:t>t</a:t>
            </a:r>
            <a:r>
              <a:rPr lang="en-IN" sz="2000" dirty="0" smtClean="0"/>
              <a:t>o </a:t>
            </a:r>
            <a:r>
              <a:rPr lang="en-IN" sz="2000" dirty="0"/>
              <a:t>monitor the Month-to-Date (MTD) Loan Applications and track changes Month-over-Month (</a:t>
            </a:r>
            <a:r>
              <a:rPr lang="en-IN" sz="2000" dirty="0" err="1"/>
              <a:t>MoM</a:t>
            </a:r>
            <a:r>
              <a:rPr lang="en-IN" sz="2000" dirty="0"/>
              <a:t>).</a:t>
            </a:r>
          </a:p>
          <a:p>
            <a:endParaRPr lang="en-US" sz="2000" dirty="0" smtClean="0"/>
          </a:p>
          <a:p>
            <a:pPr lvl="0"/>
            <a:r>
              <a:rPr lang="en-US" sz="2000" b="1" dirty="0" smtClean="0"/>
              <a:t>Total Funded Amount: </a:t>
            </a:r>
            <a:r>
              <a:rPr lang="en-US" sz="2000" dirty="0" smtClean="0"/>
              <a:t>Used to track the total amount funded by the loan to the borrower,</a:t>
            </a:r>
            <a:r>
              <a:rPr lang="en-I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/>
              <a:t>t</a:t>
            </a:r>
            <a:r>
              <a:rPr lang="en-IN" sz="2000" dirty="0" smtClean="0"/>
              <a:t>o </a:t>
            </a:r>
            <a:r>
              <a:rPr lang="en-IN" sz="2000" dirty="0"/>
              <a:t>monitor the Month-to-Date (MTD) </a:t>
            </a:r>
            <a:r>
              <a:rPr lang="en-IN" sz="2000" dirty="0" smtClean="0"/>
              <a:t>funded amount and </a:t>
            </a:r>
            <a:r>
              <a:rPr lang="en-IN" sz="2000" dirty="0"/>
              <a:t>track changes Month-over-Month (</a:t>
            </a:r>
            <a:r>
              <a:rPr lang="en-IN" sz="2000" dirty="0" err="1"/>
              <a:t>MoM</a:t>
            </a:r>
            <a:r>
              <a:rPr lang="en-IN" sz="2000" dirty="0"/>
              <a:t>).</a:t>
            </a:r>
          </a:p>
          <a:p>
            <a:endParaRPr lang="en-US" sz="2000" dirty="0" smtClean="0"/>
          </a:p>
          <a:p>
            <a:pPr lvl="0"/>
            <a:r>
              <a:rPr lang="en-US" sz="2000" b="1" dirty="0" smtClean="0"/>
              <a:t>Total Amount Received: </a:t>
            </a:r>
            <a:r>
              <a:rPr lang="en-US" sz="2000" dirty="0" smtClean="0"/>
              <a:t>Used to track the total amount received by the bank after all the installments are made by the borrower,</a:t>
            </a:r>
            <a:r>
              <a:rPr lang="en-IN" sz="2000" kern="1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/>
              <a:t>to monitor the Month-to-Date (MTD) </a:t>
            </a:r>
            <a:r>
              <a:rPr lang="en-IN" sz="2000" dirty="0" smtClean="0"/>
              <a:t>amount received and </a:t>
            </a:r>
            <a:r>
              <a:rPr lang="en-IN" sz="2000" dirty="0"/>
              <a:t>track changes Month-over-Month (</a:t>
            </a:r>
            <a:r>
              <a:rPr lang="en-IN" sz="2000" dirty="0" err="1"/>
              <a:t>MoM</a:t>
            </a:r>
            <a:r>
              <a:rPr lang="en-IN" sz="2000" dirty="0"/>
              <a:t>).</a:t>
            </a:r>
          </a:p>
          <a:p>
            <a:endParaRPr lang="en-US" sz="2000" dirty="0" smtClean="0"/>
          </a:p>
          <a:p>
            <a:pPr lvl="0"/>
            <a:r>
              <a:rPr lang="en-US" sz="2000" b="1" dirty="0" smtClean="0"/>
              <a:t>AVG INT Rate: </a:t>
            </a:r>
            <a:r>
              <a:rPr lang="en-US" sz="2000" dirty="0" smtClean="0"/>
              <a:t>Used to calculate the Average Interest rate, </a:t>
            </a:r>
            <a:r>
              <a:rPr lang="en-IN" sz="2000" dirty="0"/>
              <a:t>to monitor the Month-to-Date (MTD) amount received and track changes Month-over-Month (</a:t>
            </a:r>
            <a:r>
              <a:rPr lang="en-IN" sz="2000" dirty="0" err="1"/>
              <a:t>MoM</a:t>
            </a:r>
            <a:r>
              <a:rPr lang="en-IN" sz="2000" dirty="0" smtClean="0"/>
              <a:t>).</a:t>
            </a:r>
          </a:p>
          <a:p>
            <a:pPr lvl="0"/>
            <a:endParaRPr lang="en-IN" sz="2000" dirty="0"/>
          </a:p>
          <a:p>
            <a:r>
              <a:rPr lang="en-IN" sz="2000" b="1" dirty="0" smtClean="0"/>
              <a:t>AVG DTI: </a:t>
            </a:r>
            <a:r>
              <a:rPr lang="en-IN" sz="2000" dirty="0" smtClean="0"/>
              <a:t>Used to calculate the Average Debt to Income (DTI) ratio for the borrowers, which is used to calculate the borrowing risk. </a:t>
            </a:r>
            <a:br>
              <a:rPr lang="en-IN" sz="2000" dirty="0" smtClean="0"/>
            </a:br>
            <a:r>
              <a:rPr lang="en-IN" sz="2000" i="1" dirty="0" smtClean="0"/>
              <a:t>Low DTI ratio</a:t>
            </a:r>
            <a:r>
              <a:rPr lang="en-IN" sz="2000" dirty="0" smtClean="0"/>
              <a:t>: Indicates the borrower’s debts and income are balanced.</a:t>
            </a:r>
            <a:br>
              <a:rPr lang="en-IN" sz="2000" dirty="0" smtClean="0"/>
            </a:br>
            <a:r>
              <a:rPr lang="en-IN" sz="2000" i="1" dirty="0" smtClean="0"/>
              <a:t>High DTI ratio</a:t>
            </a:r>
            <a:r>
              <a:rPr lang="en-IN" sz="2000" dirty="0" smtClean="0"/>
              <a:t>: Indicates that borrower too much of debts for the income. Hence, will not be able to maintain the payment.</a:t>
            </a:r>
            <a:endParaRPr lang="en-IN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768626" y="409596"/>
            <a:ext cx="65" cy="569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Google Sans"/>
              <a:cs typeface="Arial" panose="020B0604020202020204" pitchFamily="34" charset="0"/>
            </a:endParaRPr>
          </a:p>
        </p:txBody>
      </p:sp>
      <p:sp>
        <p:nvSpPr>
          <p:cNvPr id="6" name="AutoShape 3" descr="data:image/png;base64,iVBORw0KGgoAAAANSUhEUgAAACAAAAAgCAMAAABEpIrGAAABNVBMVEVHcExwXrZ9abnlVVfiWFP//PxZWsAePML89fe3YJjsIwzrGgTtOB8cOr7cY2zmW1AgPL8pRMTwNRXpFwTUXnY/T8awYphvYb8cPMX46+/yTx+lZ6b3SQFQV8fNYYOJZbObaKxbV72NZK3uVCf////PkrT////GbJbxYlv///8pQsPPX3/sHQCjZaR9YrSIY7DrEwCYZanrVD7RXHcyRsNHUsWwZp6/aJfXW21xYLxmXLr2NADcWWL2QwE9TcRXW8NRVMCrYJ3m0uIYN72QZK3IYIjvJwD34ePwAQDRZog4ScRdV7nKaZDwXU7gYnJgXMG/YJL3VCbp6ffvUCTTfJvZZH3rYWHSjqzzTQ75wLrbtc3xlZHJweGtr+Bzd8vFnsP66+36zcutkcTnp7P6hWp7bcGSmdtgXKjLAAAAKXRSTlMA/hMY/fws/vz9kddQoCad51Yi8+GYW6bTL9Dd7uSs87TS9fansmWJxNed0bgAAAJASURBVDiNZZNne6JAFEYnUQjYNdls2vaKWNCgRokFooLYUFFjj2X3//+EvTNDdJO8jx9wzrl3LmUQ2ocN+y9OIBf+MIvehvWHHiDYiEZD745f4WP/gUZlWTZLLxU29HDyjIGbZilT+fKfEZYJIL9yRi4BrjQLR/tJ2JJpyqaMYy76/aVJeeKr04P9kIGUcOS/giD0ywQnU/FrarzvlsvlCpYy5gILS8Kr8WzuF2mQz+e7XSJVMsu+IMyd+myuMXThBolEnjogVZaLRWHPO6MgNPiUTCapU4A0m82jPW/3biLovApxnMIfbQ7lB15UfOhzKp5KpbCTSM5hRG6TqB54zIOu4zigJDcwIEQj9a3hCHjd8KK4CgFlowk0c4eni4pUn3FIzUJUdcU5XFhhjjdQjPZaYFCWh4wp1qZYUDEf9ZT0BP4xiOctS2MwZqYqCMyKhwc0Siu7J7zIIT43pVjjeRXm4MZWa9hJ73TSc/0b/aDDwbpl8XDdt1uNO/eEFs0kD/pJ8LZWq1lWDsr0ljjckpGYiWFIPnQJrmaLNRwbttVFe016Po0MSfJGEPquj29FSEOkwpRuOYNyCXZA6LIlPseG1gwdrm3EYiDg140+iuItzdh5VvoOcMxpgJDrDIQ7nC3lk55Sr2PB66IfZUCk/N7GN6+3i/CWcIfT/Wd/DsI9xN2ZcLP24JEKp77DwQicEe52pyEg4B28L46WK0g4NpwGHter0xkI4vLBAHix7n2DieILXn0bPN5ceXyRw+o/PbKnhW4PM/oAAAAASUVORK5CYII="/>
          <p:cNvSpPr>
            <a:spLocks noChangeAspect="1" noChangeArrowheads="1"/>
          </p:cNvSpPr>
          <p:nvPr/>
        </p:nvSpPr>
        <p:spPr bwMode="auto">
          <a:xfrm>
            <a:off x="-722588" y="-1947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png;base64,iVBORw0KGgoAAAANSUhEUgAAACAAAAAgCAMAAABEpIrGAAAAe1BMVEXXHijXHSfZKjTbMzzYJzDbND3YIiztmp/87e787O330tTUExvrkZXzu77uoaTwq6/kaW/zvsD////0wsXph4rVFR/419jeSlDlbnTxtLf99PX75+jvpqn53+Dof4TSDRDWGiTWGiPhV1zofIH1yMreSU7iYGXmdXfdQUmIlsG4AAABGElEQVR4Ae2RB4JFMBBAJbpRxw6bprPuf8IVfj/Df6S/1HG+3GEnZ8WmN06BuxaHeT5njPvuC9yOB2EUx3ESQBplAeS28aDw2CGUFWL9Q0GDUQu/QipdKDRa6wYzbjchV2EH0EpEW8RpP1SYA4BvLoGRwGyETioUcBRT79SHMDBIc88KDsxoXMiWWaqjMJysAERD4F33pDXGjRvtx3LjqoCR1WgKoX0aLmEMFkwn+Qe3YjiEKGmSle4vBSFmYbT3Kdah2ckKhed5zgPYpIyWs5A1G62Q9zSyh2AviikQb2zhjMxec3iNBgiUGwx0FBPQLmI0oqUXA8pa89GhshJ8oD2rD6ZXgQXcY1dho8MtwWfMX4pHpL88+AfFFBaIZlzp7QAAAABJRU5ErkJggg=="/>
          <p:cNvSpPr>
            <a:spLocks noChangeAspect="1" noChangeArrowheads="1"/>
          </p:cNvSpPr>
          <p:nvPr/>
        </p:nvSpPr>
        <p:spPr bwMode="auto">
          <a:xfrm>
            <a:off x="-722588" y="4133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5" descr="data:image/png;base64,iVBORw0KGgoAAAANSUhEUgAAACAAAAAgCAMAAABEpIrGAAAAjVBMVEWsACGsACCsAiKsASGrACCnABanABWmABCqCR3VgpHpvsbls7vjrba2KTz////9+vr++fy8QE2tAyTousPEVWK9O0+6OUe2Nj6tAyOyJjOeAAClAA3//v+5LUS/RFfSgIjReoPKZ3XZkZnz2+CsGCXw0dfOb33sxczhpLDJYG+1IzrWiZP56u7TfIqxFi9JXLBCAAABeUlEQVR4AX2ThbqDMAxGkzRtp9zOmbvL+z/ebbANPTicL3+AFgARSClFpFKI5UpuIDMg+EsgQWWb7GUHDFJBG4+1xsrOI7v4gMRA1Gp3utX0+ppAKd0J/oJK3MAMvWBGbtyflJjOOm5qQiBfwc0Xy0URu+gFIkjEar3cbHc5tvuh6a6+wuKQ72MVHE9LEYY+wojQDv5yBGcRmivkhcu1k+N6S4U4wnCrCNq0ghf6pmV0Sguj5z9CPuK6MUP5uTkh1+TYhoz8FeRLrhfb7DVXYztERhGy7+ByFe4isBIh+xe5T73WhISKf3pwfW0XHrtcLu2yRYjIxLYnEUkP9jGYDNY0FBQDA1I+YvF0L3fTqJgZIjJBkYkE32RPIyAzeodRmkwifgQWQSwUIR+xegU3zQoIvUNZxDD9WY/pdPpQFHooHEq3YLKIbEwucyx66aceBYfdu8zu6KIIbJwXIQC3Nvt7DZ8WASIYWwcCAAOGQ8Hv00MYxttQIfwDiXE6vO8caVsAAAAASUVORK5CYII="/>
          <p:cNvSpPr>
            <a:spLocks noChangeAspect="1" noChangeArrowheads="1"/>
          </p:cNvSpPr>
          <p:nvPr/>
        </p:nvSpPr>
        <p:spPr bwMode="auto">
          <a:xfrm>
            <a:off x="-722588" y="117371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4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a bank loan Power BI report is to provide insights into a bank's loan portfolio performance and lending activities.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report can help banks make data-driven decisions, identify trends, and improve their credit and loan offerings</a:t>
            </a:r>
            <a:r>
              <a:rPr lang="en-US" dirty="0" smtClean="0"/>
              <a:t>.</a:t>
            </a:r>
          </a:p>
          <a:p>
            <a:r>
              <a:rPr lang="en-US" dirty="0"/>
              <a:t>Support strategic decision-making: Enhance the bank's credit and loan offerings to meet market demands and customer </a:t>
            </a:r>
            <a:r>
              <a:rPr lang="en-US" dirty="0" smtClean="0"/>
              <a:t>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02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dirty="0" smtClean="0">
                <a:solidFill>
                  <a:schemeClr val="accent1">
                    <a:lumMod val="75000"/>
                  </a:schemeClr>
                </a:solidFill>
              </a:rPr>
              <a:t>Bank Loan Dataset</a:t>
            </a:r>
            <a:endParaRPr lang="en-IN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Bank dataset deals with granting loans to the employees based on different conditions.</a:t>
            </a:r>
          </a:p>
          <a:p>
            <a:r>
              <a:rPr lang="en-IN" sz="2000" dirty="0" smtClean="0"/>
              <a:t>It consists of the following columns: Emp_id,  State, Home_Ownership,</a:t>
            </a:r>
            <a:br>
              <a:rPr lang="en-IN" sz="2000" dirty="0" smtClean="0"/>
            </a:br>
            <a:r>
              <a:rPr lang="en-IN" sz="2000" dirty="0" smtClean="0"/>
              <a:t>Issue_Date, Loan_Status, Purpose, term, Instalment, Int_rate, Loan_amount,</a:t>
            </a:r>
            <a:br>
              <a:rPr lang="en-IN" sz="2000" dirty="0" smtClean="0"/>
            </a:br>
            <a:r>
              <a:rPr lang="en-IN" sz="2000" dirty="0" smtClean="0"/>
              <a:t>Total_payment, etc.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Factors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affecting the loan acceptance decision</a:t>
            </a:r>
          </a:p>
          <a:p>
            <a:r>
              <a:rPr lang="en-US" sz="2000" b="1" dirty="0"/>
              <a:t>Person’s Income</a:t>
            </a:r>
            <a:r>
              <a:rPr lang="en-US" sz="2000" dirty="0"/>
              <a:t>: A higher income increases the likelihood of receiving a </a:t>
            </a:r>
            <a:r>
              <a:rPr lang="en-US" sz="2000" dirty="0" smtClean="0"/>
              <a:t>loan.</a:t>
            </a:r>
          </a:p>
          <a:p>
            <a:r>
              <a:rPr lang="en-US" sz="2000" b="1" dirty="0" smtClean="0"/>
              <a:t>Regional </a:t>
            </a:r>
            <a:r>
              <a:rPr lang="en-US" sz="2000" b="1" dirty="0"/>
              <a:t>Area</a:t>
            </a:r>
            <a:r>
              <a:rPr lang="en-US" sz="2000" dirty="0"/>
              <a:t>: Living place increase trust level to provide loan.</a:t>
            </a:r>
          </a:p>
          <a:p>
            <a:r>
              <a:rPr lang="en-US" sz="2000" b="1" dirty="0"/>
              <a:t>Employment Status</a:t>
            </a:r>
            <a:r>
              <a:rPr lang="en-US" sz="2000" dirty="0"/>
              <a:t>: Employed person has good chance to loan approval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Annual Income</a:t>
            </a:r>
            <a:r>
              <a:rPr lang="en-US" sz="2000" b="1" dirty="0" smtClean="0"/>
              <a:t>: </a:t>
            </a:r>
            <a:r>
              <a:rPr lang="en-IN" sz="2000" dirty="0"/>
              <a:t>Annual Income reflects the borrower's total yearly earnings. It assesses repayment </a:t>
            </a:r>
            <a:r>
              <a:rPr lang="en-IN" sz="2000" dirty="0" smtClean="0"/>
              <a:t>capacity.</a:t>
            </a:r>
            <a:endParaRPr lang="en-US" sz="20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845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b="1" dirty="0" smtClean="0">
                <a:solidFill>
                  <a:schemeClr val="accent1">
                    <a:lumMod val="75000"/>
                  </a:schemeClr>
                </a:solidFill>
              </a:rPr>
              <a:t>Writing queries in SSMS(SQL Server management system)</a:t>
            </a:r>
            <a:endParaRPr lang="en-I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46" y="1661534"/>
            <a:ext cx="5215943" cy="494532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66" y="1989786"/>
            <a:ext cx="5327083" cy="1677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67" y="4134198"/>
            <a:ext cx="5079934" cy="18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>
                <a:solidFill>
                  <a:schemeClr val="accent1">
                    <a:lumMod val="75000"/>
                  </a:schemeClr>
                </a:solidFill>
              </a:rPr>
              <a:t>Connecting SSMS to PowerBI 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    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Get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Data from SQL Server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dirty="0"/>
              <a:t>In Power BI Desktop, click on </a:t>
            </a:r>
            <a:r>
              <a:rPr lang="en-IN" b="1" dirty="0"/>
              <a:t>Home</a:t>
            </a:r>
            <a:r>
              <a:rPr lang="en-IN" dirty="0"/>
              <a:t> &gt; </a:t>
            </a:r>
            <a:r>
              <a:rPr lang="en-IN" b="1" dirty="0"/>
              <a:t>Get Data</a:t>
            </a:r>
            <a:r>
              <a:rPr lang="en-IN" dirty="0"/>
              <a:t> &gt; </a:t>
            </a:r>
            <a:r>
              <a:rPr lang="en-IN" b="1" dirty="0"/>
              <a:t>SQL Server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In the </a:t>
            </a:r>
            <a:r>
              <a:rPr lang="en-IN" b="1" dirty="0"/>
              <a:t>SQL Server database</a:t>
            </a:r>
            <a:r>
              <a:rPr lang="en-IN" dirty="0"/>
              <a:t> window, enter the </a:t>
            </a:r>
            <a:r>
              <a:rPr lang="en-IN" b="1" dirty="0"/>
              <a:t>Server name</a:t>
            </a:r>
            <a:r>
              <a:rPr lang="en-IN" dirty="0"/>
              <a:t> and </a:t>
            </a:r>
            <a:r>
              <a:rPr lang="en-IN" b="1" dirty="0"/>
              <a:t>Database name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Choose the </a:t>
            </a:r>
            <a:r>
              <a:rPr lang="en-IN" b="1" dirty="0" smtClean="0"/>
              <a:t>Import</a:t>
            </a:r>
            <a:r>
              <a:rPr lang="en-IN" dirty="0" smtClean="0"/>
              <a:t> </a:t>
            </a:r>
            <a:r>
              <a:rPr lang="en-IN" b="1" dirty="0" smtClean="0"/>
              <a:t>Data </a:t>
            </a:r>
            <a:r>
              <a:rPr lang="en-IN" b="1" dirty="0"/>
              <a:t>Connectivity mode</a:t>
            </a:r>
            <a:r>
              <a:rPr lang="en-IN" dirty="0"/>
              <a:t> 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/>
              <a:t>Click </a:t>
            </a:r>
            <a:r>
              <a:rPr lang="en-IN" b="1" dirty="0"/>
              <a:t>OK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5" name="AutoShape 4" descr="SQL Server Management Studio (SSMS ..."/>
          <p:cNvSpPr>
            <a:spLocks noChangeAspect="1" noChangeArrowheads="1"/>
          </p:cNvSpPr>
          <p:nvPr/>
        </p:nvSpPr>
        <p:spPr bwMode="auto">
          <a:xfrm>
            <a:off x="4856363" y="4775267"/>
            <a:ext cx="2471715" cy="247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26" y="4115607"/>
            <a:ext cx="2152650" cy="2124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23" y="4115607"/>
            <a:ext cx="1703532" cy="2061356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962918" y="5087155"/>
            <a:ext cx="1725769" cy="357997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6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5" y="90152"/>
            <a:ext cx="11981149" cy="66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7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0" y="0"/>
            <a:ext cx="120889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0"/>
            <a:ext cx="11949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8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9838386" cy="721217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</a:rPr>
              <a:t>Calculated Measures</a:t>
            </a:r>
            <a:endParaRPr lang="en-IN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0"/>
            <a:ext cx="10515600" cy="5705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Created the Date Table:</a:t>
            </a:r>
          </a:p>
          <a:p>
            <a:r>
              <a:rPr lang="en-IN" sz="2000" dirty="0" smtClean="0"/>
              <a:t>Date </a:t>
            </a:r>
            <a:r>
              <a:rPr lang="en-IN" sz="2000" dirty="0"/>
              <a:t>Table = CALENDAR(MIN(</a:t>
            </a:r>
            <a:r>
              <a:rPr lang="en-IN" sz="2000" dirty="0" err="1"/>
              <a:t>financial_loan</a:t>
            </a:r>
            <a:r>
              <a:rPr lang="en-IN" sz="2000" dirty="0"/>
              <a:t>[</a:t>
            </a:r>
            <a:r>
              <a:rPr lang="en-IN" sz="2000" dirty="0" err="1"/>
              <a:t>issue_date</a:t>
            </a:r>
            <a:r>
              <a:rPr lang="en-IN" sz="2000" dirty="0"/>
              <a:t>]), MAX(</a:t>
            </a:r>
            <a:r>
              <a:rPr lang="en-IN" sz="2000" dirty="0" err="1"/>
              <a:t>financial_loan</a:t>
            </a:r>
            <a:r>
              <a:rPr lang="en-IN" sz="2000" dirty="0"/>
              <a:t>[</a:t>
            </a:r>
            <a:r>
              <a:rPr lang="en-IN" sz="2000" dirty="0" err="1"/>
              <a:t>issue_date</a:t>
            </a:r>
            <a:r>
              <a:rPr lang="en-IN" sz="2000" dirty="0" smtClean="0"/>
              <a:t>]))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/>
              <a:t>Total loan application = CALCULATE(COUNT(</a:t>
            </a:r>
            <a:r>
              <a:rPr lang="en-IN" sz="2000" dirty="0" err="1"/>
              <a:t>financial_loan</a:t>
            </a:r>
            <a:r>
              <a:rPr lang="en-IN" sz="2000" dirty="0"/>
              <a:t>[id</a:t>
            </a:r>
            <a:r>
              <a:rPr lang="en-IN" sz="2000" dirty="0" smtClean="0"/>
              <a:t>]))</a:t>
            </a:r>
          </a:p>
          <a:p>
            <a:r>
              <a:rPr lang="en-IN" sz="2000" dirty="0"/>
              <a:t>MTD loan applications = CALCULATE(TOTALMTD([Total loan application],'Date Table'[Date]))</a:t>
            </a:r>
          </a:p>
          <a:p>
            <a:r>
              <a:rPr lang="en-US" sz="2000" dirty="0"/>
              <a:t>PMTD loan applications = CALCULATE([Total loan application],DATESMTD(DATEADD('Date Table'[Date],-1,MONTH)))</a:t>
            </a:r>
          </a:p>
          <a:p>
            <a:r>
              <a:rPr lang="en-US" sz="2000" dirty="0" err="1"/>
              <a:t>MoM</a:t>
            </a:r>
            <a:r>
              <a:rPr lang="en-US" sz="2000" dirty="0"/>
              <a:t> loan application = ([MTD loan applications]-[PMTD loan applications])/[PMTD loan applications</a:t>
            </a:r>
            <a:r>
              <a:rPr lang="en-US" sz="2000" dirty="0" smtClean="0"/>
              <a:t>]</a:t>
            </a:r>
          </a:p>
          <a:p>
            <a:endParaRPr lang="en-IN" sz="2000" dirty="0" smtClean="0"/>
          </a:p>
          <a:p>
            <a:r>
              <a:rPr lang="en-IN" sz="2000" dirty="0"/>
              <a:t>Total funded amount = SUM(</a:t>
            </a:r>
            <a:r>
              <a:rPr lang="en-IN" sz="2000" dirty="0" err="1"/>
              <a:t>financial_loan</a:t>
            </a:r>
            <a:r>
              <a:rPr lang="en-IN" sz="2000" dirty="0"/>
              <a:t>[</a:t>
            </a:r>
            <a:r>
              <a:rPr lang="en-IN" sz="2000" dirty="0" err="1"/>
              <a:t>loan_amount</a:t>
            </a:r>
            <a:r>
              <a:rPr lang="en-IN" sz="2000" dirty="0" smtClean="0"/>
              <a:t>])</a:t>
            </a:r>
          </a:p>
          <a:p>
            <a:r>
              <a:rPr lang="en-US" sz="2000" dirty="0"/>
              <a:t>MTD funded amount = CALCULATE(TOTALMTD([Total funded amount],'Date Table'[Date]))</a:t>
            </a:r>
          </a:p>
          <a:p>
            <a:r>
              <a:rPr lang="en-US" sz="2000" dirty="0"/>
              <a:t>PMTD funded amount = CALCULATE([Total funded amount],DATESMTD(DATEADD('Date Table'[Date],-1,MONTH)))</a:t>
            </a:r>
          </a:p>
          <a:p>
            <a:r>
              <a:rPr lang="en-US" sz="1800" dirty="0" err="1"/>
              <a:t>MoM</a:t>
            </a:r>
            <a:r>
              <a:rPr lang="en-US" sz="1800" dirty="0"/>
              <a:t> funded amount = ([MTD funded amount]-[PMTD funded amount])/[PMTD funded </a:t>
            </a:r>
            <a:r>
              <a:rPr lang="en-US" sz="1800" dirty="0" smtClean="0"/>
              <a:t>amount]</a:t>
            </a:r>
            <a:endParaRPr lang="en-IN" sz="2000" dirty="0" smtClean="0"/>
          </a:p>
          <a:p>
            <a:endParaRPr lang="en-IN" sz="2000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864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2"/>
            <a:ext cx="10515600" cy="6400800"/>
          </a:xfrm>
        </p:spPr>
        <p:txBody>
          <a:bodyPr>
            <a:normAutofit/>
          </a:bodyPr>
          <a:lstStyle/>
          <a:p>
            <a:r>
              <a:rPr lang="en-IN" sz="2000" dirty="0"/>
              <a:t>Total amount received = SUM(</a:t>
            </a:r>
            <a:r>
              <a:rPr lang="en-IN" sz="2000" dirty="0" err="1"/>
              <a:t>financial_loan</a:t>
            </a:r>
            <a:r>
              <a:rPr lang="en-IN" sz="2000" dirty="0"/>
              <a:t>[</a:t>
            </a:r>
            <a:r>
              <a:rPr lang="en-IN" sz="2000" dirty="0" err="1"/>
              <a:t>total_payment</a:t>
            </a:r>
            <a:r>
              <a:rPr lang="en-IN" sz="2000" dirty="0"/>
              <a:t>])</a:t>
            </a:r>
          </a:p>
          <a:p>
            <a:r>
              <a:rPr lang="en-US" sz="2000" dirty="0"/>
              <a:t>MTD amount received = CALCULATE(TOTALMTD([Total amount received],'Date Table'[Date]))</a:t>
            </a:r>
          </a:p>
          <a:p>
            <a:r>
              <a:rPr lang="en-US" sz="2000" dirty="0"/>
              <a:t>PMTD amount received = CALCULATE([Total amount received],DATESMTD(DATEADD('Date Table'[Date],-1,MONTH</a:t>
            </a:r>
            <a:r>
              <a:rPr lang="en-US" sz="2000" dirty="0" smtClean="0"/>
              <a:t>)))</a:t>
            </a:r>
          </a:p>
          <a:p>
            <a:r>
              <a:rPr lang="en-US" sz="2000" dirty="0" err="1"/>
              <a:t>MoM</a:t>
            </a:r>
            <a:r>
              <a:rPr lang="en-US" sz="2000" dirty="0"/>
              <a:t> amount received = ([MTD amount received]-[PMTD amount received])/[PMTD amount received</a:t>
            </a:r>
            <a:r>
              <a:rPr lang="en-US" sz="2000" dirty="0" smtClean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sz="2000" dirty="0" err="1"/>
              <a:t>Avg</a:t>
            </a:r>
            <a:r>
              <a:rPr lang="en-IN" sz="2000" dirty="0"/>
              <a:t> DTI = AVERAGE(</a:t>
            </a:r>
            <a:r>
              <a:rPr lang="en-IN" sz="2000" dirty="0" err="1"/>
              <a:t>financial_loan</a:t>
            </a:r>
            <a:r>
              <a:rPr lang="en-IN" sz="2000" dirty="0"/>
              <a:t>[</a:t>
            </a:r>
            <a:r>
              <a:rPr lang="en-IN" sz="2000" dirty="0" err="1"/>
              <a:t>dti</a:t>
            </a:r>
            <a:r>
              <a:rPr lang="en-IN" sz="2000" dirty="0" smtClean="0"/>
              <a:t>])</a:t>
            </a:r>
          </a:p>
          <a:p>
            <a:endParaRPr lang="en-IN" sz="2000" dirty="0" smtClean="0"/>
          </a:p>
          <a:p>
            <a:r>
              <a:rPr lang="en-IN" sz="2000" dirty="0"/>
              <a:t>AVG Interest rate = CALCULATE(AVERAGE(</a:t>
            </a:r>
            <a:r>
              <a:rPr lang="en-IN" sz="2000" dirty="0" err="1"/>
              <a:t>financial_loan</a:t>
            </a:r>
            <a:r>
              <a:rPr lang="en-IN" sz="2000" dirty="0"/>
              <a:t>[</a:t>
            </a:r>
            <a:r>
              <a:rPr lang="en-IN" sz="2000" dirty="0" err="1"/>
              <a:t>int_rate</a:t>
            </a:r>
            <a:r>
              <a:rPr lang="en-IN" sz="2000" dirty="0" smtClean="0"/>
              <a:t>]))</a:t>
            </a:r>
          </a:p>
          <a:p>
            <a:endParaRPr lang="en-IN" sz="2000" dirty="0"/>
          </a:p>
          <a:p>
            <a:r>
              <a:rPr lang="en-US" sz="2000" dirty="0"/>
              <a:t>Bad </a:t>
            </a:r>
            <a:r>
              <a:rPr lang="en-US" sz="2000" dirty="0" err="1"/>
              <a:t>laon</a:t>
            </a:r>
            <a:r>
              <a:rPr lang="en-US" sz="2000" dirty="0"/>
              <a:t> = CALCULATE(COUNTROWS(</a:t>
            </a:r>
            <a:r>
              <a:rPr lang="en-US" sz="2000" dirty="0" err="1"/>
              <a:t>financial_loan</a:t>
            </a:r>
            <a:r>
              <a:rPr lang="en-US" sz="2000" dirty="0"/>
              <a:t>),</a:t>
            </a:r>
            <a:r>
              <a:rPr lang="en-US" sz="2000" dirty="0" err="1"/>
              <a:t>financial_loan</a:t>
            </a:r>
            <a:r>
              <a:rPr lang="en-US" sz="2000" dirty="0"/>
              <a:t>[</a:t>
            </a:r>
            <a:r>
              <a:rPr lang="en-US" sz="2000" dirty="0" err="1"/>
              <a:t>loan_status</a:t>
            </a:r>
            <a:r>
              <a:rPr lang="en-US" sz="2000" dirty="0"/>
              <a:t>] = "Charged Off</a:t>
            </a:r>
            <a:r>
              <a:rPr lang="en-US" sz="2000" dirty="0" smtClean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Good loan = CALCULATE(COUNTROWS(</a:t>
            </a:r>
            <a:r>
              <a:rPr lang="en-US" sz="2000" dirty="0" err="1"/>
              <a:t>financial_loan</a:t>
            </a:r>
            <a:r>
              <a:rPr lang="en-US" sz="2000" dirty="0"/>
              <a:t>),OR (</a:t>
            </a:r>
            <a:r>
              <a:rPr lang="en-US" sz="2000" dirty="0" err="1"/>
              <a:t>financial_loan</a:t>
            </a:r>
            <a:r>
              <a:rPr lang="en-US" sz="2000" dirty="0"/>
              <a:t>[</a:t>
            </a:r>
            <a:r>
              <a:rPr lang="en-US" sz="2000" dirty="0" err="1"/>
              <a:t>loan_status</a:t>
            </a:r>
            <a:r>
              <a:rPr lang="en-US" sz="2000" dirty="0"/>
              <a:t>]="Fully Paid", (</a:t>
            </a:r>
            <a:r>
              <a:rPr lang="en-US" sz="2000" dirty="0" err="1"/>
              <a:t>financial_loan</a:t>
            </a:r>
            <a:r>
              <a:rPr lang="en-US" sz="2000" dirty="0"/>
              <a:t>[</a:t>
            </a:r>
            <a:r>
              <a:rPr lang="en-US" sz="2000" dirty="0" err="1"/>
              <a:t>loan_status</a:t>
            </a:r>
            <a:r>
              <a:rPr lang="en-US" sz="2000" dirty="0"/>
              <a:t>]="Current")))</a:t>
            </a:r>
          </a:p>
          <a:p>
            <a:endParaRPr lang="en-IN" sz="2000" dirty="0"/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875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465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Times New Roman</vt:lpstr>
      <vt:lpstr>Office Theme</vt:lpstr>
      <vt:lpstr>Bank Loan Project &amp; Analysis Report using SQL &amp; PowerBI</vt:lpstr>
      <vt:lpstr>Bank Loan Dataset</vt:lpstr>
      <vt:lpstr>Writing queries in SSMS(SQL Server management system)</vt:lpstr>
      <vt:lpstr>Connecting SSMS to PowerBI </vt:lpstr>
      <vt:lpstr>PowerPoint Presentation</vt:lpstr>
      <vt:lpstr>PowerPoint Presentation</vt:lpstr>
      <vt:lpstr>PowerPoint Presentation</vt:lpstr>
      <vt:lpstr>Calculated Measures</vt:lpstr>
      <vt:lpstr>PowerPoint Presentation</vt:lpstr>
      <vt:lpstr>Key Performance indicators (KPI’s)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Analysis using SQL &amp; PowerBI</dc:title>
  <dc:creator>Windows User</dc:creator>
  <cp:lastModifiedBy>Windows User</cp:lastModifiedBy>
  <cp:revision>24</cp:revision>
  <dcterms:created xsi:type="dcterms:W3CDTF">2024-09-19T16:26:01Z</dcterms:created>
  <dcterms:modified xsi:type="dcterms:W3CDTF">2024-09-20T10:56:12Z</dcterms:modified>
</cp:coreProperties>
</file>