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7" r:id="rId2"/>
  </p:sldIdLst>
  <p:sldSz cx="42794238" cy="30267275"/>
  <p:notesSz cx="9144000" cy="6858000"/>
  <p:defaultTextStyle>
    <a:defPPr marL="0" marR="0" indent="0" algn="l" defTabSz="1217615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397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3481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59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34810" algn="l" defTabSz="43481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59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869620" algn="l" defTabSz="43481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59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04430" algn="l" defTabSz="43481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59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739240" algn="l" defTabSz="43481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59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174051" algn="l" defTabSz="43481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59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608861" algn="l" defTabSz="43481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59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043671" algn="l" defTabSz="43481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59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478481" algn="l" defTabSz="43481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59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19"/>
  </p:normalViewPr>
  <p:slideViewPr>
    <p:cSldViewPr snapToGrid="0" snapToObjects="1">
      <p:cViewPr>
        <p:scale>
          <a:sx n="30" d="100"/>
          <a:sy n="30" d="100"/>
        </p:scale>
        <p:origin x="2484" y="-90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 noRot="1" noChangeAspect="1"/>
          </p:cNvSpPr>
          <p:nvPr>
            <p:ph type="sldImg"/>
          </p:nvPr>
        </p:nvSpPr>
        <p:spPr>
          <a:xfrm>
            <a:off x="2754313" y="514350"/>
            <a:ext cx="3635375" cy="257175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5" name="Shape 25"/>
          <p:cNvSpPr>
            <a:spLocks noGrp="1"/>
          </p:cNvSpPr>
          <p:nvPr>
            <p:ph type="body" sz="quarter" idx="1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3506309" latinLnBrk="0">
      <a:defRPr sz="4527">
        <a:latin typeface="+mn-lt"/>
        <a:ea typeface="+mn-ea"/>
        <a:cs typeface="+mn-cs"/>
        <a:sym typeface="Calibri"/>
      </a:defRPr>
    </a:lvl1pPr>
    <a:lvl2pPr indent="304404" defTabSz="3506309" latinLnBrk="0">
      <a:defRPr sz="4527">
        <a:latin typeface="+mn-lt"/>
        <a:ea typeface="+mn-ea"/>
        <a:cs typeface="+mn-cs"/>
        <a:sym typeface="Calibri"/>
      </a:defRPr>
    </a:lvl2pPr>
    <a:lvl3pPr indent="608808" defTabSz="3506309" latinLnBrk="0">
      <a:defRPr sz="4527">
        <a:latin typeface="+mn-lt"/>
        <a:ea typeface="+mn-ea"/>
        <a:cs typeface="+mn-cs"/>
        <a:sym typeface="Calibri"/>
      </a:defRPr>
    </a:lvl3pPr>
    <a:lvl4pPr indent="913211" defTabSz="3506309" latinLnBrk="0">
      <a:defRPr sz="4527">
        <a:latin typeface="+mn-lt"/>
        <a:ea typeface="+mn-ea"/>
        <a:cs typeface="+mn-cs"/>
        <a:sym typeface="Calibri"/>
      </a:defRPr>
    </a:lvl4pPr>
    <a:lvl5pPr indent="1217615" defTabSz="3506309" latinLnBrk="0">
      <a:defRPr sz="4527">
        <a:latin typeface="+mn-lt"/>
        <a:ea typeface="+mn-ea"/>
        <a:cs typeface="+mn-cs"/>
        <a:sym typeface="Calibri"/>
      </a:defRPr>
    </a:lvl5pPr>
    <a:lvl6pPr indent="1522019" defTabSz="3506309" latinLnBrk="0">
      <a:defRPr sz="4527">
        <a:latin typeface="+mn-lt"/>
        <a:ea typeface="+mn-ea"/>
        <a:cs typeface="+mn-cs"/>
        <a:sym typeface="Calibri"/>
      </a:defRPr>
    </a:lvl6pPr>
    <a:lvl7pPr indent="1826423" defTabSz="3506309" latinLnBrk="0">
      <a:defRPr sz="4527">
        <a:latin typeface="+mn-lt"/>
        <a:ea typeface="+mn-ea"/>
        <a:cs typeface="+mn-cs"/>
        <a:sym typeface="Calibri"/>
      </a:defRPr>
    </a:lvl7pPr>
    <a:lvl8pPr indent="2130826" defTabSz="3506309" latinLnBrk="0">
      <a:defRPr sz="4527">
        <a:latin typeface="+mn-lt"/>
        <a:ea typeface="+mn-ea"/>
        <a:cs typeface="+mn-cs"/>
        <a:sym typeface="Calibri"/>
      </a:defRPr>
    </a:lvl8pPr>
    <a:lvl9pPr indent="2435230" defTabSz="3506309" latinLnBrk="0">
      <a:defRPr sz="4527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B AI Research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2139712" y="406367"/>
            <a:ext cx="38514816" cy="6655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2139712" y="7062365"/>
            <a:ext cx="38514816" cy="232049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30336424" y="27884163"/>
            <a:ext cx="332781" cy="338234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ransition spd="med"/>
  <p:txStyles>
    <p:titleStyle>
      <a:lvl1pPr marL="0" marR="0" indent="0" algn="l" defTabSz="3804094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2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3804094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2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3804094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2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3804094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2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3804094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2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3804094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2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3804094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2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3804094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2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3804094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2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951023" marR="0" indent="-951023" algn="l" defTabSz="3804094" rtl="0" latinLnBrk="0">
        <a:lnSpc>
          <a:spcPct val="90000"/>
        </a:lnSpc>
        <a:spcBef>
          <a:spcPts val="4160"/>
        </a:spcBef>
        <a:spcAft>
          <a:spcPts val="0"/>
        </a:spcAft>
        <a:buClrTx/>
        <a:buSzPct val="100000"/>
        <a:buFont typeface="Arial"/>
        <a:buChar char="•"/>
        <a:tabLst/>
        <a:defRPr sz="1157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3015745" marR="0" indent="-1113698" algn="l" defTabSz="3804094" rtl="0" latinLnBrk="0">
        <a:lnSpc>
          <a:spcPct val="90000"/>
        </a:lnSpc>
        <a:spcBef>
          <a:spcPts val="4160"/>
        </a:spcBef>
        <a:spcAft>
          <a:spcPts val="0"/>
        </a:spcAft>
        <a:buClrTx/>
        <a:buSzPct val="100000"/>
        <a:buFont typeface="Arial"/>
        <a:buChar char="•"/>
        <a:tabLst/>
        <a:defRPr sz="1157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5126611" marR="0" indent="-1322517" algn="l" defTabSz="3804094" rtl="0" latinLnBrk="0">
        <a:lnSpc>
          <a:spcPct val="90000"/>
        </a:lnSpc>
        <a:spcBef>
          <a:spcPts val="4160"/>
        </a:spcBef>
        <a:spcAft>
          <a:spcPts val="0"/>
        </a:spcAft>
        <a:buClrTx/>
        <a:buSzPct val="100000"/>
        <a:buFont typeface="Arial"/>
        <a:buChar char="•"/>
        <a:tabLst/>
        <a:defRPr sz="1157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7191072" marR="0" indent="-1484932" algn="l" defTabSz="3804094" rtl="0" latinLnBrk="0">
        <a:lnSpc>
          <a:spcPct val="90000"/>
        </a:lnSpc>
        <a:spcBef>
          <a:spcPts val="4160"/>
        </a:spcBef>
        <a:spcAft>
          <a:spcPts val="0"/>
        </a:spcAft>
        <a:buClrTx/>
        <a:buSzPct val="100000"/>
        <a:buFont typeface="Arial"/>
        <a:buChar char="•"/>
        <a:tabLst/>
        <a:defRPr sz="1157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9093119" marR="0" indent="-1484932" algn="l" defTabSz="3804094" rtl="0" latinLnBrk="0">
        <a:lnSpc>
          <a:spcPct val="90000"/>
        </a:lnSpc>
        <a:spcBef>
          <a:spcPts val="4160"/>
        </a:spcBef>
        <a:spcAft>
          <a:spcPts val="0"/>
        </a:spcAft>
        <a:buClrTx/>
        <a:buSzPct val="100000"/>
        <a:buFont typeface="Arial"/>
        <a:buChar char="•"/>
        <a:tabLst/>
        <a:defRPr sz="1157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10995166" marR="0" indent="-1484932" algn="l" defTabSz="3804094" rtl="0" latinLnBrk="0">
        <a:lnSpc>
          <a:spcPct val="90000"/>
        </a:lnSpc>
        <a:spcBef>
          <a:spcPts val="4160"/>
        </a:spcBef>
        <a:spcAft>
          <a:spcPts val="0"/>
        </a:spcAft>
        <a:buClrTx/>
        <a:buSzPct val="100000"/>
        <a:buFont typeface="Arial"/>
        <a:buChar char="•"/>
        <a:tabLst/>
        <a:defRPr sz="1157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12897213" marR="0" indent="-1484932" algn="l" defTabSz="3804094" rtl="0" latinLnBrk="0">
        <a:lnSpc>
          <a:spcPct val="90000"/>
        </a:lnSpc>
        <a:spcBef>
          <a:spcPts val="4160"/>
        </a:spcBef>
        <a:spcAft>
          <a:spcPts val="0"/>
        </a:spcAft>
        <a:buClrTx/>
        <a:buSzPct val="100000"/>
        <a:buFont typeface="Arial"/>
        <a:buChar char="•"/>
        <a:tabLst/>
        <a:defRPr sz="1157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14799261" marR="0" indent="-1484932" algn="l" defTabSz="3804094" rtl="0" latinLnBrk="0">
        <a:lnSpc>
          <a:spcPct val="90000"/>
        </a:lnSpc>
        <a:spcBef>
          <a:spcPts val="4160"/>
        </a:spcBef>
        <a:spcAft>
          <a:spcPts val="0"/>
        </a:spcAft>
        <a:buClrTx/>
        <a:buSzPct val="100000"/>
        <a:buFont typeface="Arial"/>
        <a:buChar char="•"/>
        <a:tabLst/>
        <a:defRPr sz="1157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16701308" marR="0" indent="-1484932" algn="l" defTabSz="3804094" rtl="0" latinLnBrk="0">
        <a:lnSpc>
          <a:spcPct val="90000"/>
        </a:lnSpc>
        <a:spcBef>
          <a:spcPts val="4160"/>
        </a:spcBef>
        <a:spcAft>
          <a:spcPts val="0"/>
        </a:spcAft>
        <a:buClrTx/>
        <a:buSzPct val="100000"/>
        <a:buFont typeface="Arial"/>
        <a:buChar char="•"/>
        <a:tabLst/>
        <a:defRPr sz="1157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42449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6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24492" algn="r" defTabSz="42449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6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848983" algn="r" defTabSz="42449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6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273475" algn="r" defTabSz="42449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6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697966" algn="r" defTabSz="42449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6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122459" algn="r" defTabSz="42449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6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546951" algn="r" defTabSz="42449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6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2971443" algn="r" defTabSz="42449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6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395934" algn="r" defTabSz="42449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6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83D04C3-2945-4B6F-9B92-B32C4DA9F6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1152" y="-51304"/>
            <a:ext cx="36337780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8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8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8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8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8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8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8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8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8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defTabSz="6684491">
              <a:defRPr/>
            </a:pPr>
            <a:r>
              <a:rPr lang="en-US" sz="100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rPr>
              <a:t>Evaluation of Vertex Reordering for Graph Applications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7357F9-8037-4ADC-B2F7-A9AE9360051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512" y="66885"/>
            <a:ext cx="3486648" cy="3486648"/>
          </a:xfrm>
          <a:prstGeom prst="rect">
            <a:avLst/>
          </a:prstGeom>
        </p:spPr>
      </p:pic>
      <p:pic>
        <p:nvPicPr>
          <p:cNvPr id="4" name="Picture 3" descr="Logo, company name&#10;&#10;Description automatically generated">
            <a:extLst>
              <a:ext uri="{FF2B5EF4-FFF2-40B4-BE49-F238E27FC236}">
                <a16:creationId xmlns:a16="http://schemas.microsoft.com/office/drawing/2014/main" id="{80C4A8A7-4455-4301-8911-AFDDCA6AEB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5294" y="257438"/>
            <a:ext cx="2819881" cy="2865454"/>
          </a:xfrm>
          <a:prstGeom prst="rect">
            <a:avLst/>
          </a:prstGeom>
        </p:spPr>
      </p:pic>
      <p:sp>
        <p:nvSpPr>
          <p:cNvPr id="5" name="Text Box 5">
            <a:extLst>
              <a:ext uri="{FF2B5EF4-FFF2-40B4-BE49-F238E27FC236}">
                <a16:creationId xmlns:a16="http://schemas.microsoft.com/office/drawing/2014/main" id="{6D5B702C-B15B-44C9-B9D9-1A545B99AA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6320" y="1426765"/>
            <a:ext cx="40241598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8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8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8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8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8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8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8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8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8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sz="6000" dirty="0"/>
              <a:t>Reet Barik, PhD Candidate, School of EECS, Washington State University</a:t>
            </a:r>
          </a:p>
          <a:p>
            <a:pPr algn="ctr" eaLnBrk="1" hangingPunct="1"/>
            <a:r>
              <a:rPr lang="en-US" sz="6000" dirty="0"/>
              <a:t>Advisor: Ananth Kalyanaraman (WSU), Co-Advisor: Mahantesh Halappanavar (PNNL)</a:t>
            </a:r>
          </a:p>
        </p:txBody>
      </p:sp>
      <p:sp>
        <p:nvSpPr>
          <p:cNvPr id="6" name="AutoShape 65">
            <a:extLst>
              <a:ext uri="{FF2B5EF4-FFF2-40B4-BE49-F238E27FC236}">
                <a16:creationId xmlns:a16="http://schemas.microsoft.com/office/drawing/2014/main" id="{CCCDAEF1-EB16-47DA-8CFC-7FD3CA44A0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52" y="3538563"/>
            <a:ext cx="13535238" cy="1455596"/>
          </a:xfrm>
          <a:prstGeom prst="roundRect">
            <a:avLst>
              <a:gd name="adj" fmla="val 16667"/>
            </a:avLst>
          </a:prstGeom>
          <a:solidFill>
            <a:sysClr val="window" lastClr="FFFFFF"/>
          </a:solidFill>
          <a:ln w="635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8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8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8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8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8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8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8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8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8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defTabSz="6847950">
              <a:defRPr/>
            </a:pPr>
            <a:r>
              <a:rPr lang="en-US" sz="8800" dirty="0">
                <a:solidFill>
                  <a:srgbClr val="3333CC"/>
                </a:solidFill>
                <a:latin typeface="Calibri" pitchFamily="34" charset="0"/>
              </a:rPr>
              <a:t>Vertex Reordering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 Box 10203">
                <a:extLst>
                  <a:ext uri="{FF2B5EF4-FFF2-40B4-BE49-F238E27FC236}">
                    <a16:creationId xmlns:a16="http://schemas.microsoft.com/office/drawing/2014/main" id="{748A0234-36B3-4000-A13C-F2E675F0927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580" y="5166965"/>
                <a:ext cx="13535238" cy="24809997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86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86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86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86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86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86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86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86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86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pPr marL="685800" indent="-68580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Font typeface="Wingdings" panose="05000000000000000000" pitchFamily="2" charset="2"/>
                  <a:buChar char="q"/>
                </a:pPr>
                <a:r>
                  <a:rPr lang="en-US" sz="48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Vertex Reordering: </a:t>
                </a:r>
                <a:r>
                  <a:rPr lang="en-US" sz="4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4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𝐺</m:t>
                    </m:r>
                    <m:r>
                      <a:rPr lang="en-US" sz="4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IN" sz="4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4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𝑉</m:t>
                        </m:r>
                        <m:r>
                          <a:rPr lang="en-US" sz="4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4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en-US" sz="44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be an input graph, with </a:t>
                </a:r>
                <a14:m>
                  <m:oMath xmlns:m="http://schemas.openxmlformats.org/officeDocument/2006/math">
                    <m:r>
                      <a:rPr lang="en-US" sz="4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𝑉</m:t>
                    </m:r>
                  </m:oMath>
                </a14:m>
                <a:r>
                  <a:rPr lang="en-US" sz="44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being the set of </a:t>
                </a:r>
                <a14:m>
                  <m:oMath xmlns:m="http://schemas.openxmlformats.org/officeDocument/2006/math">
                    <m:r>
                      <a:rPr lang="en-US" sz="4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4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sz="4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44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4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vertices indexed continuously starting from </a:t>
                </a:r>
                <a14:m>
                  <m:oMath xmlns:m="http://schemas.openxmlformats.org/officeDocument/2006/math">
                    <m:r>
                      <a:rPr lang="en-US" sz="4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en-US" sz="44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till </a:t>
                </a:r>
                <a14:m>
                  <m:oMath xmlns:m="http://schemas.openxmlformats.org/officeDocument/2006/math">
                    <m:r>
                      <a:rPr lang="en-US" sz="4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sz="44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4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𝐸</m:t>
                    </m:r>
                  </m:oMath>
                </a14:m>
                <a:r>
                  <a:rPr lang="en-US" sz="44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being the set of </a:t>
                </a:r>
                <a14:m>
                  <m:oMath xmlns:m="http://schemas.openxmlformats.org/officeDocument/2006/math">
                    <m:r>
                      <a:rPr lang="en-US" sz="4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4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𝑚</m:t>
                    </m:r>
                    <m:r>
                      <a:rPr lang="en-US" sz="4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44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edges. </a:t>
                </a:r>
              </a:p>
              <a:p>
                <a:pPr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44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  A </a:t>
                </a:r>
                <a:r>
                  <a:rPr lang="en-US" sz="4400" i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vertex ordering</a:t>
                </a:r>
                <a:r>
                  <a:rPr lang="en-US" sz="44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4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𝛱</m:t>
                    </m:r>
                  </m:oMath>
                </a14:m>
                <a:r>
                  <a:rPr lang="en-US" sz="44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4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𝑉</m:t>
                    </m:r>
                  </m:oMath>
                </a14:m>
                <a:r>
                  <a:rPr lang="en-US" sz="44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is a 1-1 mapping (bijection or   	  permutation) </a:t>
                </a:r>
                <a:r>
                  <a:rPr lang="en-US" sz="44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of </a:t>
                </a:r>
                <a14:m>
                  <m:oMath xmlns:m="http://schemas.openxmlformats.org/officeDocument/2006/math">
                    <m:r>
                      <a:rPr lang="en-US" sz="4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𝑉</m:t>
                    </m:r>
                  </m:oMath>
                </a14:m>
                <a:r>
                  <a:rPr lang="en-US" sz="4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onto a sequence or linear order.</a:t>
                </a:r>
              </a:p>
              <a:p>
                <a:pPr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endParaRPr lang="en-IN" sz="4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891595" indent="-891595">
                  <a:buFont typeface="Wingdings" pitchFamily="2" charset="2"/>
                  <a:buChar char="q"/>
                </a:pPr>
                <a:endParaRPr lang="en-US" sz="5400" b="1" dirty="0">
                  <a:latin typeface="+mn-lt"/>
                </a:endParaRPr>
              </a:p>
              <a:p>
                <a:endParaRPr lang="en-US" sz="5400" b="1" i="1" dirty="0">
                  <a:latin typeface="+mn-lt"/>
                </a:endParaRPr>
              </a:p>
              <a:p>
                <a:endParaRPr lang="en-US" sz="5400" i="1" dirty="0">
                  <a:latin typeface="+mn-lt"/>
                </a:endParaRPr>
              </a:p>
              <a:p>
                <a:endParaRPr lang="en-US" sz="5400" i="1" dirty="0">
                  <a:latin typeface="+mn-lt"/>
                </a:endParaRPr>
              </a:p>
              <a:p>
                <a:pPr marL="891595" indent="-891595">
                  <a:buFont typeface="Wingdings" pitchFamily="2" charset="2"/>
                  <a:buChar char="q"/>
                </a:pPr>
                <a:r>
                  <a:rPr lang="en-US" sz="48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Classification: </a:t>
                </a:r>
                <a:r>
                  <a:rPr lang="en-US" sz="4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Different reordering schemes, categorized below, use different objectives or measures to achieve their goal. </a:t>
                </a:r>
              </a:p>
              <a:p>
                <a:pPr marL="891595" indent="-891595">
                  <a:buFont typeface="Wingdings" pitchFamily="2" charset="2"/>
                  <a:buChar char="q"/>
                </a:pPr>
                <a:endParaRPr lang="en-US" sz="4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891595" indent="-891595">
                  <a:buFont typeface="Wingdings" pitchFamily="2" charset="2"/>
                  <a:buChar char="q"/>
                </a:pPr>
                <a:endParaRPr lang="en-US" sz="4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891595" indent="-891595">
                  <a:buFont typeface="Wingdings" pitchFamily="2" charset="2"/>
                  <a:buChar char="q"/>
                </a:pPr>
                <a:endParaRPr lang="en-US" sz="4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891595" indent="-891595">
                  <a:buFont typeface="Wingdings" pitchFamily="2" charset="2"/>
                  <a:buChar char="q"/>
                </a:pPr>
                <a:endParaRPr lang="en-US" sz="4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891595" indent="-891595">
                  <a:buFont typeface="Wingdings" pitchFamily="2" charset="2"/>
                  <a:buChar char="q"/>
                </a:pPr>
                <a:endParaRPr lang="en-US" sz="4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891595" indent="-891595">
                  <a:buFont typeface="Wingdings" pitchFamily="2" charset="2"/>
                  <a:buChar char="q"/>
                </a:pPr>
                <a:endParaRPr lang="en-US" sz="4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891595" indent="-891595">
                  <a:buFont typeface="Wingdings" pitchFamily="2" charset="2"/>
                  <a:buChar char="q"/>
                </a:pPr>
                <a:endParaRPr lang="en-US" sz="4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891595" indent="-891595">
                  <a:buFont typeface="Wingdings" pitchFamily="2" charset="2"/>
                  <a:buChar char="q"/>
                </a:pPr>
                <a:endParaRPr lang="en-US" sz="4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685800" indent="-68580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Font typeface="Wingdings" panose="05000000000000000000" pitchFamily="2" charset="2"/>
                  <a:buChar char="q"/>
                </a:pPr>
                <a:endParaRPr kumimoji="1" lang="en-US" sz="4400" b="1" kern="0" dirty="0">
                  <a:solidFill>
                    <a:srgbClr val="000000"/>
                  </a:solidFill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685800" indent="-685800">
                  <a:spcBef>
                    <a:spcPts val="0"/>
                  </a:spcBef>
                  <a:spcAft>
                    <a:spcPts val="800"/>
                  </a:spcAft>
                  <a:buFont typeface="Wingdings" panose="05000000000000000000" pitchFamily="2" charset="2"/>
                  <a:buChar char="q"/>
                </a:pPr>
                <a:r>
                  <a:rPr kumimoji="1" lang="en-US" sz="4800" b="1" kern="0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Comparative Evaluation Metric: </a:t>
                </a:r>
                <a:r>
                  <a:rPr lang="en-US" sz="44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US" sz="4400" i="1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average linear arrangement gap </a:t>
                </a:r>
                <a:r>
                  <a:rPr lang="en-US" sz="44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is a metric defined in [1] to quantifying the efficacy of a reordering scheme in preserving locality. </a:t>
                </a:r>
                <a:r>
                  <a:rPr lang="en-US" sz="44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Given an ordering </a:t>
                </a:r>
                <a14:m>
                  <m:oMath xmlns:m="http://schemas.openxmlformats.org/officeDocument/2006/math">
                    <m:r>
                      <a:rPr lang="en-US" sz="4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𝛱</m:t>
                    </m:r>
                  </m:oMath>
                </a14:m>
                <a:r>
                  <a:rPr lang="en-US" sz="44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4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𝑉</m:t>
                    </m:r>
                  </m:oMath>
                </a14:m>
                <a:r>
                  <a:rPr lang="en-US" sz="44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, for two vertices </a:t>
                </a:r>
                <a14:m>
                  <m:oMath xmlns:m="http://schemas.openxmlformats.org/officeDocument/2006/math">
                    <m:r>
                      <a:rPr lang="en-US" sz="4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sz="4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sz="4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𝑗</m:t>
                    </m:r>
                    <m:r>
                      <a:rPr lang="en-US" sz="4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∈ </m:t>
                    </m:r>
                    <m:r>
                      <a:rPr lang="en-US" sz="4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𝑉</m:t>
                    </m:r>
                  </m:oMath>
                </a14:m>
                <a:r>
                  <a:rPr lang="en-US" sz="44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, connected by an edge</a:t>
                </a:r>
                <a:r>
                  <a:rPr lang="en-US" sz="4400" dirty="0"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, </a:t>
                </a:r>
                <a:r>
                  <a:rPr lang="en-US" sz="44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the gap in </a:t>
                </a:r>
                <a14:m>
                  <m:oMath xmlns:m="http://schemas.openxmlformats.org/officeDocument/2006/math">
                    <m:r>
                      <a:rPr lang="en-US" sz="4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𝛱</m:t>
                    </m:r>
                  </m:oMath>
                </a14:m>
                <a:r>
                  <a:rPr lang="en-US" sz="44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between vertices </a:t>
                </a:r>
                <a:r>
                  <a:rPr lang="en-US" sz="4400" i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i </a:t>
                </a:r>
                <a:r>
                  <a:rPr lang="en-US" sz="44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and </a:t>
                </a:r>
                <a:r>
                  <a:rPr lang="en-US" sz="4400" i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j</a:t>
                </a:r>
                <a:r>
                  <a:rPr lang="en-US" sz="44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is given by:</a:t>
                </a:r>
                <a:endParaRPr lang="en-US" sz="4400" i="1" dirty="0">
                  <a:effectLst/>
                  <a:latin typeface="+mn-lt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spcBef>
                    <a:spcPts val="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4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4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sz="4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𝛱</m:t>
                          </m:r>
                        </m:sub>
                      </m:sSub>
                      <m:d>
                        <m:dPr>
                          <m:ctrlPr>
                            <a:rPr lang="en-IN" sz="4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4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4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4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sz="4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IN" sz="44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4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𝛱</m:t>
                          </m:r>
                          <m:d>
                            <m:dPr>
                              <m:ctrlPr>
                                <a:rPr lang="en-IN" sz="4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sz="4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4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𝛱</m:t>
                          </m:r>
                          <m:d>
                            <m:dPr>
                              <m:ctrlPr>
                                <a:rPr lang="en-IN" sz="4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4400" dirty="0">
                  <a:latin typeface="Calibri" panose="020F0502020204030204" pitchFamily="34" charset="0"/>
                  <a:ea typeface="Times New Roman" panose="02020603050405020304" pitchFamily="18" charset="0"/>
                  <a:cs typeface="Calibri" panose="020F0502020204030204" pitchFamily="34" charset="0"/>
                </a:endParaRPr>
              </a:p>
              <a:p>
                <a:pPr algn="ctr"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4400" dirty="0"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 </a:t>
                </a:r>
                <a:r>
                  <a:rPr lang="en-US" sz="44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US" sz="4400" i="1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average linear arrangement gap </a:t>
                </a:r>
                <a:r>
                  <a:rPr lang="en-US" sz="44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is then defined as:</a:t>
                </a:r>
                <a:endParaRPr lang="en-US" sz="4400" i="1" dirty="0"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spcBef>
                    <a:spcPts val="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IN" sz="4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sz="4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𝜉</m:t>
                          </m:r>
                        </m:e>
                      </m:acc>
                      <m:d>
                        <m:dPr>
                          <m:ctrlPr>
                            <a:rPr lang="en-IN" sz="4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4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𝐺</m:t>
                          </m:r>
                          <m:r>
                            <a:rPr lang="en-US" sz="4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4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𝛱</m:t>
                          </m:r>
                        </m:e>
                      </m:d>
                      <m:r>
                        <a:rPr lang="en-US" sz="44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4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4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IN" sz="4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𝐸</m:t>
                              </m:r>
                            </m:e>
                          </m:d>
                        </m:den>
                      </m:f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IN" sz="4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lang="en-IN" sz="4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en-US" sz="4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∈</m:t>
                          </m:r>
                          <m:r>
                            <a:rPr lang="en-US" sz="4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𝐸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IN" sz="4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US" sz="4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𝛱</m:t>
                              </m:r>
                            </m:sub>
                          </m:sSub>
                          <m:d>
                            <m:dPr>
                              <m:ctrlPr>
                                <a:rPr lang="en-IN" sz="4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5400" i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7" name="Text Box 10203">
                <a:extLst>
                  <a:ext uri="{FF2B5EF4-FFF2-40B4-BE49-F238E27FC236}">
                    <a16:creationId xmlns:a16="http://schemas.microsoft.com/office/drawing/2014/main" id="{748A0234-36B3-4000-A13C-F2E675F092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8580" y="5166965"/>
                <a:ext cx="13535238" cy="24809997"/>
              </a:xfrm>
              <a:prstGeom prst="rect">
                <a:avLst/>
              </a:prstGeom>
              <a:blipFill>
                <a:blip r:embed="rId4"/>
                <a:stretch>
                  <a:fillRect l="-1754" t="-442" r="-1529"/>
                </a:stretch>
              </a:blipFill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 Box 10203">
            <a:extLst>
              <a:ext uri="{FF2B5EF4-FFF2-40B4-BE49-F238E27FC236}">
                <a16:creationId xmlns:a16="http://schemas.microsoft.com/office/drawing/2014/main" id="{9BA1E3DD-28C9-4ADF-846C-C70F3959EA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14774" y="14710516"/>
            <a:ext cx="28090884" cy="1114760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8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8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8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8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8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8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8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8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8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891595" indent="-891595">
              <a:buFont typeface="Wingdings" pitchFamily="2" charset="2"/>
              <a:buChar char="q"/>
            </a:pPr>
            <a:r>
              <a:rPr lang="en-US" sz="4800" b="1" dirty="0">
                <a:solidFill>
                  <a:prstClr val="black"/>
                </a:solidFill>
                <a:latin typeface="Calibri" pitchFamily="34" charset="0"/>
              </a:rPr>
              <a:t>Qualitative Results: </a:t>
            </a:r>
            <a:r>
              <a:rPr lang="en-US" sz="4400" dirty="0">
                <a:solidFill>
                  <a:prstClr val="black"/>
                </a:solidFill>
                <a:latin typeface="Calibri" pitchFamily="34" charset="0"/>
              </a:rPr>
              <a:t>Figure 1. shows how different schemes compare based on the average gap profile:</a:t>
            </a:r>
          </a:p>
          <a:p>
            <a:pPr marL="1348795" lvl="1" indent="-891595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prstClr val="black"/>
                </a:solidFill>
                <a:latin typeface="Calibri" pitchFamily="34" charset="0"/>
              </a:rPr>
              <a:t>METIS, Grappolo, and Rabbit-Order (in red) outperform (5x-10x for at least 75% of the datasets) others.</a:t>
            </a:r>
          </a:p>
          <a:p>
            <a:pPr marL="1348795" lvl="1" indent="-891595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prstClr val="black"/>
                </a:solidFill>
                <a:latin typeface="Calibri" pitchFamily="34" charset="0"/>
              </a:rPr>
              <a:t>RCM (black) shows competitive performance as well. </a:t>
            </a:r>
          </a:p>
          <a:p>
            <a:pPr marL="891595" indent="-891595">
              <a:buFont typeface="Wingdings" pitchFamily="2" charset="2"/>
              <a:buChar char="q"/>
            </a:pPr>
            <a:endParaRPr lang="en-US" sz="4400" dirty="0">
              <a:solidFill>
                <a:prstClr val="black"/>
              </a:solidFill>
              <a:latin typeface="Calibri" pitchFamily="34" charset="0"/>
            </a:endParaRPr>
          </a:p>
          <a:p>
            <a:pPr marL="891595" indent="-891595">
              <a:buFont typeface="Wingdings" pitchFamily="2" charset="2"/>
              <a:buChar char="q"/>
            </a:pPr>
            <a:endParaRPr lang="en-US" sz="4400" dirty="0">
              <a:solidFill>
                <a:prstClr val="black"/>
              </a:solidFill>
              <a:latin typeface="Calibri" pitchFamily="34" charset="0"/>
            </a:endParaRPr>
          </a:p>
          <a:p>
            <a:pPr marL="891595" indent="-891595">
              <a:buFont typeface="Wingdings" pitchFamily="2" charset="2"/>
              <a:buChar char="q"/>
            </a:pPr>
            <a:endParaRPr lang="en-US" sz="4400" dirty="0">
              <a:solidFill>
                <a:prstClr val="black"/>
              </a:solidFill>
              <a:latin typeface="Calibri" pitchFamily="34" charset="0"/>
            </a:endParaRPr>
          </a:p>
          <a:p>
            <a:pPr marL="891595" indent="-891595">
              <a:buFont typeface="Wingdings" pitchFamily="2" charset="2"/>
              <a:buChar char="q"/>
            </a:pPr>
            <a:endParaRPr lang="en-US" sz="4400" dirty="0">
              <a:solidFill>
                <a:prstClr val="black"/>
              </a:solidFill>
              <a:latin typeface="Calibri" pitchFamily="34" charset="0"/>
            </a:endParaRPr>
          </a:p>
          <a:p>
            <a:pPr marL="891595" indent="-891595">
              <a:buFont typeface="Wingdings" pitchFamily="2" charset="2"/>
              <a:buChar char="q"/>
            </a:pPr>
            <a:endParaRPr lang="en-US" sz="4400" dirty="0">
              <a:solidFill>
                <a:prstClr val="black"/>
              </a:solidFill>
              <a:latin typeface="Calibri" pitchFamily="34" charset="0"/>
            </a:endParaRPr>
          </a:p>
          <a:p>
            <a:pPr marL="891595" indent="-891595">
              <a:buFont typeface="Wingdings" pitchFamily="2" charset="2"/>
              <a:buChar char="q"/>
            </a:pPr>
            <a:endParaRPr lang="en-US" sz="4400" dirty="0">
              <a:solidFill>
                <a:prstClr val="black"/>
              </a:solidFill>
              <a:latin typeface="Calibri" pitchFamily="34" charset="0"/>
            </a:endParaRPr>
          </a:p>
          <a:p>
            <a:pPr marL="891595" indent="-891595">
              <a:buFont typeface="Wingdings" pitchFamily="2" charset="2"/>
              <a:buChar char="q"/>
            </a:pPr>
            <a:endParaRPr lang="en-US" sz="4400" dirty="0">
              <a:solidFill>
                <a:prstClr val="black"/>
              </a:solidFill>
              <a:latin typeface="Calibri" pitchFamily="34" charset="0"/>
            </a:endParaRPr>
          </a:p>
          <a:p>
            <a:pPr marL="891595" indent="-891595">
              <a:buFont typeface="Wingdings" pitchFamily="2" charset="2"/>
              <a:buChar char="q"/>
            </a:pPr>
            <a:r>
              <a:rPr lang="en-US" sz="4800" b="1" dirty="0">
                <a:solidFill>
                  <a:prstClr val="black"/>
                </a:solidFill>
                <a:latin typeface="Calibri" pitchFamily="34" charset="0"/>
              </a:rPr>
              <a:t>Application Impact: </a:t>
            </a:r>
            <a:r>
              <a:rPr kumimoji="0" lang="en-US" sz="4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cs typeface="Calibri"/>
                <a:sym typeface="Calibri"/>
              </a:rPr>
              <a:t>Figure 2. compares the effect of four schemes on a parallel community detection application:</a:t>
            </a:r>
          </a:p>
          <a:p>
            <a:pPr marL="1348795" lvl="1" indent="-891595">
              <a:buFont typeface="Arial" panose="020B0604020202020204" pitchFamily="34" charset="0"/>
              <a:buChar char="•"/>
            </a:pPr>
            <a:r>
              <a:rPr kumimoji="0" lang="en-US" sz="4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cs typeface="Calibri"/>
                <a:sym typeface="Calibri"/>
              </a:rPr>
              <a:t>Grappolo usually outperforms Degree Sort</a:t>
            </a:r>
            <a:r>
              <a:rPr lang="en-US" sz="4400" kern="0" dirty="0">
                <a:solidFill>
                  <a:prstClr val="black"/>
                </a:solidFill>
                <a:latin typeface="Calibri" pitchFamily="34" charset="0"/>
                <a:cs typeface="Calibri"/>
              </a:rPr>
              <a:t> </a:t>
            </a:r>
            <a:r>
              <a:rPr kumimoji="0" lang="en-US" sz="4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cs typeface="Calibri"/>
                <a:sym typeface="Calibri"/>
              </a:rPr>
              <a:t>by factors 2x–4x when looking at Phase and Iteration times.</a:t>
            </a:r>
          </a:p>
          <a:p>
            <a:pPr marL="1348795" lvl="1" indent="-891595">
              <a:buFont typeface="Arial" panose="020B0604020202020204" pitchFamily="34" charset="0"/>
              <a:buChar char="•"/>
            </a:pPr>
            <a:r>
              <a:rPr kumimoji="0" lang="en-US" sz="4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cs typeface="Calibri"/>
                <a:sym typeface="Calibri"/>
              </a:rPr>
              <a:t>Grappolo ordering also usually has the highest Parallel Efficiency (Work%).</a:t>
            </a:r>
          </a:p>
          <a:p>
            <a:pPr marL="1348795" lvl="1" indent="-891595">
              <a:lnSpc>
                <a:spcPts val="5500"/>
              </a:lnSpc>
              <a:buFont typeface="Arial" panose="020B0604020202020204" pitchFamily="34" charset="0"/>
              <a:buChar char="•"/>
            </a:pPr>
            <a:r>
              <a:rPr lang="en-US" sz="4400" kern="0" dirty="0">
                <a:solidFill>
                  <a:prstClr val="black"/>
                </a:solidFill>
                <a:latin typeface="Calibri" pitchFamily="34" charset="0"/>
                <a:cs typeface="Calibri"/>
              </a:rPr>
              <a:t>Grappolo ordering </a:t>
            </a:r>
            <a:r>
              <a:rPr kumimoji="0" lang="en-US" sz="4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cs typeface="Calibri"/>
                <a:sym typeface="Calibri"/>
              </a:rPr>
              <a:t>has the lowest work per edge which results in a better load balance. </a:t>
            </a:r>
          </a:p>
          <a:p>
            <a:pPr lvl="1" indent="0">
              <a:lnSpc>
                <a:spcPts val="5000"/>
              </a:lnSpc>
            </a:pPr>
            <a:r>
              <a:rPr lang="en-US" sz="4400" kern="0" dirty="0">
                <a:solidFill>
                  <a:prstClr val="black"/>
                </a:solidFill>
                <a:latin typeface="Calibri" pitchFamily="34" charset="0"/>
                <a:cs typeface="Calibri"/>
              </a:rPr>
              <a:t>Note: Little separation was observed among different reordering schemes for Influence Maximization due to the numerous parallel probabilistic BFS’s that characterizes its core routine.</a:t>
            </a:r>
            <a:r>
              <a:rPr lang="en-US" sz="5616" kern="0" dirty="0">
                <a:solidFill>
                  <a:prstClr val="black"/>
                </a:solidFill>
                <a:latin typeface="Calibri" pitchFamily="34" charset="0"/>
                <a:cs typeface="Calibri"/>
              </a:rPr>
              <a:t> </a:t>
            </a:r>
            <a:endParaRPr lang="en-US" sz="4400" kern="0" dirty="0">
              <a:solidFill>
                <a:prstClr val="black"/>
              </a:solidFill>
              <a:latin typeface="Calibri" pitchFamily="34" charset="0"/>
              <a:cs typeface="Calibri"/>
            </a:endParaRPr>
          </a:p>
        </p:txBody>
      </p:sp>
      <p:sp>
        <p:nvSpPr>
          <p:cNvPr id="11" name="Text Box 10203">
            <a:extLst>
              <a:ext uri="{FF2B5EF4-FFF2-40B4-BE49-F238E27FC236}">
                <a16:creationId xmlns:a16="http://schemas.microsoft.com/office/drawing/2014/main" id="{F4B4E98C-A210-4DE3-877D-9F3866FF32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966408" y="27648049"/>
            <a:ext cx="12419442" cy="2400657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8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8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8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8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8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8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8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8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8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742950" indent="-742950">
              <a:buFont typeface="+mj-lt"/>
              <a:buAutoNum type="arabicPeriod"/>
            </a:pPr>
            <a:r>
              <a:rPr lang="en-US" sz="3000" dirty="0">
                <a:solidFill>
                  <a:prstClr val="black"/>
                </a:solidFill>
                <a:latin typeface="Calibri" pitchFamily="34" charset="0"/>
              </a:rPr>
              <a:t>Reet Barik, Marco Minutoli, Mahantesh Halappanavar, Nathan R Tallent, and Ananth Kalyanaraman. Vertex reordering for real-world graphs and applications:  An empirical evaluation.  In 2020 IEEE International Symposium on Workload Characterization (IISWC), pages 240–251. IEEE, 2020.</a:t>
            </a:r>
          </a:p>
        </p:txBody>
      </p:sp>
      <p:sp>
        <p:nvSpPr>
          <p:cNvPr id="12" name="AutoShape 65">
            <a:extLst>
              <a:ext uri="{FF2B5EF4-FFF2-40B4-BE49-F238E27FC236}">
                <a16:creationId xmlns:a16="http://schemas.microsoft.com/office/drawing/2014/main" id="{2CC1ACE2-D28D-488D-8C45-78C9BB332F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75158" y="3539135"/>
            <a:ext cx="28090884" cy="1455597"/>
          </a:xfrm>
          <a:prstGeom prst="roundRect">
            <a:avLst>
              <a:gd name="adj" fmla="val 16667"/>
            </a:avLst>
          </a:prstGeom>
          <a:solidFill>
            <a:sysClr val="window" lastClr="FFFFFF"/>
          </a:solidFill>
          <a:ln w="635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8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8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8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8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8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8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8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8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8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defTabSz="6847950">
              <a:defRPr/>
            </a:pPr>
            <a:r>
              <a:rPr lang="en-US" sz="8800" dirty="0">
                <a:solidFill>
                  <a:srgbClr val="3333CC"/>
                </a:solidFill>
                <a:latin typeface="Calibri" pitchFamily="34" charset="0"/>
              </a:rPr>
              <a:t>Evaluating Gap Measures</a:t>
            </a:r>
          </a:p>
        </p:txBody>
      </p:sp>
      <p:sp>
        <p:nvSpPr>
          <p:cNvPr id="13" name="Text Box 10203">
            <a:extLst>
              <a:ext uri="{FF2B5EF4-FFF2-40B4-BE49-F238E27FC236}">
                <a16:creationId xmlns:a16="http://schemas.microsoft.com/office/drawing/2014/main" id="{1B7867DE-0BCD-423C-9022-1A9785B411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75157" y="5166965"/>
            <a:ext cx="28090885" cy="772519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8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8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8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8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8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8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8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8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8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sz="5400" i="1" dirty="0">
              <a:latin typeface="+mn-lt"/>
            </a:endParaRPr>
          </a:p>
          <a:p>
            <a:endParaRPr lang="en-US" sz="5400" i="1" dirty="0">
              <a:latin typeface="+mn-lt"/>
            </a:endParaRPr>
          </a:p>
          <a:p>
            <a:endParaRPr lang="en-US" sz="5400" i="1" dirty="0">
              <a:latin typeface="+mn-lt"/>
            </a:endParaRPr>
          </a:p>
          <a:p>
            <a:endParaRPr lang="en-US" sz="5400" i="1" dirty="0">
              <a:latin typeface="+mn-lt"/>
            </a:endParaRPr>
          </a:p>
          <a:p>
            <a:r>
              <a:rPr lang="en-US" sz="5400" i="1" dirty="0">
                <a:latin typeface="+mn-lt"/>
              </a:rPr>
              <a:t>																															  </a:t>
            </a:r>
          </a:p>
          <a:p>
            <a:r>
              <a:rPr kumimoji="0" lang="en-US" sz="54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cs typeface="Calibri"/>
                <a:sym typeface="Calibri"/>
              </a:rPr>
              <a:t>                                                                                           </a:t>
            </a:r>
            <a:r>
              <a:rPr kumimoji="0" lang="en-US" sz="4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cs typeface="Calibri"/>
                <a:sym typeface="Calibri"/>
              </a:rPr>
              <a:t>Violin plots of the gap distribution and gap metrics for                            																																 different methods (</a:t>
            </a:r>
            <a:r>
              <a:rPr kumimoji="0" lang="en-US" sz="44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itchFamily="34" charset="0"/>
                <a:cs typeface="Calibri"/>
                <a:sym typeface="Calibri"/>
              </a:rPr>
              <a:t>blue</a:t>
            </a:r>
            <a:r>
              <a:rPr kumimoji="0" lang="en-US" sz="4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cs typeface="Calibri"/>
                <a:sym typeface="Calibri"/>
              </a:rPr>
              <a:t> is best, and </a:t>
            </a:r>
            <a:r>
              <a:rPr kumimoji="0" lang="en-US" sz="4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cs typeface="Calibri"/>
                <a:sym typeface="Calibri"/>
              </a:rPr>
              <a:t>red</a:t>
            </a:r>
            <a:r>
              <a:rPr kumimoji="0" lang="en-US" sz="4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cs typeface="Calibri"/>
                <a:sym typeface="Calibri"/>
              </a:rPr>
              <a:t> is worst) for input 																																	     graphs Chicago, Fe4elt2, and vsp (shown </a:t>
            </a:r>
            <a:r>
              <a:rPr lang="en-US" sz="4400" kern="0" dirty="0">
                <a:solidFill>
                  <a:prstClr val="black"/>
                </a:solidFill>
                <a:latin typeface="Calibri" pitchFamily="34" charset="0"/>
                <a:cs typeface="Calibri"/>
              </a:rPr>
              <a:t>in </a:t>
            </a:r>
            <a:r>
              <a:rPr kumimoji="0" lang="en-US" sz="4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cs typeface="Calibri"/>
                <a:sym typeface="Calibri"/>
              </a:rPr>
              <a:t>clockwise order 																																	 from top left). </a:t>
            </a:r>
            <a:r>
              <a:rPr lang="en-US" sz="4400" kern="0" dirty="0">
                <a:solidFill>
                  <a:prstClr val="black"/>
                </a:solidFill>
                <a:latin typeface="Calibri" pitchFamily="34" charset="0"/>
                <a:cs typeface="Calibri"/>
              </a:rPr>
              <a:t> </a:t>
            </a:r>
            <a:endParaRPr lang="en-US" sz="3600" kern="0" dirty="0">
              <a:solidFill>
                <a:prstClr val="black"/>
              </a:solidFill>
              <a:latin typeface="Calibri" pitchFamily="34" charset="0"/>
              <a:cs typeface="Calibri"/>
            </a:endParaRPr>
          </a:p>
          <a:p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cs typeface="Calibri"/>
              <a:sym typeface="Calibri"/>
            </a:endParaRPr>
          </a:p>
        </p:txBody>
      </p:sp>
      <p:pic>
        <p:nvPicPr>
          <p:cNvPr id="22" name="Picture 21" descr="Diagram&#10;&#10;Description automatically generated">
            <a:extLst>
              <a:ext uri="{FF2B5EF4-FFF2-40B4-BE49-F238E27FC236}">
                <a16:creationId xmlns:a16="http://schemas.microsoft.com/office/drawing/2014/main" id="{CD77FB49-2B80-48A8-BEF2-E8EA1406A2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6191" y="5304460"/>
            <a:ext cx="13467703" cy="3627968"/>
          </a:xfrm>
          <a:prstGeom prst="rect">
            <a:avLst/>
          </a:prstGeom>
        </p:spPr>
      </p:pic>
      <p:pic>
        <p:nvPicPr>
          <p:cNvPr id="24" name="Picture 23" descr="Diagram&#10;&#10;Description automatically generated">
            <a:extLst>
              <a:ext uri="{FF2B5EF4-FFF2-40B4-BE49-F238E27FC236}">
                <a16:creationId xmlns:a16="http://schemas.microsoft.com/office/drawing/2014/main" id="{4D468734-7240-41B6-812A-33FA548136D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0600" y="5284198"/>
            <a:ext cx="13236834" cy="3692010"/>
          </a:xfrm>
          <a:prstGeom prst="rect">
            <a:avLst/>
          </a:prstGeom>
        </p:spPr>
      </p:pic>
      <p:pic>
        <p:nvPicPr>
          <p:cNvPr id="26" name="Picture 25" descr="Diagram&#10;&#10;Description automatically generated">
            <a:extLst>
              <a:ext uri="{FF2B5EF4-FFF2-40B4-BE49-F238E27FC236}">
                <a16:creationId xmlns:a16="http://schemas.microsoft.com/office/drawing/2014/main" id="{BEDC2B97-D78A-4E1C-BBAE-42EB43131DB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7059" y="9113794"/>
            <a:ext cx="13236834" cy="3627968"/>
          </a:xfrm>
          <a:prstGeom prst="rect">
            <a:avLst/>
          </a:prstGeom>
        </p:spPr>
      </p:pic>
      <p:pic>
        <p:nvPicPr>
          <p:cNvPr id="32" name="Picture 31" descr="Diagram, shape, polygon&#10;&#10;Description automatically generated">
            <a:extLst>
              <a:ext uri="{FF2B5EF4-FFF2-40B4-BE49-F238E27FC236}">
                <a16:creationId xmlns:a16="http://schemas.microsoft.com/office/drawing/2014/main" id="{8ED21CFD-C305-42D6-A50A-CC9976D2459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561" y="9929257"/>
            <a:ext cx="13251219" cy="3853717"/>
          </a:xfrm>
          <a:prstGeom prst="rect">
            <a:avLst/>
          </a:prstGeom>
        </p:spPr>
      </p:pic>
      <p:pic>
        <p:nvPicPr>
          <p:cNvPr id="16" name="Picture 15" descr="Diagram&#10;&#10;Description automatically generated">
            <a:extLst>
              <a:ext uri="{FF2B5EF4-FFF2-40B4-BE49-F238E27FC236}">
                <a16:creationId xmlns:a16="http://schemas.microsoft.com/office/drawing/2014/main" id="{AD093240-819E-43DD-8A85-AC9D1CAF5B3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770" y="16241444"/>
            <a:ext cx="12972859" cy="5754680"/>
          </a:xfrm>
          <a:prstGeom prst="rect">
            <a:avLst/>
          </a:prstGeom>
        </p:spPr>
      </p:pic>
      <p:pic>
        <p:nvPicPr>
          <p:cNvPr id="18" name="Picture 17" descr="Timeline&#10;&#10;Description automatically generated">
            <a:extLst>
              <a:ext uri="{FF2B5EF4-FFF2-40B4-BE49-F238E27FC236}">
                <a16:creationId xmlns:a16="http://schemas.microsoft.com/office/drawing/2014/main" id="{097E2358-A581-4A96-9D6E-04D2F155955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7060" y="16903870"/>
            <a:ext cx="9855540" cy="4694336"/>
          </a:xfrm>
          <a:prstGeom prst="rect">
            <a:avLst/>
          </a:prstGeom>
        </p:spPr>
      </p:pic>
      <p:pic>
        <p:nvPicPr>
          <p:cNvPr id="29" name="Picture 28" descr="Application, table&#10;&#10;Description automatically generated">
            <a:extLst>
              <a:ext uri="{FF2B5EF4-FFF2-40B4-BE49-F238E27FC236}">
                <a16:creationId xmlns:a16="http://schemas.microsoft.com/office/drawing/2014/main" id="{D057757F-41BB-4197-B244-F6C87A8990D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72600" y="17134852"/>
            <a:ext cx="17485270" cy="4515062"/>
          </a:xfrm>
          <a:prstGeom prst="rect">
            <a:avLst/>
          </a:prstGeom>
        </p:spPr>
      </p:pic>
      <p:sp>
        <p:nvSpPr>
          <p:cNvPr id="21" name="AutoShape 65">
            <a:extLst>
              <a:ext uri="{FF2B5EF4-FFF2-40B4-BE49-F238E27FC236}">
                <a16:creationId xmlns:a16="http://schemas.microsoft.com/office/drawing/2014/main" id="{15DD82B6-F2BA-4CAE-B792-C23F02A1B0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75157" y="13075644"/>
            <a:ext cx="28090884" cy="1455597"/>
          </a:xfrm>
          <a:prstGeom prst="roundRect">
            <a:avLst>
              <a:gd name="adj" fmla="val 16667"/>
            </a:avLst>
          </a:prstGeom>
          <a:solidFill>
            <a:sysClr val="window" lastClr="FFFFFF"/>
          </a:solidFill>
          <a:ln w="635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8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8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8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8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8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8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8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8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8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defTabSz="6847950">
              <a:defRPr/>
            </a:pPr>
            <a:r>
              <a:rPr lang="en-US" sz="8800" dirty="0">
                <a:solidFill>
                  <a:srgbClr val="3333CC"/>
                </a:solidFill>
                <a:latin typeface="Calibri" pitchFamily="34" charset="0"/>
              </a:rPr>
              <a:t>Key Experimental Results</a:t>
            </a:r>
          </a:p>
        </p:txBody>
      </p:sp>
      <p:sp>
        <p:nvSpPr>
          <p:cNvPr id="23" name="AutoShape 65">
            <a:extLst>
              <a:ext uri="{FF2B5EF4-FFF2-40B4-BE49-F238E27FC236}">
                <a16:creationId xmlns:a16="http://schemas.microsoft.com/office/drawing/2014/main" id="{4B7B9237-1A1B-4310-ABC2-C4459AAF18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06867" y="26037394"/>
            <a:ext cx="15467279" cy="1455597"/>
          </a:xfrm>
          <a:prstGeom prst="roundRect">
            <a:avLst>
              <a:gd name="adj" fmla="val 16667"/>
            </a:avLst>
          </a:prstGeom>
          <a:solidFill>
            <a:sysClr val="window" lastClr="FFFFFF"/>
          </a:solidFill>
          <a:ln w="635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8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8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8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8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8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8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8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8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8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defTabSz="6847950">
              <a:defRPr/>
            </a:pPr>
            <a:r>
              <a:rPr lang="en-US" sz="8800" dirty="0">
                <a:solidFill>
                  <a:srgbClr val="3333CC"/>
                </a:solidFill>
                <a:latin typeface="Calibri" pitchFamily="34" charset="0"/>
              </a:rPr>
              <a:t>Acknowledgments</a:t>
            </a:r>
          </a:p>
        </p:txBody>
      </p:sp>
      <p:sp>
        <p:nvSpPr>
          <p:cNvPr id="25" name="Text Box 10203">
            <a:extLst>
              <a:ext uri="{FF2B5EF4-FFF2-40B4-BE49-F238E27FC236}">
                <a16:creationId xmlns:a16="http://schemas.microsoft.com/office/drawing/2014/main" id="{DEE22135-231A-47F4-99BC-248BE38B28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75157" y="27648049"/>
            <a:ext cx="15467278" cy="2400657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8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8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8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8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8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8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8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8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8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30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 would like to thank my co-authors Marco Minutoli and Nathan R. Tallent for their efforts. 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3000" b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This research is in parts supported by the Exascale Computing Project (17-SC-20-SC) through the ExaGraph project at the Pacific Northwest National Laboratory (PNNL); by the U.S. National Science Foundation (NSF) grants CCF 1815467, OAC 1910213, and CCF 1919122 to Washington State University.</a:t>
            </a:r>
            <a:endParaRPr lang="en-US" sz="300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AutoShape 65">
            <a:extLst>
              <a:ext uri="{FF2B5EF4-FFF2-40B4-BE49-F238E27FC236}">
                <a16:creationId xmlns:a16="http://schemas.microsoft.com/office/drawing/2014/main" id="{3BE8A51A-31D4-407E-8A83-41E02373C0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66408" y="26037394"/>
            <a:ext cx="12459058" cy="1455597"/>
          </a:xfrm>
          <a:prstGeom prst="roundRect">
            <a:avLst>
              <a:gd name="adj" fmla="val 16667"/>
            </a:avLst>
          </a:prstGeom>
          <a:solidFill>
            <a:sysClr val="window" lastClr="FFFFFF"/>
          </a:solidFill>
          <a:ln w="635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8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8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8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8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8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8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8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8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8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defTabSz="6847950">
              <a:defRPr/>
            </a:pPr>
            <a:r>
              <a:rPr lang="en-US" sz="8800" dirty="0">
                <a:solidFill>
                  <a:srgbClr val="3333CC"/>
                </a:solidFill>
                <a:latin typeface="Calibri" pitchFamily="34" charset="0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2346257808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32653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32653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32653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32653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622</TotalTime>
  <Words>650</Words>
  <Application>Microsoft Office PowerPoint</Application>
  <PresentationFormat>Custom</PresentationFormat>
  <Paragraphs>53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Garamond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Barik, Reet</cp:lastModifiedBy>
  <cp:revision>55</cp:revision>
  <dcterms:modified xsi:type="dcterms:W3CDTF">2021-04-28T00:50:03Z</dcterms:modified>
</cp:coreProperties>
</file>