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309A-6CAB-498B-8031-68FF928BF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FF377-7B32-4F1C-AF95-85C486E1D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C731A-E263-4D69-B548-222E2EFC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6F49-BA6B-4F55-A2B7-68262442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BD74-88BC-4B50-8E5B-CF1201DD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67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E459-DB93-4F48-A7D3-6BE2E7CA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BF295-7F31-4830-B751-A597F16A2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6C4B-8487-46D3-B13A-5FBBC880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1BEC-A5D5-46A3-BADD-31316175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4CA2-2295-46E9-A8D1-52FEF24D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C42C2-DD3A-41EC-8D0E-D250E9931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3028F-9E52-424F-ACF5-CA7E2E3C6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084E-B126-419A-B193-74288BCA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A600F-ED7D-4B43-B333-D0A0C8E8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D367-805A-419C-B6B0-3C813D2E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8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0580-52B6-42C1-881B-3D36BA3C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EA69-94D4-4405-9E7E-3AAFE4F5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071E-04CA-45E4-92C1-D176F968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4500B-160A-4213-980E-C24539CB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7633-540B-4370-ABDF-CA7E5CF4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85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6C5B-A7A4-4198-ACD8-DDCC43D6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CC2F3-98B8-40A7-93BA-631F511C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6842-C313-4693-9447-A773B9FC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1C15-EED4-4C68-9073-C59AD2F7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AC21-9576-4238-98EF-B7776E01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7D59-CB93-424F-AB9C-4871F4AE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B5CD-FA6C-4FEE-9429-83EC5A311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1D863-A88C-46DA-B98D-4DFE603AB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E4DE1-551B-4201-9AAA-66872219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4106-8C0C-46DE-BDB6-4CBA17DE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840AF-4F57-4ABA-975B-F91C44CB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21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9AC5-42FE-4C05-AF9D-36FCB4E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38C5C-349D-48B0-ACBC-97C60F56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A4B75-5A5A-42F1-B8E1-08F34925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4C069-9E86-4EBD-998F-BD2C5ACF3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F1010-6E2A-45BA-99B7-53DB100B1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1776F-3A82-471E-96EA-5B90AB53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25364-D705-4380-BE0E-990C4C83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7F53A-05AC-4CC0-B7E0-A7841616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8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44EB-DAF7-455B-A080-F949A051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D350A-06C0-4790-A695-D3D7F605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733FB-0D4E-4FFA-8BA5-9B9AFEEE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06683-3E98-4DB2-9A38-D6ADA5EB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9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4D79-47FE-47D1-AF9C-62804428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732BE-A85D-4C80-9296-C9241EB9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F8215-B52F-4CE4-BF2E-DC32A807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1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8B96-78D5-4019-B9CA-AB186021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2E88-B5AB-4B26-AE31-150C4064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171D4-E169-4A8B-B24A-DE5283825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4EA7B-353A-437E-A34B-E8F1F6FC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0156B-E04C-4C33-8ED5-34E9173B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8F3FA-91BF-4A28-9252-8BF84D70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9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B6DB-D3F8-4292-B83F-E3AC1FA2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60D20-31EB-42A4-B1C2-EBC88C783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C45A0-CB3D-404B-BE07-99569BF9B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70EF6-000E-4A43-B317-9E4DE8E7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0E3E9-D91D-4443-847B-B40D858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3CB9D-887B-4253-83BC-8F8C369E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9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2B967-65AA-4CC9-9C9F-FE808489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8C03F-C95F-4B0E-9C0E-8E373063A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C1FB-94F8-4BB3-AB57-3F84ED4CB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462C-CF72-42E4-8C2B-C6088A8FDAE8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61B80-494D-4807-A637-9C2B1B719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A448-F440-43F6-AE0E-F48044BF0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8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94D960-A745-402A-AC82-7711DC82FF6B}"/>
              </a:ext>
            </a:extLst>
          </p:cNvPr>
          <p:cNvSpPr txBox="1"/>
          <p:nvPr/>
        </p:nvSpPr>
        <p:spPr>
          <a:xfrm>
            <a:off x="4400277" y="299926"/>
            <a:ext cx="339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Louvain-IMM : Rough Pseudocode</a:t>
            </a:r>
            <a:endParaRPr lang="en-IN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6D0410E-DA84-4F3C-8915-46CF0D0E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36" y="912634"/>
            <a:ext cx="6324925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1E24C-9E61-4E4C-9882-1EB9767551A6}"/>
              </a:ext>
            </a:extLst>
          </p:cNvPr>
          <p:cNvSpPr txBox="1"/>
          <p:nvPr/>
        </p:nvSpPr>
        <p:spPr>
          <a:xfrm>
            <a:off x="5221754" y="435006"/>
            <a:ext cx="17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Spread</a:t>
            </a:r>
            <a:endParaRPr lang="en-IN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6FDBD5C-8214-4CEA-B70B-99FB0BAC6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7334"/>
            <a:ext cx="5486411" cy="365760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D24D61F-14CF-45B0-B862-7F969221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4" y="1227333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BE933-50D4-480B-B9EB-08A6D4916294}"/>
              </a:ext>
            </a:extLst>
          </p:cNvPr>
          <p:cNvSpPr txBox="1"/>
          <p:nvPr/>
        </p:nvSpPr>
        <p:spPr>
          <a:xfrm>
            <a:off x="3806815" y="630315"/>
            <a:ext cx="457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Time (Preprocessing not considered)</a:t>
            </a:r>
            <a:endParaRPr lang="en-IN" dirty="0"/>
          </a:p>
        </p:txBody>
      </p:sp>
      <p:pic>
        <p:nvPicPr>
          <p:cNvPr id="4" name="Picture 3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20533141-8D6E-47C0-849F-061CAF42C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" y="1324988"/>
            <a:ext cx="5486411" cy="365760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FED378D-16EE-4B56-8A7C-44EA274DA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4988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25C59-48D4-4A81-84AF-0A4ECCDD4426}"/>
              </a:ext>
            </a:extLst>
          </p:cNvPr>
          <p:cNvSpPr txBox="1"/>
          <p:nvPr/>
        </p:nvSpPr>
        <p:spPr>
          <a:xfrm>
            <a:off x="5708714" y="58592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3571BE-7A89-457E-BECC-E6B2C1FD0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44913"/>
              </p:ext>
            </p:extLst>
          </p:nvPr>
        </p:nvGraphicFramePr>
        <p:xfrm>
          <a:off x="2058812" y="1598555"/>
          <a:ext cx="8848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0159355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951619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28970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388374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3191153"/>
                    </a:ext>
                  </a:extLst>
                </a:gridCol>
                <a:gridCol w="1377308">
                  <a:extLst>
                    <a:ext uri="{9D8B030D-6E8A-4147-A177-3AD203B41FA5}">
                      <a16:colId xmlns:a16="http://schemas.microsoft.com/office/drawing/2014/main" val="2104107056"/>
                    </a:ext>
                  </a:extLst>
                </a:gridCol>
                <a:gridCol w="1665922">
                  <a:extLst>
                    <a:ext uri="{9D8B030D-6E8A-4147-A177-3AD203B41FA5}">
                      <a16:colId xmlns:a16="http://schemas.microsoft.com/office/drawing/2014/main" val="2507879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Deg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#Communities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HepPh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0.727573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7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SlashDot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0.391440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Epinions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508K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0.462041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DBLP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317K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0.821085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97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16.826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0.927244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1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0.979539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6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BerkStan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84290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0.941496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1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Europe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0.998945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3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21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BDD43-3208-49A0-AE89-F20EE9ABC584}"/>
              </a:ext>
            </a:extLst>
          </p:cNvPr>
          <p:cNvSpPr txBox="1"/>
          <p:nvPr/>
        </p:nvSpPr>
        <p:spPr>
          <a:xfrm>
            <a:off x="3154874" y="532660"/>
            <a:ext cx="588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Distribution Across Communities: IMM vs Louvain-IMM</a:t>
            </a:r>
            <a:endParaRPr lang="en-IN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87BBA3E-EFD8-4AD2-A9BE-3CBE322E8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8" y="1600196"/>
            <a:ext cx="5486411" cy="3657607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C5F7BE0-BEF0-40D5-A845-F8929BBF0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DADAC30-29D1-4998-B015-91BF696DD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51" y="64358"/>
            <a:ext cx="4814662" cy="3209774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127523A-D237-4ED1-9D37-973431E29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28" y="64358"/>
            <a:ext cx="4814317" cy="3209544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1979FD-65FB-4DC2-8148-8FB1BFA9C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29" y="3648456"/>
            <a:ext cx="4814316" cy="3209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3817A6-B87F-4367-8BE1-6C921BC989E7}"/>
              </a:ext>
            </a:extLst>
          </p:cNvPr>
          <p:cNvSpPr txBox="1"/>
          <p:nvPr/>
        </p:nvSpPr>
        <p:spPr>
          <a:xfrm>
            <a:off x="4412202" y="3209544"/>
            <a:ext cx="383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 Effort vs Comm/Partition Size</a:t>
            </a:r>
            <a:endParaRPr lang="en-IN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B54E9D99-767E-425B-9D23-01EE664F2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7" y="3648456"/>
            <a:ext cx="4814316" cy="32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3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E1D27-424B-47D3-A6CD-8EA37B0AAF29}"/>
              </a:ext>
            </a:extLst>
          </p:cNvPr>
          <p:cNvSpPr txBox="1"/>
          <p:nvPr/>
        </p:nvSpPr>
        <p:spPr>
          <a:xfrm>
            <a:off x="899513" y="1162975"/>
            <a:ext cx="103929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Do: </a:t>
            </a:r>
          </a:p>
          <a:p>
            <a:pPr marL="342900" indent="-342900">
              <a:buAutoNum type="arabicPeriod"/>
            </a:pPr>
            <a:r>
              <a:rPr lang="en-US" dirty="0"/>
              <a:t>Investigate the bottleneck</a:t>
            </a:r>
          </a:p>
          <a:p>
            <a:pPr marL="342900" indent="-342900">
              <a:buAutoNum type="arabicPeriod"/>
            </a:pPr>
            <a:r>
              <a:rPr lang="en-US" dirty="0"/>
              <a:t>Make sure that the sum of sampling effort across all communities &lt; sampling on the whole graph by IMM</a:t>
            </a:r>
          </a:p>
          <a:p>
            <a:pPr marL="342900" indent="-342900">
              <a:buAutoNum type="arabicPeriod"/>
            </a:pPr>
            <a:r>
              <a:rPr lang="en-US" dirty="0"/>
              <a:t>Parallelize the heap update across communities</a:t>
            </a:r>
          </a:p>
          <a:p>
            <a:pPr marL="342900" indent="-342900">
              <a:buAutoNum type="arabicPeriod"/>
            </a:pPr>
            <a:r>
              <a:rPr lang="en-US" dirty="0"/>
              <a:t>Redo the experiments after doing 1-3</a:t>
            </a:r>
          </a:p>
          <a:p>
            <a:pPr marL="342900" indent="-342900">
              <a:buAutoNum type="arabicPeriod"/>
            </a:pPr>
            <a:r>
              <a:rPr lang="en-US" dirty="0"/>
              <a:t>Go for distributed approach if everything fails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1BBE9-CC04-4028-AC61-6DB46A206229}"/>
              </a:ext>
            </a:extLst>
          </p:cNvPr>
          <p:cNvSpPr txBox="1"/>
          <p:nvPr/>
        </p:nvSpPr>
        <p:spPr>
          <a:xfrm>
            <a:off x="899513" y="3292221"/>
            <a:ext cx="113023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Do: </a:t>
            </a:r>
          </a:p>
          <a:p>
            <a:pPr marL="342900" indent="-342900">
              <a:buAutoNum type="arabicPeriod"/>
            </a:pPr>
            <a:r>
              <a:rPr lang="en-US" dirty="0"/>
              <a:t>Same weighted graph as </a:t>
            </a:r>
            <a:r>
              <a:rPr lang="en-US" dirty="0" err="1"/>
              <a:t>i</a:t>
            </a:r>
            <a:r>
              <a:rPr lang="en-US" dirty="0"/>
              <a:t>/p to Grappolo and Louvain-IMM/IMM</a:t>
            </a:r>
          </a:p>
          <a:p>
            <a:pPr marL="342900" indent="-342900">
              <a:buAutoNum type="arabicPeriod"/>
            </a:pPr>
            <a:r>
              <a:rPr lang="en-US" dirty="0"/>
              <a:t>Investigate Community graph to check which community is most connected to other</a:t>
            </a:r>
          </a:p>
          <a:p>
            <a:pPr marL="342900" indent="-342900">
              <a:buAutoNum type="arabicPeriod"/>
            </a:pPr>
            <a:r>
              <a:rPr lang="en-US" dirty="0"/>
              <a:t>Budget K according to some rule:</a:t>
            </a:r>
          </a:p>
          <a:p>
            <a:pPr marL="800100" lvl="1" indent="-342900">
              <a:buAutoNum type="arabicPeriod"/>
            </a:pPr>
            <a:r>
              <a:rPr lang="en-US" dirty="0"/>
              <a:t>Use Grappolo to partition into communities (edge weights are normalized fractions of inter community edges)</a:t>
            </a:r>
          </a:p>
          <a:p>
            <a:pPr marL="800100" lvl="1" indent="-342900">
              <a:buAutoNum type="arabicPeriod"/>
            </a:pPr>
            <a:r>
              <a:rPr lang="en-US" dirty="0"/>
              <a:t>Use IMM (ask for n/2 seeds) to generate an order and ask 1 seed for the last half.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For </a:t>
            </a:r>
            <a:r>
              <a:rPr lang="en-US" dirty="0" err="1"/>
              <a:t>metis</a:t>
            </a:r>
            <a:r>
              <a:rPr lang="en-US" dirty="0"/>
              <a:t>: K divided by #partitions as parameter to Sampling for each partition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9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5E55843-677F-4863-B106-654EF9275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600196"/>
            <a:ext cx="5486411" cy="3657607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6A01539-7699-4149-8810-C4AFDE94A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34" y="1600196"/>
            <a:ext cx="5486411" cy="3657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1F0DE-ACA5-458A-BDC0-3E2B3426A866}"/>
              </a:ext>
            </a:extLst>
          </p:cNvPr>
          <p:cNvSpPr txBox="1"/>
          <p:nvPr/>
        </p:nvSpPr>
        <p:spPr>
          <a:xfrm>
            <a:off x="3629042" y="754602"/>
            <a:ext cx="4933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           Expected Influence</a:t>
            </a:r>
          </a:p>
          <a:p>
            <a:r>
              <a:rPr lang="en-US" dirty="0"/>
              <a:t>Before (left) and After (right) Sampling Adjustment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15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D1F0DE-ACA5-458A-BDC0-3E2B3426A866}"/>
              </a:ext>
            </a:extLst>
          </p:cNvPr>
          <p:cNvSpPr txBox="1"/>
          <p:nvPr/>
        </p:nvSpPr>
        <p:spPr>
          <a:xfrm>
            <a:off x="3629042" y="754602"/>
            <a:ext cx="4933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             Execution Time</a:t>
            </a:r>
          </a:p>
          <a:p>
            <a:r>
              <a:rPr lang="en-US" dirty="0"/>
              <a:t>Before (left) and After (right) Sampling Adjustment</a:t>
            </a:r>
            <a:endParaRPr lang="en-IN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9B5E5B7-136B-48AC-8929-192A0C104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6" y="1600196"/>
            <a:ext cx="5486411" cy="3657607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85D5371-D6CD-4356-BD61-5FB8E75F4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93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8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260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Barik, Reet</dc:creator>
  <cp:lastModifiedBy>Barik, Reet</cp:lastModifiedBy>
  <cp:revision>16</cp:revision>
  <dcterms:created xsi:type="dcterms:W3CDTF">2021-07-01T23:23:40Z</dcterms:created>
  <dcterms:modified xsi:type="dcterms:W3CDTF">2021-07-27T23:58:39Z</dcterms:modified>
</cp:coreProperties>
</file>