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743" r:id="rId2"/>
  </p:sldMasterIdLst>
  <p:notesMasterIdLst>
    <p:notesMasterId r:id="rId4"/>
  </p:notesMasterIdLst>
  <p:handoutMasterIdLst>
    <p:handoutMasterId r:id="rId5"/>
  </p:handoutMasterIdLst>
  <p:sldIdLst>
    <p:sldId id="285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065127"/>
    <a:srgbClr val="096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52"/>
  </p:normalViewPr>
  <p:slideViewPr>
    <p:cSldViewPr>
      <p:cViewPr varScale="1">
        <p:scale>
          <a:sx n="108" d="100"/>
          <a:sy n="108" d="100"/>
        </p:scale>
        <p:origin x="33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0E85E9-7EB2-4947-A210-E16A905AC6C7}" type="datetimeFigureOut">
              <a:rPr lang="en-US"/>
              <a:pPr>
                <a:defRPr/>
              </a:pPr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87C2CA-0380-4AB2-A250-6F11AA664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E734D8F-AF40-4F80-ACE8-9036ECB6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25425"/>
            <a:ext cx="2057400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5425"/>
            <a:ext cx="6019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248400"/>
            <a:ext cx="2667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 descr="horizontal-logo-green-tex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33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solidFill>
                  <a:srgbClr val="14673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C44C2-D40F-4905-B814-1040AA9B4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367317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2"/>
                </a:solidFill>
                <a:latin typeface="+mn-lt"/>
              </a:defRPr>
            </a:lvl4pPr>
            <a:lvl5pP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673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BB3C-B5F1-4DF7-8E9A-8A75FE39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024B4-2041-4C04-9B51-95501608A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E512D-45CC-43BE-A0B1-86164C949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382000" y="6351588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AE7E2-3F30-4491-90E7-B6AA7D81C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2450" y="6356350"/>
            <a:ext cx="5334000" cy="365125"/>
          </a:xfr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2C41F-61EE-4DB3-97B1-D0D8E4333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225425"/>
            <a:ext cx="6400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543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348413"/>
            <a:ext cx="72009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rgbClr val="000000"/>
                </a:solidFill>
                <a:latin typeface="Times" pitchFamily="-106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pic>
        <p:nvPicPr>
          <p:cNvPr id="1029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320675"/>
            <a:ext cx="23082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31" name="Picture 13" descr="701322021@28102008-0C1C"/>
          <p:cNvPicPr>
            <a:picLocks noChangeAspect="1" noChangeArrowheads="1"/>
          </p:cNvPicPr>
          <p:nvPr/>
        </p:nvPicPr>
        <p:blipFill>
          <a:blip r:embed="rId13"/>
          <a:srcRect r="22771"/>
          <a:stretch>
            <a:fillRect/>
          </a:stretch>
        </p:blipFill>
        <p:spPr bwMode="auto">
          <a:xfrm>
            <a:off x="0" y="190500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990600" y="1381125"/>
            <a:ext cx="70866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>
            <a:prstShdw prst="shdw17" dist="17961" dir="2700000">
              <a:srgbClr val="C0C0C0">
                <a:alpha val="74997"/>
              </a:srgbClr>
            </a:prst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E33B3F8-45D9-4E70-9896-B6241E3B8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ransition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rgbClr val="065127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–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-106" charset="0"/>
        <a:buChar char="»"/>
        <a:defRPr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2425" y="866775"/>
            <a:ext cx="8410575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4763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0663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DOE Exascale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750" y="6354763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106636"/>
                </a:solidFill>
                <a:latin typeface="Calibri" pitchFamily="-106" charset="0"/>
                <a:cs typeface="Arial" charset="0"/>
              </a:defRPr>
            </a:lvl1pPr>
          </a:lstStyle>
          <a:p>
            <a:pPr>
              <a:defRPr/>
            </a:pPr>
            <a:fld id="{F823931A-19C8-47AC-B418-2FCD0CC3C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4" name="Picture 9" descr="horizontal-logo-green-text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200" y="6354763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83" r:id="rId2"/>
    <p:sldLayoutId id="2147483984" r:id="rId3"/>
    <p:sldLayoutId id="2147483985" r:id="rId4"/>
    <p:sldLayoutId id="2147483998" r:id="rId5"/>
    <p:sldLayoutId id="21474839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106636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10663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146737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rgbClr val="404040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181600" y="9906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914400" y="4551363"/>
            <a:ext cx="3048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181600" y="3876675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cs typeface="Arial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572000" y="919163"/>
            <a:ext cx="0" cy="531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3222625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Problem and challenges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189538" y="3222625"/>
            <a:ext cx="310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Main Outcomes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181600" y="849313"/>
            <a:ext cx="304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Proposed Approach</a:t>
            </a:r>
            <a:endParaRPr lang="en-US" altLang="en-US" dirty="0">
              <a:solidFill>
                <a:srgbClr val="000000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521714" y="6401758"/>
            <a:ext cx="141577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100" b="1" dirty="0">
                <a:solidFill>
                  <a:srgbClr val="000000"/>
                </a:solidFill>
                <a:latin typeface="Arial" charset="0"/>
                <a:cs typeface="Arial" charset="0"/>
              </a:rPr>
              <a:t>15 December 2020</a:t>
            </a:r>
            <a:endParaRPr lang="en-US" altLang="en-US" sz="11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0" name="Text Box 14"/>
          <p:cNvSpPr txBox="1">
            <a:spLocks noChangeArrowheads="1"/>
          </p:cNvSpPr>
          <p:nvPr/>
        </p:nvSpPr>
        <p:spPr bwMode="auto">
          <a:xfrm>
            <a:off x="4648200" y="3505199"/>
            <a:ext cx="4343400" cy="270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Project’s Main Outcomes:</a:t>
            </a:r>
          </a:p>
          <a:p>
            <a:pPr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1. Design choices: Static scheduling, atomic updates</a:t>
            </a:r>
          </a:p>
          <a:p>
            <a:pPr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2. Linear Speedup achieved</a:t>
            </a:r>
          </a:p>
          <a:p>
            <a:pPr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3. Runtime increases linearly w.r.t. ‘k’.</a:t>
            </a:r>
          </a:p>
          <a:p>
            <a:pPr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4. Output stabilizes as ‘k’ increases.</a:t>
            </a:r>
          </a:p>
          <a:p>
            <a:pPr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5. Validity of output checked against established PageRank implementation in Networkx’s library [1]. </a:t>
            </a:r>
          </a:p>
          <a:p>
            <a:pPr>
              <a:buFont typeface="Symbol" pitchFamily="-106" charset="2"/>
              <a:buNone/>
            </a:pPr>
            <a:endParaRPr lang="en-US" altLang="en-US" sz="12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REFERENCES:</a:t>
            </a:r>
          </a:p>
          <a:p>
            <a:pPr algn="l"/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[1] </a:t>
            </a:r>
            <a:r>
              <a:rPr lang="en-IN" sz="1200" b="0" i="0" u="none" strike="noStrike" baseline="0" dirty="0">
                <a:solidFill>
                  <a:srgbClr val="000000"/>
                </a:solidFill>
                <a:latin typeface="NimbusRomNo9L-Regu"/>
              </a:rPr>
              <a:t>Networkx link-analysis pagerank. </a:t>
            </a:r>
            <a:r>
              <a:rPr lang="en-IN" sz="1200" b="0" i="0" u="none" strike="noStrike" baseline="0" dirty="0">
                <a:solidFill>
                  <a:srgbClr val="0000FF"/>
                </a:solidFill>
                <a:latin typeface="CMTT10"/>
              </a:rPr>
              <a:t>https://networkx.org/documentation/stable/reference/</a:t>
            </a:r>
          </a:p>
          <a:p>
            <a:pPr algn="l"/>
            <a:r>
              <a:rPr lang="en-IN" sz="1200" b="0" i="0" u="none" strike="noStrike" baseline="0" dirty="0">
                <a:solidFill>
                  <a:srgbClr val="0000FF"/>
                </a:solidFill>
                <a:latin typeface="CMTT10"/>
              </a:rPr>
              <a:t>algorithms/generated/networkx.algorithms.link_analysis.pagerank_alg.pagerank.html</a:t>
            </a:r>
            <a:endParaRPr lang="en-US" alt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482600" y="3436398"/>
            <a:ext cx="393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PROBLEM STATEMENT: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algn="l"/>
            <a:r>
              <a:rPr lang="en-US" sz="1200" b="0" i="0" u="none" strike="noStrike" baseline="0" dirty="0">
                <a:latin typeface="NimbusRomNo9L-Regu"/>
              </a:rPr>
              <a:t>Given a directed graph </a:t>
            </a:r>
            <a:r>
              <a:rPr lang="en-US" sz="1200" b="0" i="0" u="none" strike="noStrike" baseline="0" dirty="0">
                <a:latin typeface="NimbusRomNo9L-ReguItal"/>
              </a:rPr>
              <a:t>G</a:t>
            </a:r>
            <a:r>
              <a:rPr lang="en-US" sz="1200" b="0" i="0" u="none" strike="noStrike" baseline="0" dirty="0">
                <a:latin typeface="CMR10"/>
              </a:rPr>
              <a:t>(</a:t>
            </a:r>
            <a:r>
              <a:rPr lang="en-US" sz="1200" b="0" i="0" u="none" strike="noStrike" baseline="0" dirty="0">
                <a:latin typeface="NimbusRomNo9L-ReguItal"/>
              </a:rPr>
              <a:t>V</a:t>
            </a:r>
            <a:r>
              <a:rPr lang="en-US" sz="1200" dirty="0">
                <a:latin typeface="CMMI10"/>
              </a:rPr>
              <a:t>,</a:t>
            </a:r>
            <a:r>
              <a:rPr lang="en-US" sz="1200" b="0" i="0" u="none" strike="noStrike" baseline="0" dirty="0">
                <a:latin typeface="NimbusRomNo9L-ReguItal"/>
              </a:rPr>
              <a:t>E</a:t>
            </a:r>
            <a:r>
              <a:rPr lang="en-US" sz="1200" b="0" i="0" u="none" strike="noStrike" baseline="0" dirty="0">
                <a:latin typeface="CMR10"/>
              </a:rPr>
              <a:t>) </a:t>
            </a:r>
            <a:r>
              <a:rPr lang="en-US" sz="1200" b="0" i="0" u="none" strike="noStrike" baseline="0" dirty="0">
                <a:latin typeface="NimbusRomNo9L-Regu"/>
              </a:rPr>
              <a:t>conduct random walks of length ‘</a:t>
            </a:r>
            <a:r>
              <a:rPr lang="en-US" sz="1200" b="0" i="0" u="none" strike="noStrike" baseline="0" dirty="0">
                <a:latin typeface="NimbusRomNo9L-ReguItal"/>
              </a:rPr>
              <a:t>k’ </a:t>
            </a:r>
            <a:r>
              <a:rPr lang="en-US" sz="1200" b="0" i="0" u="none" strike="noStrike" baseline="0" dirty="0">
                <a:latin typeface="NimbusRomNo9L-Regu"/>
              </a:rPr>
              <a:t>with a damping ratio of </a:t>
            </a:r>
            <a:r>
              <a:rPr lang="en-US" sz="1200" b="0" i="0" u="none" strike="noStrike" baseline="0" dirty="0">
                <a:latin typeface="NimbusRomNo9L-ReguItal"/>
              </a:rPr>
              <a:t>d </a:t>
            </a:r>
            <a:r>
              <a:rPr lang="en-US" sz="1200" b="0" i="0" u="none" strike="noStrike" baseline="0" dirty="0">
                <a:latin typeface="NimbusRomNo9L-Regu"/>
              </a:rPr>
              <a:t>and rank the nodes based on the number of times they were visited. (</a:t>
            </a:r>
            <a:r>
              <a:rPr lang="en-US" sz="1200" b="0" i="0" u="none" strike="noStrike" baseline="0" dirty="0">
                <a:latin typeface="NimbusRomNo9L-Medi"/>
              </a:rPr>
              <a:t>Input</a:t>
            </a:r>
            <a:r>
              <a:rPr lang="en-US" sz="1200" b="0" i="0" u="none" strike="noStrike" baseline="0" dirty="0">
                <a:latin typeface="NimbusRomNo9L-Regu"/>
              </a:rPr>
              <a:t>: Graph </a:t>
            </a:r>
            <a:r>
              <a:rPr lang="en-US" sz="1200" b="0" i="0" u="none" strike="noStrike" baseline="0" dirty="0">
                <a:latin typeface="NimbusRomNo9L-ReguItal"/>
              </a:rPr>
              <a:t>G</a:t>
            </a:r>
            <a:r>
              <a:rPr lang="en-US" sz="1200" b="0" i="0" u="none" strike="noStrike" baseline="0" dirty="0">
                <a:latin typeface="NimbusRomNo9L-Regu"/>
              </a:rPr>
              <a:t>, Walk-Length </a:t>
            </a:r>
            <a:r>
              <a:rPr lang="en-US" sz="1200" b="0" i="0" u="none" strike="noStrike" baseline="0" dirty="0">
                <a:latin typeface="NimbusRomNo9L-ReguItal"/>
              </a:rPr>
              <a:t>k</a:t>
            </a:r>
            <a:r>
              <a:rPr lang="en-US" sz="1200" b="0" i="0" u="none" strike="noStrike" baseline="0" dirty="0">
                <a:latin typeface="NimbusRomNo9L-Regu"/>
              </a:rPr>
              <a:t>, Damping ratio </a:t>
            </a:r>
            <a:r>
              <a:rPr lang="en-US" sz="1200" b="0" i="0" u="none" strike="noStrike" baseline="0" dirty="0">
                <a:latin typeface="NimbusRomNo9L-ReguItal"/>
              </a:rPr>
              <a:t>d</a:t>
            </a:r>
            <a:r>
              <a:rPr lang="en-US" sz="1200" b="0" i="0" u="none" strike="noStrike" baseline="0" dirty="0">
                <a:latin typeface="NimbusRomNo9L-Regu"/>
              </a:rPr>
              <a:t>. </a:t>
            </a:r>
            <a:r>
              <a:rPr lang="en-US" sz="1200" b="0" i="0" u="none" strike="noStrike" baseline="0" dirty="0">
                <a:latin typeface="NimbusRomNo9L-Medi"/>
              </a:rPr>
              <a:t>Output</a:t>
            </a:r>
            <a:r>
              <a:rPr lang="en-US" sz="1200" b="0" i="0" u="none" strike="noStrike" baseline="0" dirty="0">
                <a:latin typeface="NimbusRomNo9L-Regu"/>
              </a:rPr>
              <a:t>: List of all nodes sorted based on their pageranks</a:t>
            </a:r>
            <a:r>
              <a:rPr lang="en-US" sz="1200" dirty="0">
                <a:latin typeface="NimbusRomNo9L-Regu"/>
              </a:rPr>
              <a:t>)</a:t>
            </a:r>
            <a:r>
              <a:rPr lang="en-US" sz="1200" b="0" i="0" u="none" strike="noStrike" baseline="0" dirty="0">
                <a:latin typeface="NimbusRomNo9L-Regu"/>
              </a:rPr>
              <a:t>.</a:t>
            </a:r>
          </a:p>
          <a:p>
            <a:pPr algn="l"/>
            <a:r>
              <a:rPr lang="en-US" altLang="en-US" sz="1200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SIGNIFICANCE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</a:p>
          <a:p>
            <a:pPr algn="l"/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1. Increasing ‘k’ increases computation, hence the need for parallelization.</a:t>
            </a:r>
          </a:p>
          <a:p>
            <a:pPr algn="l"/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2. Speedup will be of the order of number of threads. </a:t>
            </a: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charset="0"/>
                <a:cs typeface="Arial" charset="0"/>
              </a:rPr>
              <a:t>CHALLENGES: 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1. Efficient storage of the graph (Adjacency List to find neighbors easily).</a:t>
            </a:r>
          </a:p>
          <a:p>
            <a:pPr>
              <a:spcBef>
                <a:spcPct val="25000"/>
              </a:spcBef>
              <a:buFont typeface="Symbol" pitchFamily="-106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2. Thread safe update of each node’s pagerank. </a:t>
            </a:r>
            <a:endParaRPr lang="en-US" alt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4724400" y="10795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25000"/>
              </a:spcBef>
              <a:buFont typeface="Symbol" pitchFamily="-106" charset="2"/>
              <a:buAutoNum type="arabicPeriod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PageRank of a node is the number of times it is visited by a random surfer across many random walks (higher the value, more important it is). </a:t>
            </a:r>
          </a:p>
          <a:p>
            <a:pPr marL="228600" indent="-228600">
              <a:spcBef>
                <a:spcPct val="25000"/>
              </a:spcBef>
              <a:buFont typeface="Symbol" pitchFamily="-106" charset="2"/>
              <a:buAutoNum type="arabicPeriod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Random walks are independent of each other and hence can be parallelized by multi-threading. </a:t>
            </a:r>
          </a:p>
          <a:p>
            <a:pPr marL="228600" indent="-228600">
              <a:spcBef>
                <a:spcPct val="25000"/>
              </a:spcBef>
              <a:buFont typeface="Symbol" pitchFamily="-106" charset="2"/>
              <a:buAutoNum type="arabicPeriod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Random Walk Simulation: Given a node, next one is either a random neighbor or a random node in the graph (based on probability D). </a:t>
            </a:r>
          </a:p>
          <a:p>
            <a:pPr marL="228600" indent="-228600">
              <a:spcBef>
                <a:spcPct val="25000"/>
              </a:spcBef>
              <a:buFont typeface="Symbol" pitchFamily="-106" charset="2"/>
              <a:buAutoNum type="arabicPeriod"/>
            </a:pPr>
            <a:r>
              <a:rPr lang="en-US" alt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PageRank value of each node is updated atomically by each thread.</a:t>
            </a:r>
          </a:p>
          <a:p>
            <a:pPr marL="228600" indent="-228600">
              <a:spcBef>
                <a:spcPct val="25000"/>
              </a:spcBef>
              <a:buFont typeface="Symbol" pitchFamily="-106" charset="2"/>
              <a:buAutoNum type="arabicPeriod"/>
            </a:pPr>
            <a:endParaRPr lang="en-US" alt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28600" indent="-228600">
              <a:spcBef>
                <a:spcPct val="25000"/>
              </a:spcBef>
              <a:buFont typeface="Symbol" pitchFamily="-106" charset="2"/>
              <a:buAutoNum type="arabicPeriod"/>
            </a:pPr>
            <a:endParaRPr lang="en-US" alt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3" name="Line 17"/>
          <p:cNvSpPr>
            <a:spLocks noChangeShapeType="1"/>
          </p:cNvSpPr>
          <p:nvPr/>
        </p:nvSpPr>
        <p:spPr bwMode="auto">
          <a:xfrm>
            <a:off x="609600" y="31877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762000" y="854075"/>
            <a:ext cx="3657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/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/>
            <a:endParaRPr lang="en-US" altLang="en-US" sz="16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Picture/Diagram</a:t>
            </a:r>
          </a:p>
          <a:p>
            <a:pPr algn="ctr"/>
            <a:r>
              <a:rPr lang="en-US" altLang="en-US" sz="1600" b="1" dirty="0">
                <a:solidFill>
                  <a:srgbClr val="000000"/>
                </a:solidFill>
                <a:latin typeface="Arial" charset="0"/>
                <a:cs typeface="Arial" charset="0"/>
              </a:rPr>
              <a:t>Related to Project</a:t>
            </a:r>
            <a:endParaRPr lang="en-US" altLang="en-US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25" name="Text Box 22"/>
          <p:cNvSpPr txBox="1">
            <a:spLocks noChangeArrowheads="1"/>
          </p:cNvSpPr>
          <p:nvPr/>
        </p:nvSpPr>
        <p:spPr bwMode="auto">
          <a:xfrm>
            <a:off x="203200" y="152400"/>
            <a:ext cx="514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chemeClr val="bg1"/>
                </a:solidFill>
                <a:latin typeface="Arial" charset="0"/>
                <a:cs typeface="Arial" charset="0"/>
              </a:rPr>
              <a:t>IMD</a:t>
            </a:r>
            <a:endParaRPr lang="en-US" altLang="en-US" b="1">
              <a:solidFill>
                <a:schemeClr val="tx2"/>
              </a:solidFill>
              <a:latin typeface="Times New Roman" pitchFamily="-106" charset="0"/>
              <a:cs typeface="Arial" charset="0"/>
            </a:endParaRPr>
          </a:p>
        </p:txBody>
      </p:sp>
      <p:sp>
        <p:nvSpPr>
          <p:cNvPr id="17426" name="Text Box 23"/>
          <p:cNvSpPr txBox="1">
            <a:spLocks noChangeArrowheads="1"/>
          </p:cNvSpPr>
          <p:nvPr/>
        </p:nvSpPr>
        <p:spPr bwMode="auto">
          <a:xfrm>
            <a:off x="-152400" y="136800"/>
            <a:ext cx="7848600" cy="62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8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Fantastic 4(11): Rise of the Random Surfer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1500" b="1" dirty="0">
                <a:solidFill>
                  <a:srgbClr val="367317"/>
                </a:solidFill>
                <a:latin typeface="Calibri" pitchFamily="-106" charset="0"/>
                <a:cs typeface="Arial" charset="0"/>
              </a:rPr>
              <a:t>Reet Barik, School of EECS, Washington State University, Pullman WA (reet.barik@wsu.edu)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52400"/>
            <a:ext cx="1752600" cy="5151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B14F890-CD37-4C91-9A3E-AA335807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4" y="886950"/>
            <a:ext cx="3527206" cy="2144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ESC template">
  <a:themeElements>
    <a:clrScheme name="DOESC 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ESC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OES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ES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ESC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c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ExascaleKickoffMeeting_CS_110304.pptx</Template>
  <TotalTime>1557</TotalTime>
  <Words>354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CMMI10</vt:lpstr>
      <vt:lpstr>CMR10</vt:lpstr>
      <vt:lpstr>CMTT10</vt:lpstr>
      <vt:lpstr>NimbusRomNo9L-Medi</vt:lpstr>
      <vt:lpstr>NimbusRomNo9L-Regu</vt:lpstr>
      <vt:lpstr>NimbusRomNo9L-ReguItal</vt:lpstr>
      <vt:lpstr>Symbol</vt:lpstr>
      <vt:lpstr>Times</vt:lpstr>
      <vt:lpstr>Times New Roman</vt:lpstr>
      <vt:lpstr>DOESC template</vt:lpstr>
      <vt:lpstr>Basic_Green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NIMD: Program Management Principles and Plans</dc:title>
  <dc:creator>Lucy Nowell</dc:creator>
  <cp:lastModifiedBy>Barik, Reet</cp:lastModifiedBy>
  <cp:revision>33</cp:revision>
  <dcterms:created xsi:type="dcterms:W3CDTF">2011-03-10T17:18:14Z</dcterms:created>
  <dcterms:modified xsi:type="dcterms:W3CDTF">2020-12-15T22:19:36Z</dcterms:modified>
</cp:coreProperties>
</file>