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8" r:id="rId7"/>
    <p:sldId id="267"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344082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a16="http://schemas.microsoft.com/office/drawing/2014/main" xmlns=""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a16="http://schemas.microsoft.com/office/drawing/2014/main" xmlns=""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a16="http://schemas.microsoft.com/office/drawing/2014/main" xmlns=""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a16="http://schemas.microsoft.com/office/drawing/2014/main" xmlns=""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a16="http://schemas.microsoft.com/office/drawing/2014/main" xmlns=""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xmlns=""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a16="http://schemas.microsoft.com/office/drawing/2014/main" xmlns=""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a16="http://schemas.microsoft.com/office/drawing/2014/main" xmlns=""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xmlns=""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a16="http://schemas.microsoft.com/office/drawing/2014/main" xmlns=""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xmlns=""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a16="http://schemas.microsoft.com/office/drawing/2014/main" xmlns=""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xmlns=""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a16="http://schemas.microsoft.com/office/drawing/2014/main" xmlns=""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a16="http://schemas.microsoft.com/office/drawing/2014/main" xmlns=""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xmlns=""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a16="http://schemas.microsoft.com/office/drawing/2014/main" xmlns=""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xmlns=""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xmlns=""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xmlns=""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xmlns=""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xmlns=""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xmlns=""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eetehaEraiarul/Heart-disease-prediction_810021214025/upload/mai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1635"/>
            <a:ext cx="10062425"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REETEHA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au810021214025</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xmlns="" id="{A42DCE06-B7ED-B551-71F3-7F3E73BB9E87}"/>
              </a:ext>
            </a:extLst>
          </p:cNvPr>
          <p:cNvSpPr>
            <a:spLocks noGrp="1"/>
          </p:cNvSpPr>
          <p:nvPr>
            <p:ph type="subTitle" idx="1"/>
          </p:nvPr>
        </p:nvSpPr>
        <p:spPr>
          <a:xfrm>
            <a:off x="614597" y="2110153"/>
            <a:ext cx="11152682" cy="4365598"/>
          </a:xfrm>
        </p:spPr>
        <p:txBody>
          <a:bodyPr>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link,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a:t>
            </a:r>
          </a:p>
          <a:p>
            <a:pPr marL="342900" lvl="0" indent="-342900" algn="l" rtl="0">
              <a:lnSpc>
                <a:spcPct val="150000"/>
              </a:lnSpc>
              <a:spcBef>
                <a:spcPts val="100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video recorded link (</a:t>
            </a:r>
            <a:r>
              <a:rPr lang="en-US" sz="2800" dirty="0" err="1">
                <a:latin typeface="Times New Roman"/>
                <a:ea typeface="Times New Roman"/>
                <a:cs typeface="Times New Roman"/>
                <a:sym typeface="Times New Roman"/>
              </a:rPr>
              <a:t>youtube</a:t>
            </a:r>
            <a:r>
              <a:rPr lang="en-US" sz="2800" dirty="0">
                <a:latin typeface="Times New Roman"/>
                <a:ea typeface="Times New Roman"/>
                <a:cs typeface="Times New Roman"/>
                <a:sym typeface="Times New Roman"/>
              </a:rPr>
              <a:t>/</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a:t>
            </a:r>
          </a:p>
          <a:p>
            <a:pPr marL="342900" lvl="0" indent="-342900" algn="l" rtl="0">
              <a:lnSpc>
                <a:spcPct val="150000"/>
              </a:lnSpc>
              <a:spcBef>
                <a:spcPts val="100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PPT &amp; Report </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link,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 </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xmlns="" id="{20AFC8C9-8FD9-74F2-C846-9CC014FD84DC}"/>
              </a:ext>
            </a:extLst>
          </p:cNvPr>
          <p:cNvSpPr>
            <a:spLocks noGrp="1" noChangeArrowheads="1"/>
          </p:cNvSpPr>
          <p:nvPr>
            <p:ph type="subTitle" idx="1"/>
          </p:nvPr>
        </p:nvSpPr>
        <p:spPr bwMode="auto">
          <a:xfrm>
            <a:off x="454565" y="1971599"/>
            <a:ext cx="109266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lang="en-IN" altLang="en-US" sz="2800" dirty="0">
                <a:latin typeface="Times New Roman" panose="02020603050405020304" pitchFamily="18" charset="0"/>
                <a:cs typeface="Times New Roman" panose="02020603050405020304" pitchFamily="18" charset="0"/>
              </a:rPr>
              <a:t>The objective of this research is to assess the overall risk of heart disease through the application of Logistic Regression and Machine Learning techniques. As highlighted by the World Health Organization (WHO), approximately four out of five cardiovascular disease (CVD) deaths are attributed to heart attacks. The identification of individuals at risk of CVD is paramount for implementing preventive measures and providing timely interventions.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xmlns="" id="{9C9EBF06-4F45-5094-81BE-1FB56CE813A9}"/>
              </a:ext>
            </a:extLst>
          </p:cNvPr>
          <p:cNvSpPr>
            <a:spLocks noGrp="1" noChangeArrowheads="1"/>
          </p:cNvSpPr>
          <p:nvPr>
            <p:ph type="subTitle" idx="1"/>
          </p:nvPr>
        </p:nvSpPr>
        <p:spPr bwMode="auto">
          <a:xfrm>
            <a:off x="499531" y="1955008"/>
            <a:ext cx="1119293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lang="en-IN" altLang="en-US" sz="2800" dirty="0">
                <a:latin typeface="Times New Roman" panose="02020603050405020304" pitchFamily="18" charset="0"/>
                <a:cs typeface="Times New Roman" panose="02020603050405020304" pitchFamily="18" charset="0"/>
              </a:rPr>
              <a:t>The proposed approach involves utilizing Logistic Regression in Google </a:t>
            </a:r>
            <a:r>
              <a:rPr lang="en-IN" altLang="en-US" sz="2800" dirty="0" err="1">
                <a:latin typeface="Times New Roman" panose="02020603050405020304" pitchFamily="18" charset="0"/>
                <a:cs typeface="Times New Roman" panose="02020603050405020304" pitchFamily="18" charset="0"/>
              </a:rPr>
              <a:t>Colab</a:t>
            </a:r>
            <a:r>
              <a:rPr lang="en-IN" altLang="en-US" sz="2800" dirty="0">
                <a:latin typeface="Times New Roman" panose="02020603050405020304" pitchFamily="18" charset="0"/>
                <a:cs typeface="Times New Roman" panose="02020603050405020304" pitchFamily="18" charset="0"/>
              </a:rPr>
              <a:t> for Heart Disease Prediction, comprising data processing, feature selection, and model construction stages. By leveraging the Logistic Regression model, it becomes feasible to evaluate an individual's susceptibility to developing cardiovascular disease. This model serves as a valuable tool for healthcare professionals in identifying high-risk patients and tailoring specific therapies and lifestyle adjustments to mitigate the risk of CVD-related outcomes.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xmlns=""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buFont typeface="+mj-lt"/>
              <a:buAutoNum type="arabicPeriod"/>
            </a:pPr>
            <a:r>
              <a:rPr lang="en-IN" sz="2800" b="1" dirty="0">
                <a:solidFill>
                  <a:srgbClr val="0D0D0D"/>
                </a:solidFill>
                <a:highlight>
                  <a:srgbClr val="FFFFFF"/>
                </a:highlight>
                <a:latin typeface="Times New Roman" panose="02020603050405020304" pitchFamily="18" charset="0"/>
                <a:cs typeface="Times New Roman" panose="02020603050405020304" pitchFamily="18" charset="0"/>
              </a:rPr>
              <a:t>Data </a:t>
            </a:r>
            <a:r>
              <a:rPr lang="en-IN" sz="2800" b="1" dirty="0" err="1">
                <a:solidFill>
                  <a:srgbClr val="0D0D0D"/>
                </a:solidFill>
                <a:highlight>
                  <a:srgbClr val="FFFFFF"/>
                </a:highlight>
                <a:latin typeface="Times New Roman" panose="02020603050405020304" pitchFamily="18" charset="0"/>
                <a:cs typeface="Times New Roman" panose="02020603050405020304" pitchFamily="18" charset="0"/>
              </a:rPr>
              <a:t>Preprocessing</a:t>
            </a:r>
            <a:r>
              <a:rPr lang="en-IN" sz="28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The dataset undergoes </a:t>
            </a:r>
            <a:r>
              <a:rPr lang="en-IN" sz="2800" dirty="0" err="1">
                <a:solidFill>
                  <a:srgbClr val="0D0D0D"/>
                </a:solidFill>
                <a:highlight>
                  <a:srgbClr val="FFFFFF"/>
                </a:highlight>
                <a:latin typeface="Times New Roman" panose="02020603050405020304" pitchFamily="18" charset="0"/>
                <a:cs typeface="Times New Roman" panose="02020603050405020304" pitchFamily="18" charset="0"/>
              </a:rPr>
              <a:t>preprocessing</a:t>
            </a:r>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 procedures to address missing values, encode categorical variables, and scale numerical features, ensuring data integrity and uniformity.</a:t>
            </a:r>
          </a:p>
          <a:p>
            <a:pPr algn="just">
              <a:buFont typeface="+mj-lt"/>
              <a:buAutoNum type="arabicPeriod"/>
            </a:pPr>
            <a:r>
              <a:rPr lang="en-IN" sz="2800" b="1" dirty="0">
                <a:solidFill>
                  <a:srgbClr val="0D0D0D"/>
                </a:solidFill>
                <a:highlight>
                  <a:srgbClr val="FFFFFF"/>
                </a:highlight>
                <a:latin typeface="Times New Roman" panose="02020603050405020304" pitchFamily="18" charset="0"/>
                <a:cs typeface="Times New Roman" panose="02020603050405020304" pitchFamily="18" charset="0"/>
              </a:rPr>
              <a:t>Feature Selection: </a:t>
            </a:r>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Key features are chosen based on their importance in predicting CVD risk, employing methods like correlation analysis and feature importance ranking to identify the most relevant variables.</a:t>
            </a:r>
          </a:p>
          <a:p>
            <a:pPr algn="just">
              <a:buFont typeface="+mj-lt"/>
              <a:buAutoNum type="arabicPeriod"/>
            </a:pPr>
            <a:r>
              <a:rPr lang="en-IN" sz="2800" b="1" dirty="0">
                <a:solidFill>
                  <a:srgbClr val="0D0D0D"/>
                </a:solidFill>
                <a:highlight>
                  <a:srgbClr val="FFFFFF"/>
                </a:highlight>
                <a:latin typeface="Times New Roman" panose="02020603050405020304" pitchFamily="18" charset="0"/>
                <a:cs typeface="Times New Roman" panose="02020603050405020304" pitchFamily="18" charset="0"/>
              </a:rPr>
              <a:t>Model Development: </a:t>
            </a:r>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A Logistic Regression model is constructed using the </a:t>
            </a:r>
            <a:r>
              <a:rPr lang="en-IN" sz="2800" dirty="0" err="1">
                <a:solidFill>
                  <a:srgbClr val="0D0D0D"/>
                </a:solidFill>
                <a:highlight>
                  <a:srgbClr val="FFFFFF"/>
                </a:highlight>
                <a:latin typeface="Times New Roman" panose="02020603050405020304" pitchFamily="18" charset="0"/>
                <a:cs typeface="Times New Roman" panose="02020603050405020304" pitchFamily="18" charset="0"/>
              </a:rPr>
              <a:t>preprocessed</a:t>
            </a:r>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 dataset, enabling the classification of individuals into two categories: those with a risk of CVD development and those without. Through training, the model learns to effectively differentiate between these classes, facilitating accurate risk assessment.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3CD374C-66F9-AF76-AC1E-66B4BD499AE2}"/>
              </a:ext>
            </a:extLst>
          </p:cNvPr>
          <p:cNvSpPr>
            <a:spLocks noGrp="1"/>
          </p:cNvSpPr>
          <p:nvPr>
            <p:ph type="ctrTitle"/>
          </p:nvPr>
        </p:nvSpPr>
        <p:spPr>
          <a:xfrm>
            <a:off x="1628651" y="724221"/>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4" name="Footer Placeholder 3">
            <a:extLst>
              <a:ext uri="{FF2B5EF4-FFF2-40B4-BE49-F238E27FC236}">
                <a16:creationId xmlns:a16="http://schemas.microsoft.com/office/drawing/2014/main" xmlns=""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6" name="WhatsApp Video 2024-04-24 at 10.18.27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3460" t="18172" b="6647"/>
          <a:stretch/>
        </p:blipFill>
        <p:spPr>
          <a:xfrm>
            <a:off x="920738" y="1726251"/>
            <a:ext cx="10761362" cy="3770714"/>
          </a:xfrm>
          <a:prstGeom prst="rect">
            <a:avLst/>
          </a:prstGeom>
        </p:spPr>
      </p:pic>
    </p:spTree>
    <p:extLst>
      <p:ext uri="{BB962C8B-B14F-4D97-AF65-F5344CB8AC3E}">
        <p14:creationId xmlns:p14="http://schemas.microsoft.com/office/powerpoint/2010/main" val="15527215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xmlns="" id="{274BA4BA-49EB-73A8-5C58-6DF5FBCEC6A5}"/>
              </a:ext>
            </a:extLst>
          </p:cNvPr>
          <p:cNvSpPr>
            <a:spLocks noGrp="1"/>
          </p:cNvSpPr>
          <p:nvPr>
            <p:ph type="subTitle" idx="1"/>
          </p:nvPr>
        </p:nvSpPr>
        <p:spPr>
          <a:xfrm>
            <a:off x="665397" y="2804420"/>
            <a:ext cx="11152682" cy="4365598"/>
          </a:xfrm>
        </p:spPr>
        <p:txBody>
          <a:bodyPr>
            <a:normAutofit/>
          </a:bodyPr>
          <a:lstStyle/>
          <a:p>
            <a:r>
              <a:rPr lang="en-IN" sz="2800" dirty="0">
                <a:hlinkClick r:id="rId2"/>
              </a:rPr>
              <a:t>Upload files · </a:t>
            </a:r>
            <a:r>
              <a:rPr lang="en-IN" sz="2800" dirty="0" err="1">
                <a:hlinkClick r:id="rId2"/>
              </a:rPr>
              <a:t>ReetehaEraiarul</a:t>
            </a:r>
            <a:r>
              <a:rPr lang="en-IN" sz="2800" dirty="0">
                <a:hlinkClick r:id="rId2"/>
              </a:rPr>
              <a:t>/Heart-disease-prediction_810021214025 (github.com)</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4" name="Footer Placeholder 3">
            <a:extLst>
              <a:ext uri="{FF2B5EF4-FFF2-40B4-BE49-F238E27FC236}">
                <a16:creationId xmlns:a16="http://schemas.microsoft.com/office/drawing/2014/main" xmlns=""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xmlns="" id="{3B57DD04-5B84-F438-8E80-ACD094A9DCA5}"/>
              </a:ext>
            </a:extLst>
          </p:cNvPr>
          <p:cNvSpPr>
            <a:spLocks noGrp="1" noChangeArrowheads="1"/>
          </p:cNvSpPr>
          <p:nvPr>
            <p:ph type="subTitle" idx="1"/>
          </p:nvPr>
        </p:nvSpPr>
        <p:spPr bwMode="auto">
          <a:xfrm>
            <a:off x="720935" y="2154546"/>
            <a:ext cx="1066018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lang="en-IN" altLang="en-US" sz="2800" dirty="0">
                <a:latin typeface="Times New Roman" panose="02020603050405020304" pitchFamily="18" charset="0"/>
                <a:cs typeface="Times New Roman" panose="02020603050405020304" pitchFamily="18" charset="0"/>
              </a:rPr>
              <a:t>Utilizing Logistic Regression for predicting heart disease risk offers valuable insights into identifying individuals at higher risk of developing cardiovascular disease (CVD), potentially averting adverse health consequences. This approach effectively models the probability of CVD occurrence based on various risk factors, enabling early intervention and targeted healthcare strategies. These findings underscore the significance of proactive healthcare measures, including lifestyle modifications, routine screenings, and personalized therapies, in mitigating CVD risk factors and enhancing patient outcomes.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4" name="Footer Placeholder 3">
            <a:extLst>
              <a:ext uri="{FF2B5EF4-FFF2-40B4-BE49-F238E27FC236}">
                <a16:creationId xmlns:a16="http://schemas.microsoft.com/office/drawing/2014/main" xmlns=""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 name="Rectangle 1">
            <a:extLst>
              <a:ext uri="{FF2B5EF4-FFF2-40B4-BE49-F238E27FC236}">
                <a16:creationId xmlns:a16="http://schemas.microsoft.com/office/drawing/2014/main" xmlns="" id="{B8D7D9AD-6A7A-817A-F5C1-D3EC94DF482B}"/>
              </a:ext>
            </a:extLst>
          </p:cNvPr>
          <p:cNvSpPr>
            <a:spLocks noGrp="1" noChangeArrowheads="1"/>
          </p:cNvSpPr>
          <p:nvPr>
            <p:ph type="subTitle" idx="1"/>
          </p:nvPr>
        </p:nvSpPr>
        <p:spPr bwMode="auto">
          <a:xfrm>
            <a:off x="525200" y="1675548"/>
            <a:ext cx="1084913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lang="en-IN" altLang="en-US" sz="2800" dirty="0">
                <a:latin typeface="Times New Roman" panose="02020603050405020304" pitchFamily="18" charset="0"/>
                <a:cs typeface="Times New Roman" panose="02020603050405020304" pitchFamily="18" charset="0"/>
              </a:rPr>
              <a:t>The future outlook for heart disease prediction using Logistic Regression is promising. By incorporating additional risk factors and leveraging advanced machine learning techniques, such as ensemble methods or deep learning, future prediction models are expected to achieve higher accuracy and reliability in identifying individuals at risk of cardiovascular disease (CVD). Moreover, the concept of personalized medicine is poised to revolutionize heart disease management, as predictive models become more tailored to individual characteristics and needs, leading to more effective and targeted interventions.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612</Words>
  <Application>Microsoft Office PowerPoint</Application>
  <PresentationFormat>Widescreen</PresentationFormat>
  <Paragraphs>46</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HEART DISEASE PREDICTION</vt:lpstr>
      <vt:lpstr>OUTLINE</vt:lpstr>
      <vt:lpstr>Problem Statement</vt:lpstr>
      <vt:lpstr>Proposed Solution</vt:lpstr>
      <vt:lpstr>Algorithm &amp; Deployment</vt:lpstr>
      <vt:lpstr>Project Demo(Recorded Video)</vt:lpstr>
      <vt:lpstr>GitHub Link</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priyeshanand@gmail.com</cp:lastModifiedBy>
  <cp:revision>89</cp:revision>
  <dcterms:created xsi:type="dcterms:W3CDTF">2021-04-26T07:43:48Z</dcterms:created>
  <dcterms:modified xsi:type="dcterms:W3CDTF">2024-04-24T17:17:50Z</dcterms:modified>
</cp:coreProperties>
</file>