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7" d="100"/>
          <a:sy n="67" d="100"/>
        </p:scale>
        <p:origin x="-216"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4/2/2024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4/2/2024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4/2/2024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4/2/2024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3" name="TextBox 2"/>
          <p:cNvSpPr txBox="1"/>
          <p:nvPr/>
        </p:nvSpPr>
        <p:spPr>
          <a:xfrm>
            <a:off x="-100568" y="1015075"/>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pitchFamily="34" charset="0"/>
                <a:cs typeface="Arial" pitchFamily="34" charset="0"/>
              </a:rPr>
              <a:t> </a:t>
            </a:r>
            <a:r>
              <a:rPr lang="en-US" sz="2000" b="1" smtClean="0">
                <a:solidFill>
                  <a:schemeClr val="accent1">
                    <a:lumMod val="75000"/>
                  </a:schemeClr>
                </a:solidFill>
                <a:latin typeface="Arial" pitchFamily="34" charset="0"/>
                <a:cs typeface="Arial" pitchFamily="34" charset="0"/>
              </a:rPr>
              <a:t>REETHANA.M</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3</a:t>
            </a:r>
            <a:r>
              <a:rPr lang="en-US" sz="2000" b="1" baseline="30000" dirty="0">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 – Electrical and Electronic Engineering</a:t>
            </a:r>
          </a:p>
          <a:p>
            <a:r>
              <a:rPr lang="en-US" sz="2000" b="1" dirty="0">
                <a:solidFill>
                  <a:schemeClr val="accent1">
                    <a:lumMod val="75000"/>
                  </a:schemeClr>
                </a:solidFill>
                <a:latin typeface="Arial"/>
                <a:cs typeface="Arial"/>
              </a:rPr>
              <a:t>SSM INSTITUTE OF ENGINEERING AND TECHNOLOGY</a:t>
            </a:r>
          </a:p>
          <a:p>
            <a:pPr marL="457200" indent="-457200">
              <a:buAutoNum type="arabicPeriod"/>
            </a:pP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GB" sz="2400" dirty="0">
                <a:latin typeface="Times New Roman" panose="02020603050405020304" pitchFamily="18" charset="0"/>
                <a:cs typeface="Times New Roman" panose="02020603050405020304" pitchFamily="18" charset="0"/>
              </a:rPr>
              <a:t>“Explore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lang="en-GB" sz="2400" dirty="0" err="1">
                <a:latin typeface="Times New Roman" panose="02020603050405020304" pitchFamily="18" charset="0"/>
                <a:cs typeface="Times New Roman" panose="02020603050405020304" pitchFamily="18" charset="0"/>
              </a:rPr>
              <a:t>IMDb</a:t>
            </a:r>
            <a:r>
              <a:rPr lang="en-GB" sz="2400" dirty="0">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581192" y="1413417"/>
            <a:ext cx="6096000" cy="3508653"/>
          </a:xfrm>
          <a:prstGeom prst="rect">
            <a:avLst/>
          </a:prstGeom>
        </p:spPr>
        <p:txBody>
          <a:bodyPr>
            <a:spAutoFit/>
          </a:bodyPr>
          <a:lstStyle/>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Obtain movie ratings data from Fandango and another reliable source (e.g., </a:t>
            </a:r>
            <a:r>
              <a:rPr lang="en-GB" dirty="0" err="1">
                <a:latin typeface="Times New Roman" panose="02020603050405020304" pitchFamily="18" charset="0"/>
                <a:cs typeface="Times New Roman" panose="02020603050405020304" pitchFamily="18" charset="0"/>
              </a:rPr>
              <a:t>IMDb</a:t>
            </a:r>
            <a:r>
              <a:rPr lang="en-GB"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Clean the data to ensure accuracy and consistency.</a:t>
            </a:r>
          </a:p>
          <a:p>
            <a:r>
              <a:rPr lang="en-GB" sz="20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Perform hypothesis testing to determine if there's a significant difference between the ratings.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rmAutofit fontScale="85000" lnSpcReduction="20000"/>
          </a:bodyPr>
          <a:lstStyle/>
          <a:p>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lang="en-GB" sz="2000" b="1" dirty="0">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Collect ratings data from alternative sources like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Ensure data integrity and completeness.</a:t>
            </a:r>
          </a:p>
          <a:p>
            <a:r>
              <a:rPr lang="en-GB" sz="2400" b="1" dirty="0">
                <a:latin typeface="Times New Roman" panose="02020603050405020304" pitchFamily="18" charset="0"/>
                <a:cs typeface="Times New Roman" panose="02020603050405020304" pitchFamily="18" charset="0"/>
              </a:rPr>
              <a:t>Data </a:t>
            </a:r>
            <a:r>
              <a:rPr lang="en-GB" sz="2400" b="1" dirty="0" err="1">
                <a:latin typeface="Times New Roman" panose="02020603050405020304" pitchFamily="18" charset="0"/>
                <a:cs typeface="Times New Roman" panose="02020603050405020304" pitchFamily="18" charset="0"/>
              </a:rPr>
              <a:t>Preprocessing</a:t>
            </a:r>
            <a:r>
              <a:rPr lang="en-GB" sz="2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Explore the data to understand its distribution and characteristics.</a:t>
            </a:r>
            <a:endParaRPr lang="en-IN" sz="2400" dirty="0">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lstStyle/>
          <a:p>
            <a:r>
              <a:rPr lang="en-GB" sz="2400" b="1" dirty="0">
                <a:latin typeface="Times New Roman" panose="02020603050405020304" pitchFamily="18" charset="0"/>
                <a:cs typeface="Times New Roman" panose="02020603050405020304" pitchFamily="18" charset="0"/>
              </a:rPr>
              <a:t>Algorithm Development:</a:t>
            </a:r>
          </a:p>
          <a:p>
            <a:pPr marL="0" indent="0">
              <a:buNone/>
            </a:pPr>
            <a:endParaRPr lang="en-GB" sz="24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Data Collection: </a:t>
            </a:r>
            <a:r>
              <a:rPr lang="en-GB" sz="1800" dirty="0">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marL="457200" indent="-457200">
              <a:buFont typeface="+mj-lt"/>
              <a:buAutoNum type="arabicParenR"/>
            </a:pPr>
            <a:r>
              <a:rPr lang="en-GB" sz="20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Data </a:t>
            </a:r>
            <a:r>
              <a:rPr lang="en-GB" sz="1800" b="1" dirty="0" err="1">
                <a:latin typeface="Times New Roman" panose="02020603050405020304" pitchFamily="18" charset="0"/>
                <a:cs typeface="Times New Roman" panose="02020603050405020304" pitchFamily="18" charset="0"/>
              </a:rPr>
              <a:t>Preprocessing</a:t>
            </a:r>
            <a:r>
              <a:rPr lang="en-GB" sz="1800" dirty="0">
                <a:latin typeface="Times New Roman" panose="02020603050405020304" pitchFamily="18" charset="0"/>
                <a:cs typeface="Times New Roman" panose="02020603050405020304" pitchFamily="18" charset="0"/>
              </a:rPr>
              <a:t>: Clean the collected data, handle missing values, and normalize ratings if needed.</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Analysis</a:t>
            </a:r>
            <a:r>
              <a:rPr lang="en-GB" sz="1800" dirty="0">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 Insights Generation: </a:t>
            </a:r>
            <a:r>
              <a:rPr lang="en-GB" sz="1800" dirty="0">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lang="en-IN" sz="1800" dirty="0">
              <a:latin typeface="Times New Roman" panose="02020603050405020304" pitchFamily="18" charset="0"/>
              <a:cs typeface="Times New Roman" panose="02020603050405020304" pitchFamily="18" charset="0"/>
            </a:endParaRPr>
          </a:p>
          <a:p>
            <a:pPr marL="305435" indent="-305435"/>
            <a:endParaRPr lang="en-IN"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928961" y="2010770"/>
            <a:ext cx="3217817" cy="32558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77334" y="1925367"/>
            <a:ext cx="3316907" cy="334123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146778" y="2123390"/>
            <a:ext cx="4464029" cy="2675120"/>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GB" sz="2800" dirty="0"/>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81192" y="2274838"/>
            <a:ext cx="8562808" cy="3046988"/>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542</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26</cp:revision>
  <dcterms:created xsi:type="dcterms:W3CDTF">2021-05-26T16:50:10Z</dcterms:created>
  <dcterms:modified xsi:type="dcterms:W3CDTF">2024-04-02T07:37:28Z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