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343" autoAdjust="0"/>
  </p:normalViewPr>
  <p:slideViewPr>
    <p:cSldViewPr>
      <p:cViewPr>
        <p:scale>
          <a:sx n="50" d="100"/>
          <a:sy n="50" d="100"/>
        </p:scale>
        <p:origin x="1260" y="3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535016" y="2604871"/>
            <a:ext cx="8545768" cy="21852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Bauhaus 93" panose="04030905020B02020C02" pitchFamily="82" charset="0"/>
              </a:rPr>
              <a:t>STUDENT </a:t>
            </a:r>
            <a:r>
              <a:rPr lang="en-US" sz="2400" dirty="0" smtClean="0">
                <a:latin typeface="Bauhaus 93" panose="04030905020B02020C02" pitchFamily="82" charset="0"/>
              </a:rPr>
              <a:t>NAME: REETHI KOSHINI D</a:t>
            </a:r>
            <a:endParaRPr lang="en-US" sz="2800" dirty="0">
              <a:latin typeface="Bauhaus 93" panose="04030905020B02020C02" pitchFamily="82" charset="0"/>
            </a:endParaRPr>
          </a:p>
          <a:p>
            <a:r>
              <a:rPr lang="en-US" sz="2800" dirty="0">
                <a:latin typeface="Bauhaus 93" panose="04030905020B02020C02" pitchFamily="82" charset="0"/>
              </a:rPr>
              <a:t>REGISTER NO</a:t>
            </a:r>
            <a:r>
              <a:rPr lang="en-US" sz="2800" dirty="0" smtClean="0">
                <a:latin typeface="Bauhaus 93" panose="04030905020B02020C02" pitchFamily="82" charset="0"/>
              </a:rPr>
              <a:t>: 312217034</a:t>
            </a:r>
            <a:endParaRPr lang="en-US" sz="2800" dirty="0">
              <a:latin typeface="Bauhaus 93" panose="04030905020B02020C02" pitchFamily="82" charset="0"/>
            </a:endParaRPr>
          </a:p>
          <a:p>
            <a:r>
              <a:rPr lang="en-US" sz="2800" dirty="0">
                <a:latin typeface="Bauhaus 93" panose="04030905020B02020C02" pitchFamily="82" charset="0"/>
              </a:rPr>
              <a:t>DEPARTMENT</a:t>
            </a:r>
            <a:r>
              <a:rPr lang="en-US" sz="2800" dirty="0" smtClean="0">
                <a:latin typeface="Bauhaus 93" panose="04030905020B02020C02" pitchFamily="82" charset="0"/>
              </a:rPr>
              <a:t>: III B.COM GENERAL</a:t>
            </a:r>
            <a:endParaRPr lang="en-US" sz="2800" dirty="0">
              <a:latin typeface="Bauhaus 93" panose="04030905020B02020C02" pitchFamily="82" charset="0"/>
            </a:endParaRPr>
          </a:p>
          <a:p>
            <a:r>
              <a:rPr lang="en-US" sz="2800" dirty="0" smtClean="0">
                <a:latin typeface="Bauhaus 93" panose="04030905020B02020C02" pitchFamily="82" charset="0"/>
              </a:rPr>
              <a:t>COLLEGE;SHRI KRISHNASWAMY COLLEGE FOR WOMEN</a:t>
            </a:r>
            <a:endParaRPr lang="en-US" sz="2800" dirty="0">
              <a:latin typeface="Bauhaus 93" panose="04030905020B02020C02" pitchFamily="82" charset="0"/>
            </a:endParaRPr>
          </a:p>
          <a:p>
            <a:r>
              <a:rPr lang="en-US" sz="2800" dirty="0">
                <a:latin typeface="Bauhaus 93" panose="04030905020B02020C02" pitchFamily="82" charset="0"/>
              </a:rPr>
              <a:t>         </a:t>
            </a:r>
            <a:r>
              <a:rPr lang="en-US" sz="2400" dirty="0">
                <a:latin typeface="Bauhaus 93" panose="04030905020B02020C02" pitchFamily="82" charset="0"/>
              </a:rPr>
              <a:t>  </a:t>
            </a:r>
            <a:endParaRPr lang="en-IN" sz="2400" dirty="0">
              <a:latin typeface="Bauhaus 93" panose="04030905020B02020C02" pitchFamily="82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19374" y="228601"/>
            <a:ext cx="6377052" cy="984885"/>
          </a:xfrm>
        </p:spPr>
        <p:txBody>
          <a:bodyPr/>
          <a:lstStyle/>
          <a:p>
            <a:pPr algn="ctr"/>
            <a:r>
              <a:rPr lang="en-GB" dirty="0" smtClean="0">
                <a:latin typeface="Impact" panose="020B0806030902050204" pitchFamily="34" charset="0"/>
              </a:rPr>
              <a:t>        Salary and compensation through                                                                                           excel data modelling</a:t>
            </a:r>
            <a:endParaRPr lang="en-IN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584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nap ITC" panose="04040A07060A02020202" pitchFamily="82" charset="0"/>
                <a:cs typeface="Trebuchet MS"/>
              </a:rPr>
              <a:t>M</a:t>
            </a:r>
            <a:r>
              <a:rPr sz="4800" b="1" dirty="0">
                <a:latin typeface="Snap ITC" panose="04040A07060A02020202" pitchFamily="82" charset="0"/>
                <a:cs typeface="Trebuchet MS"/>
              </a:rPr>
              <a:t>O</a:t>
            </a:r>
            <a:r>
              <a:rPr sz="4800" b="1" spc="-15" dirty="0">
                <a:latin typeface="Snap ITC" panose="04040A07060A02020202" pitchFamily="82" charset="0"/>
                <a:cs typeface="Trebuchet MS"/>
              </a:rPr>
              <a:t>D</a:t>
            </a:r>
            <a:r>
              <a:rPr sz="4800" b="1" spc="-35" dirty="0">
                <a:latin typeface="Snap ITC" panose="04040A07060A02020202" pitchFamily="82" charset="0"/>
                <a:cs typeface="Trebuchet MS"/>
              </a:rPr>
              <a:t>E</a:t>
            </a:r>
            <a:r>
              <a:rPr sz="4800" b="1" spc="-30" dirty="0">
                <a:latin typeface="Snap ITC" panose="04040A07060A02020202" pitchFamily="82" charset="0"/>
                <a:cs typeface="Trebuchet MS"/>
              </a:rPr>
              <a:t>LL</a:t>
            </a:r>
            <a:r>
              <a:rPr sz="4800" b="1" spc="-5" dirty="0">
                <a:latin typeface="Snap ITC" panose="04040A07060A02020202" pitchFamily="82" charset="0"/>
                <a:cs typeface="Trebuchet MS"/>
              </a:rPr>
              <a:t>I</a:t>
            </a:r>
            <a:r>
              <a:rPr sz="4800" b="1" spc="30" dirty="0">
                <a:latin typeface="Snap ITC" panose="04040A07060A02020202" pitchFamily="82" charset="0"/>
                <a:cs typeface="Trebuchet MS"/>
              </a:rPr>
              <a:t>N</a:t>
            </a:r>
            <a:r>
              <a:rPr sz="4800" b="1" spc="5" dirty="0">
                <a:latin typeface="Snap ITC" panose="04040A07060A02020202" pitchFamily="82" charset="0"/>
                <a:cs typeface="Trebuchet MS"/>
              </a:rPr>
              <a:t>G</a:t>
            </a:r>
            <a:endParaRPr sz="4800" dirty="0">
              <a:latin typeface="Snap ITC" panose="04040A07060A02020202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11174" y="1200289"/>
            <a:ext cx="97758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Budget </a:t>
            </a:r>
            <a:r>
              <a:rPr lang="en-GB" dirty="0" err="1"/>
              <a:t>Optimization:Objective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Optimize compensation budgets to align with financial constraints and goals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Process:</a:t>
            </a:r>
          </a:p>
          <a:p>
            <a:r>
              <a:rPr lang="en-GB" dirty="0" smtClean="0"/>
              <a:t> </a:t>
            </a:r>
            <a:r>
              <a:rPr lang="en-GB" dirty="0"/>
              <a:t>Use optimization techniques to allocate compensation funds effectively across different employee groups or </a:t>
            </a:r>
            <a:r>
              <a:rPr lang="en-GB" dirty="0" smtClean="0"/>
              <a:t>departments</a:t>
            </a:r>
          </a:p>
          <a:p>
            <a:r>
              <a:rPr lang="en-GB" dirty="0" smtClean="0"/>
              <a:t>.</a:t>
            </a:r>
            <a:r>
              <a:rPr lang="en-GB" dirty="0"/>
              <a:t>Tools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Excel Solver to find the best allocation of resources while meeting specified </a:t>
            </a:r>
            <a:r>
              <a:rPr lang="en-GB" dirty="0" smtClean="0"/>
              <a:t>constraints</a:t>
            </a:r>
          </a:p>
          <a:p>
            <a:r>
              <a:rPr lang="en-GB" dirty="0" smtClean="0"/>
              <a:t>.</a:t>
            </a:r>
            <a:r>
              <a:rPr lang="en-GB" dirty="0"/>
              <a:t>Compensation Structure Optimization</a:t>
            </a:r>
            <a:r>
              <a:rPr lang="en-GB" dirty="0" smtClean="0"/>
              <a:t>:</a:t>
            </a:r>
          </a:p>
          <a:p>
            <a:r>
              <a:rPr lang="en-GB" dirty="0" smtClean="0"/>
              <a:t>Objective</a:t>
            </a:r>
            <a:r>
              <a:rPr lang="en-GB" dirty="0"/>
              <a:t>: </a:t>
            </a:r>
            <a:endParaRPr lang="en-GB" dirty="0" smtClean="0"/>
          </a:p>
          <a:p>
            <a:r>
              <a:rPr lang="en-GB" dirty="0" smtClean="0"/>
              <a:t>Refine </a:t>
            </a:r>
            <a:r>
              <a:rPr lang="en-GB" dirty="0"/>
              <a:t>compensation structures to enhance competitiveness and fairness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Process:</a:t>
            </a:r>
          </a:p>
          <a:p>
            <a:r>
              <a:rPr lang="en-GB" dirty="0" smtClean="0"/>
              <a:t> </a:t>
            </a:r>
            <a:r>
              <a:rPr lang="en-GB" dirty="0" err="1"/>
              <a:t>Analyze</a:t>
            </a:r>
            <a:r>
              <a:rPr lang="en-GB" dirty="0"/>
              <a:t> the impact of changes in salary structures and benefits on employee satisfaction and retention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Tools:</a:t>
            </a:r>
          </a:p>
          <a:p>
            <a:r>
              <a:rPr lang="en-GB" dirty="0" smtClean="0"/>
              <a:t> </a:t>
            </a:r>
            <a:r>
              <a:rPr lang="en-GB" dirty="0"/>
              <a:t>Sensitivity analysis and what-if scenarios to evaluate different compensation models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Visualization </a:t>
            </a:r>
            <a:r>
              <a:rPr lang="en-GB" dirty="0"/>
              <a:t>and Reporting</a:t>
            </a:r>
            <a:r>
              <a:rPr lang="en-GB" dirty="0" smtClean="0"/>
              <a:t>:</a:t>
            </a:r>
          </a:p>
          <a:p>
            <a:r>
              <a:rPr lang="en-GB" dirty="0" smtClean="0"/>
              <a:t>Interactive </a:t>
            </a:r>
            <a:r>
              <a:rPr lang="en-GB" dirty="0"/>
              <a:t>Dashboards</a:t>
            </a:r>
            <a:r>
              <a:rPr lang="en-GB" dirty="0" smtClean="0"/>
              <a:t>:</a:t>
            </a:r>
          </a:p>
          <a:p>
            <a:r>
              <a:rPr lang="en-GB" dirty="0" smtClean="0"/>
              <a:t>Objective:</a:t>
            </a:r>
          </a:p>
          <a:p>
            <a:r>
              <a:rPr lang="en-GB" dirty="0" smtClean="0"/>
              <a:t> </a:t>
            </a:r>
            <a:r>
              <a:rPr lang="en-GB" dirty="0"/>
              <a:t>Provide a dynamic view of compensation metrics</a:t>
            </a:r>
            <a:r>
              <a:rPr lang="en-GB" dirty="0" smtClean="0"/>
              <a:t>.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4700" y="385444"/>
            <a:ext cx="39497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Snap ITC" panose="04040A07060A02020202" pitchFamily="82" charset="0"/>
              </a:rPr>
              <a:t>R</a:t>
            </a:r>
            <a:r>
              <a:rPr spc="-40" dirty="0">
                <a:latin typeface="Snap ITC" panose="04040A07060A02020202" pitchFamily="82" charset="0"/>
              </a:rPr>
              <a:t>E</a:t>
            </a:r>
            <a:r>
              <a:rPr spc="15" dirty="0">
                <a:latin typeface="Snap ITC" panose="04040A07060A02020202" pitchFamily="82" charset="0"/>
              </a:rPr>
              <a:t>S</a:t>
            </a:r>
            <a:r>
              <a:rPr spc="-30" dirty="0">
                <a:latin typeface="Snap ITC" panose="04040A07060A02020202" pitchFamily="82" charset="0"/>
              </a:rPr>
              <a:t>U</a:t>
            </a:r>
            <a:r>
              <a:rPr spc="-405" dirty="0">
                <a:latin typeface="Snap ITC" panose="04040A07060A02020202" pitchFamily="82" charset="0"/>
              </a:rPr>
              <a:t>L</a:t>
            </a:r>
            <a:r>
              <a:rPr dirty="0">
                <a:latin typeface="Snap ITC" panose="04040A07060A020202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700" y="14478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Strategic Adjustments</a:t>
            </a:r>
            <a:r>
              <a:rPr lang="en-GB" dirty="0" smtClean="0"/>
              <a:t>:</a:t>
            </a:r>
          </a:p>
          <a:p>
            <a:r>
              <a:rPr lang="en-GB" dirty="0" smtClean="0"/>
              <a:t>Compensation </a:t>
            </a:r>
            <a:r>
              <a:rPr lang="en-GB" dirty="0"/>
              <a:t>Policies: </a:t>
            </a:r>
            <a:endParaRPr lang="en-GB" dirty="0" smtClean="0"/>
          </a:p>
          <a:p>
            <a:r>
              <a:rPr lang="en-GB" dirty="0" smtClean="0"/>
              <a:t>Recommend </a:t>
            </a:r>
            <a:r>
              <a:rPr lang="en-GB" dirty="0"/>
              <a:t>changes to compensation policies based on insights gained from the model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Budget </a:t>
            </a:r>
            <a:r>
              <a:rPr lang="en-GB" dirty="0"/>
              <a:t>Adjustments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Suggest adjustments to budgets or financial plans in response to forecasting results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Future </a:t>
            </a:r>
            <a:r>
              <a:rPr lang="en-GB" dirty="0"/>
              <a:t>Considerations</a:t>
            </a:r>
            <a:r>
              <a:rPr lang="en-GB" dirty="0" smtClean="0"/>
              <a:t>:</a:t>
            </a:r>
          </a:p>
          <a:p>
            <a:r>
              <a:rPr lang="en-GB" dirty="0" smtClean="0"/>
              <a:t>Ongoing </a:t>
            </a:r>
            <a:r>
              <a:rPr lang="en-GB" dirty="0"/>
              <a:t>Analysis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Propose areas for ongoing analysis or additional data that could enhance future modelling </a:t>
            </a:r>
            <a:r>
              <a:rPr lang="en-GB" dirty="0" smtClean="0"/>
              <a:t>efforts</a:t>
            </a:r>
          </a:p>
          <a:p>
            <a:r>
              <a:rPr lang="en-GB" dirty="0" smtClean="0"/>
              <a:t>.</a:t>
            </a:r>
            <a:r>
              <a:rPr lang="en-GB" dirty="0"/>
              <a:t>Model Enhancements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Recommend any enhancements to the model based on user feedback or evolving organizational needs.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nap ITC" panose="04040A07060A02020202" pitchFamily="82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Snap ITC" panose="04040A07060A02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332" y="1524000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1.The </a:t>
            </a:r>
            <a:r>
              <a:rPr lang="en-GB" dirty="0"/>
              <a:t>successful implementation of the salary and compensation data model represents a significant advancement in the organization’s ability to manage and optimize its compensation practices. </a:t>
            </a:r>
            <a:endParaRPr lang="en-GB" dirty="0" smtClean="0"/>
          </a:p>
          <a:p>
            <a:r>
              <a:rPr lang="en-GB" dirty="0" smtClean="0"/>
              <a:t>2.By </a:t>
            </a:r>
            <a:r>
              <a:rPr lang="en-GB" sz="2400" dirty="0"/>
              <a:t>leveraging</a:t>
            </a:r>
            <a:r>
              <a:rPr lang="en-GB" dirty="0"/>
              <a:t> the insights and tools provided, the organization is well-positioned to make informed, strategic decisions that support its financial goals and enhance its overall HR capabilities. </a:t>
            </a:r>
            <a:endParaRPr lang="en-GB" dirty="0" smtClean="0"/>
          </a:p>
          <a:p>
            <a:r>
              <a:rPr lang="en-GB" dirty="0" smtClean="0"/>
              <a:t>3.Moving </a:t>
            </a:r>
            <a:r>
              <a:rPr lang="en-GB" dirty="0"/>
              <a:t>forward, the focus should be on maintaining and enhancing the model to adapt to changing needs and continue driving value across the </a:t>
            </a:r>
            <a:r>
              <a:rPr lang="en-GB" dirty="0" smtClean="0"/>
              <a:t>organization..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489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25" dirty="0" smtClean="0"/>
              <a:t>         PROJECT  TITLE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SALARY AND COMPENSATION THROUGH EXCEL DATA MODELLING   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5862003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GB" sz="3600" b="0" spc="-20" dirty="0" smtClean="0">
                <a:latin typeface="Algerian" panose="04020705040A02060702" pitchFamily="82" charset="0"/>
              </a:rPr>
              <a:t>Project</a:t>
            </a:r>
            <a:r>
              <a:rPr lang="en-GB" sz="3600" b="0" dirty="0" smtClean="0">
                <a:latin typeface="Stencil" panose="040409050D0802020404" pitchFamily="82" charset="0"/>
              </a:rPr>
              <a:t> </a:t>
            </a:r>
            <a:r>
              <a:rPr sz="3600" b="0" spc="-20" dirty="0">
                <a:latin typeface="Algerian" panose="04020705040A02060702" pitchFamily="82" charset="0"/>
              </a:rPr>
              <a:t>STATEMEN</a:t>
            </a:r>
            <a:r>
              <a:rPr lang="en-GB" sz="3600" b="0" spc="-20" dirty="0">
                <a:latin typeface="Algerian" panose="04020705040A02060702" pitchFamily="82" charset="0"/>
              </a:rPr>
              <a:t>T</a:t>
            </a:r>
            <a:endParaRPr sz="3600" b="0" spc="-20" dirty="0"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85108" y="609600"/>
            <a:ext cx="1193429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Project Objective</a:t>
            </a:r>
            <a:r>
              <a:rPr lang="en-GB" dirty="0" smtClean="0"/>
              <a:t>:</a:t>
            </a:r>
          </a:p>
          <a:p>
            <a:r>
              <a:rPr lang="en-GB" dirty="0" smtClean="0"/>
              <a:t>To </a:t>
            </a:r>
            <a:r>
              <a:rPr lang="en-GB" dirty="0"/>
              <a:t>create an advanced Excel-based model that allows for the analysis, forecasting, and optimization of salary and compensation data for </a:t>
            </a:r>
            <a:r>
              <a:rPr lang="en-GB" dirty="0" smtClean="0"/>
              <a:t>employees. </a:t>
            </a:r>
          </a:p>
          <a:p>
            <a:r>
              <a:rPr lang="en-GB" dirty="0" smtClean="0"/>
              <a:t>2 .Scope </a:t>
            </a:r>
            <a:r>
              <a:rPr lang="en-GB" dirty="0"/>
              <a:t>of Work</a:t>
            </a:r>
            <a:r>
              <a:rPr lang="en-GB" dirty="0" smtClean="0"/>
              <a:t>:</a:t>
            </a:r>
          </a:p>
          <a:p>
            <a:r>
              <a:rPr lang="en-GB" dirty="0" smtClean="0"/>
              <a:t>a)Data </a:t>
            </a:r>
            <a:r>
              <a:rPr lang="en-GB" dirty="0"/>
              <a:t>Collection</a:t>
            </a:r>
            <a:r>
              <a:rPr lang="en-GB" dirty="0" smtClean="0"/>
              <a:t>:</a:t>
            </a:r>
          </a:p>
          <a:p>
            <a:r>
              <a:rPr lang="en-GB" dirty="0" smtClean="0"/>
              <a:t>Gather </a:t>
            </a:r>
            <a:r>
              <a:rPr lang="en-GB" dirty="0"/>
              <a:t>existing salary and compensation data from HR </a:t>
            </a:r>
            <a:r>
              <a:rPr lang="en-GB" dirty="0" err="1"/>
              <a:t>systems.Include</a:t>
            </a:r>
            <a:r>
              <a:rPr lang="en-GB" dirty="0"/>
              <a:t> data points such as employee ID, job title, department, base salary, bonuses, benefits, allowances, and other relevant compensation elements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b)Data </a:t>
            </a:r>
            <a:r>
              <a:rPr lang="en-GB" dirty="0"/>
              <a:t>Cleaning and Preparation</a:t>
            </a:r>
            <a:r>
              <a:rPr lang="en-GB" dirty="0" smtClean="0"/>
              <a:t>:</a:t>
            </a:r>
          </a:p>
          <a:p>
            <a:r>
              <a:rPr lang="en-GB" dirty="0" smtClean="0"/>
              <a:t>Validate </a:t>
            </a:r>
            <a:r>
              <a:rPr lang="en-GB" dirty="0"/>
              <a:t>and clean the dataset to ensure accuracy and </a:t>
            </a:r>
            <a:r>
              <a:rPr lang="en-GB" dirty="0" smtClean="0"/>
              <a:t>consistency.</a:t>
            </a:r>
          </a:p>
          <a:p>
            <a:r>
              <a:rPr lang="en-GB" dirty="0" smtClean="0"/>
              <a:t>3.Model </a:t>
            </a:r>
            <a:r>
              <a:rPr lang="en-GB" dirty="0"/>
              <a:t>Design and </a:t>
            </a:r>
            <a:r>
              <a:rPr lang="en-GB" dirty="0" smtClean="0"/>
              <a:t>Development:</a:t>
            </a:r>
          </a:p>
          <a:p>
            <a:r>
              <a:rPr lang="en-GB" dirty="0" smtClean="0"/>
              <a:t>a)Data </a:t>
            </a:r>
            <a:r>
              <a:rPr lang="en-GB" dirty="0"/>
              <a:t>Input Sheets</a:t>
            </a:r>
            <a:r>
              <a:rPr lang="en-GB" dirty="0" smtClean="0"/>
              <a:t>:</a:t>
            </a:r>
          </a:p>
          <a:p>
            <a:r>
              <a:rPr lang="en-GB" dirty="0" smtClean="0"/>
              <a:t>Design </a:t>
            </a:r>
            <a:r>
              <a:rPr lang="en-GB" dirty="0"/>
              <a:t>input sheets for easy data entry and updates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b)Data </a:t>
            </a:r>
            <a:r>
              <a:rPr lang="en-GB" dirty="0"/>
              <a:t>Analysis Sheets</a:t>
            </a:r>
            <a:r>
              <a:rPr lang="en-GB" dirty="0" smtClean="0"/>
              <a:t>:</a:t>
            </a:r>
          </a:p>
          <a:p>
            <a:r>
              <a:rPr lang="en-GB" dirty="0" smtClean="0"/>
              <a:t>Implement </a:t>
            </a:r>
            <a:r>
              <a:rPr lang="en-GB" dirty="0"/>
              <a:t>pivot tables and charts to visualize data </a:t>
            </a:r>
            <a:r>
              <a:rPr lang="en-GB" dirty="0" smtClean="0"/>
              <a:t>insights.</a:t>
            </a:r>
          </a:p>
          <a:p>
            <a:r>
              <a:rPr lang="en-GB" dirty="0" smtClean="0"/>
              <a:t>4.Forecasting </a:t>
            </a:r>
            <a:r>
              <a:rPr lang="en-GB" dirty="0"/>
              <a:t>and Budgeting</a:t>
            </a:r>
            <a:r>
              <a:rPr lang="en-GB" dirty="0" smtClean="0"/>
              <a:t>:</a:t>
            </a:r>
          </a:p>
          <a:p>
            <a:r>
              <a:rPr lang="en-GB" dirty="0" smtClean="0"/>
              <a:t>Build </a:t>
            </a:r>
            <a:r>
              <a:rPr lang="en-GB" dirty="0"/>
              <a:t>forecasting models to predict future salary trends and budget requirements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a)Scenario </a:t>
            </a:r>
            <a:r>
              <a:rPr lang="en-GB" dirty="0"/>
              <a:t>Analysis</a:t>
            </a:r>
            <a:r>
              <a:rPr lang="en-GB" dirty="0" smtClean="0"/>
              <a:t>:</a:t>
            </a:r>
          </a:p>
          <a:p>
            <a:r>
              <a:rPr lang="en-GB" dirty="0" smtClean="0"/>
              <a:t>Create </a:t>
            </a:r>
            <a:r>
              <a:rPr lang="en-GB" dirty="0"/>
              <a:t>scenarios to evaluate the impact of different compensation strategies or policy changes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Include </a:t>
            </a:r>
            <a:r>
              <a:rPr lang="en-GB" dirty="0"/>
              <a:t>sensitivity analysis to understand how variations in input variables affect outcomes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b)Reporting </a:t>
            </a:r>
            <a:r>
              <a:rPr lang="en-GB" dirty="0"/>
              <a:t>and Dashboards</a:t>
            </a:r>
            <a:r>
              <a:rPr lang="en-GB" dirty="0" smtClean="0"/>
              <a:t>:</a:t>
            </a:r>
          </a:p>
          <a:p>
            <a:r>
              <a:rPr lang="en-GB" dirty="0" smtClean="0"/>
              <a:t>Design </a:t>
            </a:r>
            <a:r>
              <a:rPr lang="en-GB" dirty="0"/>
              <a:t>summary reports that highlight critical insights and recommendations for </a:t>
            </a:r>
            <a:r>
              <a:rPr lang="en-GB" dirty="0" smtClean="0"/>
              <a:t>managers</a:t>
            </a:r>
          </a:p>
          <a:p>
            <a:endParaRPr lang="en-GB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295400" y="3429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67661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Scenario and Sensitivity Analysis</a:t>
            </a:r>
            <a:r>
              <a:rPr lang="en-GB" dirty="0" smtClean="0"/>
              <a:t>:</a:t>
            </a:r>
          </a:p>
          <a:p>
            <a:r>
              <a:rPr lang="en-GB" dirty="0" smtClean="0"/>
              <a:t>a)Build </a:t>
            </a:r>
            <a:r>
              <a:rPr lang="en-GB" dirty="0"/>
              <a:t>scenarios to assess the impact of different compensation strategies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b)Perform </a:t>
            </a:r>
            <a:r>
              <a:rPr lang="en-GB" dirty="0"/>
              <a:t>sensitivity analysis to understand the effects of variable changes on outcomes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2.Reporting </a:t>
            </a:r>
            <a:r>
              <a:rPr lang="en-GB" dirty="0"/>
              <a:t>and Visualization</a:t>
            </a:r>
            <a:r>
              <a:rPr lang="en-GB" dirty="0" smtClean="0"/>
              <a:t>:</a:t>
            </a:r>
          </a:p>
          <a:p>
            <a:r>
              <a:rPr lang="en-GB" dirty="0" smtClean="0"/>
              <a:t>a)Design </a:t>
            </a:r>
            <a:r>
              <a:rPr lang="en-GB" dirty="0"/>
              <a:t>interactive dashboards and detailed reports to present key </a:t>
            </a:r>
            <a:r>
              <a:rPr lang="en-GB" dirty="0" smtClean="0"/>
              <a:t>findings.</a:t>
            </a:r>
          </a:p>
          <a:p>
            <a:r>
              <a:rPr lang="en-GB" dirty="0" smtClean="0"/>
              <a:t>b)Highlight </a:t>
            </a:r>
            <a:r>
              <a:rPr lang="en-GB" dirty="0"/>
              <a:t>critical metrics and trends to support decision-making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3.Documentation </a:t>
            </a:r>
            <a:r>
              <a:rPr lang="en-GB" dirty="0"/>
              <a:t>and Training</a:t>
            </a:r>
            <a:r>
              <a:rPr lang="en-GB" dirty="0" smtClean="0"/>
              <a:t>:</a:t>
            </a:r>
          </a:p>
          <a:p>
            <a:r>
              <a:rPr lang="en-GB" dirty="0" smtClean="0"/>
              <a:t>a)Provide </a:t>
            </a:r>
            <a:r>
              <a:rPr lang="en-GB" dirty="0"/>
              <a:t>detailed documentation and user </a:t>
            </a:r>
            <a:r>
              <a:rPr lang="en-GB" dirty="0" smtClean="0"/>
              <a:t>guides.</a:t>
            </a:r>
          </a:p>
          <a:p>
            <a:r>
              <a:rPr lang="en-GB" dirty="0" smtClean="0"/>
              <a:t>b)Offer </a:t>
            </a:r>
            <a:r>
              <a:rPr lang="en-GB" dirty="0"/>
              <a:t>training sessions to ensure effective use of the model by HR and finance teams.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533400" y="1119287"/>
            <a:ext cx="9829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1.HR </a:t>
            </a:r>
            <a:r>
              <a:rPr lang="en-GB" dirty="0"/>
              <a:t>Department</a:t>
            </a:r>
            <a:r>
              <a:rPr lang="en-GB" dirty="0" smtClean="0"/>
              <a:t>:</a:t>
            </a:r>
          </a:p>
          <a:p>
            <a:r>
              <a:rPr lang="en-GB" dirty="0" smtClean="0"/>
              <a:t>a)Generate </a:t>
            </a:r>
            <a:r>
              <a:rPr lang="en-GB" dirty="0"/>
              <a:t>detailed compensation reports for internal reviews</a:t>
            </a:r>
            <a:r>
              <a:rPr lang="en-GB" dirty="0" smtClean="0"/>
              <a:t>.</a:t>
            </a:r>
          </a:p>
          <a:p>
            <a:r>
              <a:rPr lang="en-GB" dirty="0" smtClean="0"/>
              <a:t>b)Adjust </a:t>
            </a:r>
            <a:r>
              <a:rPr lang="en-GB" dirty="0"/>
              <a:t>salary structures based on analysis and forecasting results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2.Finance </a:t>
            </a:r>
            <a:r>
              <a:rPr lang="en-GB" dirty="0"/>
              <a:t>Department</a:t>
            </a:r>
            <a:r>
              <a:rPr lang="en-GB" dirty="0" smtClean="0"/>
              <a:t>:</a:t>
            </a:r>
          </a:p>
          <a:p>
            <a:r>
              <a:rPr lang="en-GB" dirty="0" smtClean="0"/>
              <a:t>a)Prepare </a:t>
            </a:r>
            <a:r>
              <a:rPr lang="en-GB" dirty="0"/>
              <a:t>budget forecasts and allocate resources based on compensation </a:t>
            </a:r>
            <a:r>
              <a:rPr lang="en-GB" dirty="0" smtClean="0"/>
              <a:t>predictions.</a:t>
            </a:r>
          </a:p>
          <a:p>
            <a:r>
              <a:rPr lang="en-GB" dirty="0" smtClean="0"/>
              <a:t>b)</a:t>
            </a:r>
            <a:r>
              <a:rPr lang="en-GB" dirty="0" err="1" smtClean="0"/>
              <a:t>Analyze</a:t>
            </a:r>
            <a:r>
              <a:rPr lang="en-GB" dirty="0" smtClean="0"/>
              <a:t> </a:t>
            </a:r>
            <a:r>
              <a:rPr lang="en-GB" dirty="0"/>
              <a:t>compensation trends to align with overall financial strategy</a:t>
            </a:r>
            <a:r>
              <a:rPr lang="en-GB" dirty="0" smtClean="0"/>
              <a:t>.</a:t>
            </a:r>
          </a:p>
          <a:p>
            <a:r>
              <a:rPr lang="en-GB" dirty="0" smtClean="0"/>
              <a:t>3.Management:</a:t>
            </a:r>
          </a:p>
          <a:p>
            <a:r>
              <a:rPr lang="en-GB" dirty="0" smtClean="0"/>
              <a:t>a)Make </a:t>
            </a:r>
            <a:r>
              <a:rPr lang="en-GB" dirty="0"/>
              <a:t>strategic decisions on compensation to enhance employee retention and satisfaction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b)Review </a:t>
            </a:r>
            <a:r>
              <a:rPr lang="en-GB" dirty="0"/>
              <a:t>department-specific compensation data to align with organizational goals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4.Payroll Department:</a:t>
            </a:r>
          </a:p>
          <a:p>
            <a:r>
              <a:rPr lang="en-GB" dirty="0" smtClean="0"/>
              <a:t>a)Use </a:t>
            </a:r>
            <a:r>
              <a:rPr lang="en-GB" dirty="0"/>
              <a:t>model data for accurate salary processing and adjustments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b)Reconcile </a:t>
            </a:r>
            <a:r>
              <a:rPr lang="en-GB" dirty="0"/>
              <a:t>compensation data with payroll systems</a:t>
            </a:r>
            <a:r>
              <a:rPr lang="en-GB" dirty="0" smtClean="0"/>
              <a:t>.</a:t>
            </a:r>
          </a:p>
          <a:p>
            <a:r>
              <a:rPr lang="en-GB" dirty="0" smtClean="0"/>
              <a:t>5.Recruitment </a:t>
            </a:r>
            <a:r>
              <a:rPr lang="en-GB" dirty="0"/>
              <a:t>Team</a:t>
            </a:r>
            <a:r>
              <a:rPr lang="en-GB" dirty="0" smtClean="0"/>
              <a:t>:</a:t>
            </a:r>
          </a:p>
          <a:p>
            <a:r>
              <a:rPr lang="en-GB" dirty="0" smtClean="0"/>
              <a:t>a)Benchmark </a:t>
            </a:r>
            <a:r>
              <a:rPr lang="en-GB" dirty="0"/>
              <a:t>compensation offers to attract and retain top talent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b)Adjust </a:t>
            </a:r>
            <a:r>
              <a:rPr lang="en-GB" dirty="0"/>
              <a:t>compensation strategies based on competitive analysis</a:t>
            </a:r>
            <a:r>
              <a:rPr lang="en-GB" dirty="0" smtClean="0"/>
              <a:t>.</a:t>
            </a:r>
          </a:p>
          <a:p>
            <a:r>
              <a:rPr lang="en-GB" dirty="0" smtClean="0"/>
              <a:t>6.IT </a:t>
            </a:r>
            <a:r>
              <a:rPr lang="en-GB" dirty="0"/>
              <a:t>Department</a:t>
            </a:r>
            <a:r>
              <a:rPr lang="en-GB" dirty="0" smtClean="0"/>
              <a:t>:</a:t>
            </a:r>
          </a:p>
          <a:p>
            <a:r>
              <a:rPr lang="en-GB" dirty="0" smtClean="0"/>
              <a:t>a)Provide </a:t>
            </a:r>
            <a:r>
              <a:rPr lang="en-GB" dirty="0"/>
              <a:t>technical support for model integration and maintenance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b)Ensure </a:t>
            </a:r>
            <a:r>
              <a:rPr lang="en-GB" dirty="0"/>
              <a:t>data security and integrity in the </a:t>
            </a:r>
            <a:r>
              <a:rPr lang="en-GB" dirty="0" smtClean="0"/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274003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Snap ITC" panose="04040A07060A02020202" pitchFamily="82" charset="0"/>
              </a:rPr>
              <a:t>O</a:t>
            </a:r>
            <a:r>
              <a:rPr sz="3600" spc="25" dirty="0">
                <a:latin typeface="Snap ITC" panose="04040A07060A02020202" pitchFamily="82" charset="0"/>
              </a:rPr>
              <a:t>U</a:t>
            </a:r>
            <a:r>
              <a:rPr sz="3600" dirty="0">
                <a:latin typeface="Snap ITC" panose="04040A07060A02020202" pitchFamily="82" charset="0"/>
              </a:rPr>
              <a:t>R</a:t>
            </a:r>
            <a:r>
              <a:rPr sz="3600" spc="5" dirty="0">
                <a:latin typeface="Snap ITC" panose="04040A07060A02020202" pitchFamily="82" charset="0"/>
              </a:rPr>
              <a:t> </a:t>
            </a:r>
            <a:r>
              <a:rPr sz="3600" spc="25" dirty="0">
                <a:latin typeface="Snap ITC" panose="04040A07060A02020202" pitchFamily="82" charset="0"/>
              </a:rPr>
              <a:t>S</a:t>
            </a:r>
            <a:r>
              <a:rPr sz="3600" spc="10" dirty="0">
                <a:latin typeface="Snap ITC" panose="04040A07060A02020202" pitchFamily="82" charset="0"/>
              </a:rPr>
              <a:t>O</a:t>
            </a:r>
            <a:r>
              <a:rPr sz="3600" spc="25" dirty="0">
                <a:latin typeface="Snap ITC" panose="04040A07060A02020202" pitchFamily="82" charset="0"/>
              </a:rPr>
              <a:t>LU</a:t>
            </a:r>
            <a:r>
              <a:rPr sz="3600" spc="-35" dirty="0">
                <a:latin typeface="Snap ITC" panose="04040A07060A02020202" pitchFamily="82" charset="0"/>
              </a:rPr>
              <a:t>T</a:t>
            </a:r>
            <a:r>
              <a:rPr sz="3600" spc="-30" dirty="0">
                <a:latin typeface="Snap ITC" panose="04040A07060A02020202" pitchFamily="82" charset="0"/>
              </a:rPr>
              <a:t>I</a:t>
            </a:r>
            <a:r>
              <a:rPr sz="3600" spc="10" dirty="0">
                <a:latin typeface="Snap ITC" panose="04040A07060A02020202" pitchFamily="82" charset="0"/>
              </a:rPr>
              <a:t>O</a:t>
            </a:r>
            <a:r>
              <a:rPr sz="3600" dirty="0">
                <a:latin typeface="Snap ITC" panose="04040A07060A02020202" pitchFamily="82" charset="0"/>
              </a:rPr>
              <a:t>N</a:t>
            </a:r>
            <a:r>
              <a:rPr sz="3600" spc="-345" dirty="0">
                <a:latin typeface="Snap ITC" panose="04040A07060A02020202" pitchFamily="82" charset="0"/>
              </a:rPr>
              <a:t> </a:t>
            </a:r>
            <a:r>
              <a:rPr sz="3600" spc="-35" dirty="0">
                <a:latin typeface="Snap ITC" panose="04040A07060A02020202" pitchFamily="82" charset="0"/>
              </a:rPr>
              <a:t>A</a:t>
            </a:r>
            <a:r>
              <a:rPr sz="3600" spc="-5" dirty="0">
                <a:latin typeface="Snap ITC" panose="04040A07060A02020202" pitchFamily="82" charset="0"/>
              </a:rPr>
              <a:t>N</a:t>
            </a:r>
            <a:r>
              <a:rPr sz="3600" dirty="0">
                <a:latin typeface="Snap ITC" panose="04040A07060A02020202" pitchFamily="82" charset="0"/>
              </a:rPr>
              <a:t>D</a:t>
            </a:r>
            <a:r>
              <a:rPr sz="3600" spc="35" dirty="0">
                <a:latin typeface="Snap ITC" panose="04040A07060A02020202" pitchFamily="82" charset="0"/>
              </a:rPr>
              <a:t> </a:t>
            </a:r>
            <a:r>
              <a:rPr sz="3600" spc="-30" dirty="0">
                <a:latin typeface="Snap ITC" panose="04040A07060A02020202" pitchFamily="82" charset="0"/>
              </a:rPr>
              <a:t>I</a:t>
            </a:r>
            <a:r>
              <a:rPr sz="3600" spc="-35" dirty="0">
                <a:latin typeface="Snap ITC" panose="04040A07060A02020202" pitchFamily="82" charset="0"/>
              </a:rPr>
              <a:t>T</a:t>
            </a:r>
            <a:r>
              <a:rPr sz="3600" dirty="0">
                <a:latin typeface="Snap ITC" panose="04040A07060A02020202" pitchFamily="82" charset="0"/>
              </a:rPr>
              <a:t>S</a:t>
            </a:r>
            <a:r>
              <a:rPr sz="3600" spc="60" dirty="0">
                <a:latin typeface="Snap ITC" panose="04040A07060A02020202" pitchFamily="82" charset="0"/>
              </a:rPr>
              <a:t> </a:t>
            </a:r>
            <a:r>
              <a:rPr sz="3600" spc="-295" dirty="0">
                <a:latin typeface="Snap ITC" panose="04040A07060A02020202" pitchFamily="82" charset="0"/>
              </a:rPr>
              <a:t>V</a:t>
            </a:r>
            <a:r>
              <a:rPr sz="3600" spc="-35" dirty="0">
                <a:latin typeface="Snap ITC" panose="04040A07060A02020202" pitchFamily="82" charset="0"/>
              </a:rPr>
              <a:t>A</a:t>
            </a:r>
            <a:r>
              <a:rPr sz="3600" spc="25" dirty="0">
                <a:latin typeface="Snap ITC" panose="04040A07060A02020202" pitchFamily="82" charset="0"/>
              </a:rPr>
              <a:t>LU</a:t>
            </a:r>
            <a:r>
              <a:rPr sz="3600" dirty="0">
                <a:latin typeface="Snap ITC" panose="04040A07060A02020202" pitchFamily="82" charset="0"/>
              </a:rPr>
              <a:t>E</a:t>
            </a:r>
            <a:r>
              <a:rPr sz="3600" spc="-65" dirty="0">
                <a:latin typeface="Snap ITC" panose="04040A07060A02020202" pitchFamily="82" charset="0"/>
              </a:rPr>
              <a:t> </a:t>
            </a:r>
            <a:r>
              <a:rPr sz="3600" spc="-15" dirty="0">
                <a:latin typeface="Snap ITC" panose="04040A07060A02020202" pitchFamily="82" charset="0"/>
              </a:rPr>
              <a:t>P</a:t>
            </a:r>
            <a:r>
              <a:rPr sz="3600" spc="-30" dirty="0">
                <a:latin typeface="Snap ITC" panose="04040A07060A02020202" pitchFamily="82" charset="0"/>
              </a:rPr>
              <a:t>R</a:t>
            </a:r>
            <a:r>
              <a:rPr sz="3600" spc="10" dirty="0">
                <a:latin typeface="Snap ITC" panose="04040A07060A02020202" pitchFamily="82" charset="0"/>
              </a:rPr>
              <a:t>O</a:t>
            </a:r>
            <a:r>
              <a:rPr sz="3600" spc="-15" dirty="0">
                <a:latin typeface="Snap ITC" panose="04040A07060A02020202" pitchFamily="82" charset="0"/>
              </a:rPr>
              <a:t>P</a:t>
            </a:r>
            <a:r>
              <a:rPr sz="3600" spc="10" dirty="0">
                <a:latin typeface="Snap ITC" panose="04040A07060A02020202" pitchFamily="82" charset="0"/>
              </a:rPr>
              <a:t>O</a:t>
            </a:r>
            <a:r>
              <a:rPr sz="3600" spc="25" dirty="0">
                <a:latin typeface="Snap ITC" panose="04040A07060A02020202" pitchFamily="82" charset="0"/>
              </a:rPr>
              <a:t>S</a:t>
            </a:r>
            <a:r>
              <a:rPr sz="3600" spc="-30" dirty="0">
                <a:latin typeface="Snap ITC" panose="04040A07060A02020202" pitchFamily="82" charset="0"/>
              </a:rPr>
              <a:t>I</a:t>
            </a:r>
            <a:r>
              <a:rPr sz="3600" spc="-35" dirty="0">
                <a:latin typeface="Snap ITC" panose="04040A07060A02020202" pitchFamily="82" charset="0"/>
              </a:rPr>
              <a:t>T</a:t>
            </a:r>
            <a:r>
              <a:rPr sz="3600" spc="-30" dirty="0">
                <a:latin typeface="Snap ITC" panose="04040A07060A02020202" pitchFamily="82" charset="0"/>
              </a:rPr>
              <a:t>I</a:t>
            </a:r>
            <a:r>
              <a:rPr sz="3600" spc="10" dirty="0">
                <a:latin typeface="Snap ITC" panose="04040A07060A02020202" pitchFamily="82" charset="0"/>
              </a:rPr>
              <a:t>O</a:t>
            </a:r>
            <a:r>
              <a:rPr sz="3600" dirty="0">
                <a:latin typeface="Snap ITC" panose="04040A07060A02020202" pitchFamily="82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806700" y="1433195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Enhanced Decision-Making</a:t>
            </a:r>
            <a:r>
              <a:rPr lang="en-GB" dirty="0" smtClean="0"/>
              <a:t>:</a:t>
            </a:r>
          </a:p>
          <a:p>
            <a:r>
              <a:rPr lang="en-GB" dirty="0" smtClean="0"/>
              <a:t>Data-Driven </a:t>
            </a:r>
            <a:r>
              <a:rPr lang="en-GB" dirty="0"/>
              <a:t>Insights: Provides detailed analysis and forecasts to support strategic compensation </a:t>
            </a:r>
            <a:r>
              <a:rPr lang="en-GB" dirty="0" err="1"/>
              <a:t>decisions.Scenario</a:t>
            </a:r>
            <a:r>
              <a:rPr lang="en-GB" dirty="0"/>
              <a:t> Analysis: Helps evaluate potential changes and their financial impact, leading to better-informed decisions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Improved </a:t>
            </a:r>
            <a:r>
              <a:rPr lang="en-GB" dirty="0" err="1" smtClean="0"/>
              <a:t>Efficiency:Streamlined</a:t>
            </a:r>
            <a:r>
              <a:rPr lang="en-GB" dirty="0" smtClean="0"/>
              <a:t> </a:t>
            </a:r>
            <a:r>
              <a:rPr lang="en-GB" dirty="0"/>
              <a:t>Processes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Automates data analysis and reporting, reducing manual effort and potential errors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Centralized </a:t>
            </a:r>
            <a:r>
              <a:rPr lang="en-GB" dirty="0"/>
              <a:t>Data Management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Consolidates compensation data in one place, simplifying access and updates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Financial Control:</a:t>
            </a:r>
          </a:p>
          <a:p>
            <a:r>
              <a:rPr lang="en-GB" dirty="0" smtClean="0"/>
              <a:t>Budget </a:t>
            </a:r>
            <a:r>
              <a:rPr lang="en-GB" dirty="0"/>
              <a:t>Alignment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Assists in aligning compensation plans with organizational budgets and financial </a:t>
            </a:r>
            <a:r>
              <a:rPr lang="en-GB" dirty="0" smtClean="0"/>
              <a:t>goals</a:t>
            </a:r>
          </a:p>
          <a:p>
            <a:r>
              <a:rPr lang="en-GB" dirty="0" smtClean="0"/>
              <a:t>Cost </a:t>
            </a:r>
            <a:r>
              <a:rPr lang="en-GB" dirty="0"/>
              <a:t>Forecasting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Enables accurate forecasting of salary and compensation costs, aiding in financial planning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Competitive </a:t>
            </a:r>
            <a:r>
              <a:rPr lang="en-GB" dirty="0"/>
              <a:t>Advantage</a:t>
            </a:r>
            <a:r>
              <a:rPr lang="en-GB" dirty="0" smtClean="0"/>
              <a:t>:</a:t>
            </a:r>
          </a:p>
          <a:p>
            <a:r>
              <a:rPr lang="en-GB" dirty="0" smtClean="0"/>
              <a:t>Market </a:t>
            </a:r>
            <a:r>
              <a:rPr lang="en-GB" dirty="0"/>
              <a:t>Benchmarking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Provides tools for comparing compensation packages with industry standards, helping to attract and retain top talent</a:t>
            </a:r>
            <a:r>
              <a:rPr lang="en-GB" dirty="0" smtClean="0"/>
              <a:t>.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52400"/>
            <a:ext cx="10681335" cy="991234"/>
          </a:xfrm>
        </p:spPr>
        <p:txBody>
          <a:bodyPr/>
          <a:lstStyle/>
          <a:p>
            <a:r>
              <a:rPr lang="en-IN" dirty="0">
                <a:latin typeface="Snap ITC" panose="04040A07060A02020202" pitchFamily="82" charset="0"/>
              </a:rPr>
              <a:t>Dataset</a:t>
            </a:r>
            <a:r>
              <a:rPr lang="en-IN" dirty="0"/>
              <a:t> </a:t>
            </a:r>
            <a:r>
              <a:rPr lang="en-IN" dirty="0">
                <a:latin typeface="Snap ITC" panose="04040A07060A02020202" pitchFamily="82" charset="0"/>
              </a:rPr>
              <a:t>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18234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1.Data </a:t>
            </a:r>
            <a:r>
              <a:rPr lang="en-GB" dirty="0"/>
              <a:t>Structure</a:t>
            </a:r>
            <a:r>
              <a:rPr lang="en-GB" dirty="0" smtClean="0"/>
              <a:t>:</a:t>
            </a:r>
          </a:p>
          <a:p>
            <a:r>
              <a:rPr lang="en-GB" dirty="0" smtClean="0"/>
              <a:t>a)Format</a:t>
            </a:r>
            <a:r>
              <a:rPr lang="en-GB" dirty="0"/>
              <a:t>: </a:t>
            </a:r>
            <a:endParaRPr lang="en-GB" dirty="0" smtClean="0"/>
          </a:p>
          <a:p>
            <a:r>
              <a:rPr lang="en-GB" dirty="0" smtClean="0"/>
              <a:t>Typically </a:t>
            </a:r>
            <a:r>
              <a:rPr lang="en-GB" dirty="0"/>
              <a:t>stored in a tabular format, such as an Excel spreadsheet or CSV </a:t>
            </a:r>
            <a:r>
              <a:rPr lang="en-GB" dirty="0" smtClean="0"/>
              <a:t>file.</a:t>
            </a:r>
          </a:p>
          <a:p>
            <a:r>
              <a:rPr lang="en-GB" dirty="0" smtClean="0"/>
              <a:t>b)Rows:</a:t>
            </a:r>
          </a:p>
          <a:p>
            <a:r>
              <a:rPr lang="en-GB" dirty="0" smtClean="0"/>
              <a:t> </a:t>
            </a:r>
            <a:r>
              <a:rPr lang="en-GB" dirty="0"/>
              <a:t>Each row represents a unique employee record</a:t>
            </a:r>
            <a:r>
              <a:rPr lang="en-GB" dirty="0" smtClean="0"/>
              <a:t>.</a:t>
            </a:r>
          </a:p>
          <a:p>
            <a:r>
              <a:rPr lang="en-GB" dirty="0" smtClean="0"/>
              <a:t>c)Columns:</a:t>
            </a:r>
          </a:p>
          <a:p>
            <a:r>
              <a:rPr lang="en-GB" dirty="0" smtClean="0"/>
              <a:t> </a:t>
            </a:r>
            <a:r>
              <a:rPr lang="en-GB" dirty="0"/>
              <a:t>Each column represents a different data field described </a:t>
            </a:r>
            <a:r>
              <a:rPr lang="en-GB" dirty="0" smtClean="0"/>
              <a:t>above </a:t>
            </a:r>
            <a:r>
              <a:rPr lang="en-GB" dirty="0"/>
              <a:t>Data Integrity Considerations</a:t>
            </a:r>
            <a:r>
              <a:rPr lang="en-GB" dirty="0" smtClean="0"/>
              <a:t>:</a:t>
            </a:r>
          </a:p>
          <a:p>
            <a:r>
              <a:rPr lang="en-GB" dirty="0" smtClean="0"/>
              <a:t>2.Accuracy:</a:t>
            </a:r>
          </a:p>
          <a:p>
            <a:r>
              <a:rPr lang="en-GB" dirty="0" smtClean="0"/>
              <a:t> a)Ensure </a:t>
            </a:r>
            <a:r>
              <a:rPr lang="en-GB" dirty="0"/>
              <a:t>that all numeric values are correctly entered and that text fields are free from typos</a:t>
            </a:r>
            <a:r>
              <a:rPr lang="en-GB" dirty="0" smtClean="0"/>
              <a:t>.</a:t>
            </a:r>
          </a:p>
          <a:p>
            <a:r>
              <a:rPr lang="en-GB" dirty="0" smtClean="0"/>
              <a:t>3.Consistency:</a:t>
            </a:r>
          </a:p>
          <a:p>
            <a:r>
              <a:rPr lang="en-GB" dirty="0" smtClean="0"/>
              <a:t> a)Maintain </a:t>
            </a:r>
            <a:r>
              <a:rPr lang="en-GB" dirty="0"/>
              <a:t>uniform formats across data entries (e.g., date formats, currency symbols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4.Completeness:</a:t>
            </a:r>
          </a:p>
          <a:p>
            <a:r>
              <a:rPr lang="en-GB" dirty="0" smtClean="0"/>
              <a:t> a)Verify </a:t>
            </a:r>
            <a:r>
              <a:rPr lang="en-GB" dirty="0"/>
              <a:t>that all required fields are filled to ensure a complete </a:t>
            </a:r>
            <a:r>
              <a:rPr lang="en-GB" dirty="0" smtClean="0"/>
              <a:t>dataset.</a:t>
            </a:r>
          </a:p>
          <a:p>
            <a:r>
              <a:rPr lang="en-GB" dirty="0" smtClean="0"/>
              <a:t> 5.Data </a:t>
            </a:r>
            <a:r>
              <a:rPr lang="en-GB" dirty="0"/>
              <a:t>Privacy and Security</a:t>
            </a:r>
            <a:r>
              <a:rPr lang="en-GB" dirty="0" smtClean="0"/>
              <a:t>:</a:t>
            </a:r>
          </a:p>
          <a:p>
            <a:r>
              <a:rPr lang="en-GB" dirty="0" smtClean="0"/>
              <a:t>a)Confidentiality:</a:t>
            </a:r>
          </a:p>
          <a:p>
            <a:r>
              <a:rPr lang="en-GB" dirty="0" smtClean="0"/>
              <a:t> b)Protect </a:t>
            </a:r>
            <a:r>
              <a:rPr lang="en-GB" dirty="0"/>
              <a:t>personal and sensitive information (e.g., employee names and salaries) through access controls and encryption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6 .Compliance:</a:t>
            </a:r>
          </a:p>
          <a:p>
            <a:r>
              <a:rPr lang="en-GB" dirty="0" smtClean="0"/>
              <a:t> </a:t>
            </a:r>
            <a:r>
              <a:rPr lang="en-GB" dirty="0"/>
              <a:t>Ensure that data handling practices comply with relevant regulations and privacy laws (e.g., GDPR, HIPAA).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119138"/>
            <a:ext cx="108204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nap ITC" panose="04040A07060A02020202" pitchFamily="82" charset="0"/>
              </a:rPr>
              <a:t>THE</a:t>
            </a:r>
            <a:r>
              <a:rPr sz="4250" spc="20" dirty="0">
                <a:latin typeface="Snap ITC" panose="04040A07060A02020202" pitchFamily="82" charset="0"/>
              </a:rPr>
              <a:t> </a:t>
            </a:r>
            <a:r>
              <a:rPr lang="en-US" sz="4250" spc="20" dirty="0">
                <a:latin typeface="Snap ITC" panose="04040A07060A02020202" pitchFamily="82" charset="0"/>
              </a:rPr>
              <a:t>"</a:t>
            </a:r>
            <a:r>
              <a:rPr sz="4250" spc="10" dirty="0">
                <a:latin typeface="Snap ITC" panose="04040A07060A02020202" pitchFamily="82" charset="0"/>
              </a:rPr>
              <a:t>WOW</a:t>
            </a:r>
            <a:r>
              <a:rPr lang="en-US" sz="4250" spc="10" dirty="0">
                <a:latin typeface="Snap ITC" panose="04040A07060A02020202" pitchFamily="82" charset="0"/>
              </a:rPr>
              <a:t>"</a:t>
            </a:r>
            <a:r>
              <a:rPr sz="4250" spc="85" dirty="0">
                <a:latin typeface="Snap ITC" panose="04040A07060A02020202" pitchFamily="82" charset="0"/>
              </a:rPr>
              <a:t> </a:t>
            </a:r>
            <a:r>
              <a:rPr sz="4250" spc="10" dirty="0">
                <a:latin typeface="Snap ITC" panose="04040A07060A02020202" pitchFamily="82" charset="0"/>
              </a:rPr>
              <a:t>IN</a:t>
            </a:r>
            <a:r>
              <a:rPr sz="4250" spc="-5" dirty="0">
                <a:latin typeface="Snap ITC" panose="04040A07060A02020202" pitchFamily="82" charset="0"/>
              </a:rPr>
              <a:t> </a:t>
            </a:r>
            <a:r>
              <a:rPr sz="4250" spc="15" dirty="0">
                <a:latin typeface="Snap ITC" panose="04040A07060A02020202" pitchFamily="82" charset="0"/>
              </a:rPr>
              <a:t>OUR</a:t>
            </a:r>
            <a:r>
              <a:rPr sz="4250" spc="-10" dirty="0">
                <a:latin typeface="Snap ITC" panose="04040A07060A02020202" pitchFamily="82" charset="0"/>
              </a:rPr>
              <a:t> </a:t>
            </a:r>
            <a:r>
              <a:rPr sz="4250" spc="20" dirty="0">
                <a:latin typeface="Snap ITC" panose="04040A07060A02020202" pitchFamily="82" charset="0"/>
              </a:rPr>
              <a:t>SOLUTION</a:t>
            </a:r>
            <a:endParaRPr sz="4250" dirty="0">
              <a:latin typeface="Snap ITC" panose="04040A07060A020202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84102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ntegration </a:t>
            </a:r>
            <a:r>
              <a:rPr lang="en-GB" dirty="0"/>
              <a:t>and </a:t>
            </a:r>
            <a:r>
              <a:rPr lang="en-GB" dirty="0" err="1"/>
              <a:t>AutomationSeamless</a:t>
            </a:r>
            <a:r>
              <a:rPr lang="en-GB" dirty="0"/>
              <a:t> Integration</a:t>
            </a:r>
            <a:r>
              <a:rPr lang="en-GB" dirty="0" smtClean="0"/>
              <a:t>:</a:t>
            </a:r>
          </a:p>
          <a:p>
            <a:r>
              <a:rPr lang="en-GB" dirty="0" smtClean="0"/>
              <a:t>What</a:t>
            </a:r>
            <a:r>
              <a:rPr lang="en-GB" dirty="0"/>
              <a:t>: Allow integration with other HR and financial systems (e.g., ERP, payroll systems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Wow </a:t>
            </a:r>
            <a:r>
              <a:rPr lang="en-GB" dirty="0"/>
              <a:t>Factor: </a:t>
            </a:r>
            <a:endParaRPr lang="en-GB" dirty="0" smtClean="0"/>
          </a:p>
          <a:p>
            <a:r>
              <a:rPr lang="en-GB" dirty="0" smtClean="0"/>
              <a:t>Provides </a:t>
            </a:r>
            <a:r>
              <a:rPr lang="en-GB" dirty="0"/>
              <a:t>a unified view of compensation data across platforms, facilitating easier data management and </a:t>
            </a:r>
            <a:r>
              <a:rPr lang="en-GB" dirty="0" smtClean="0"/>
              <a:t>analysis.</a:t>
            </a:r>
          </a:p>
          <a:p>
            <a:r>
              <a:rPr lang="en-GB" dirty="0" smtClean="0"/>
              <a:t>Automated </a:t>
            </a:r>
            <a:r>
              <a:rPr lang="en-GB" dirty="0"/>
              <a:t>Reporting</a:t>
            </a:r>
            <a:r>
              <a:rPr lang="en-GB" dirty="0" smtClean="0"/>
              <a:t>:</a:t>
            </a:r>
          </a:p>
          <a:p>
            <a:r>
              <a:rPr lang="en-GB" dirty="0" smtClean="0"/>
              <a:t>What:</a:t>
            </a:r>
          </a:p>
          <a:p>
            <a:r>
              <a:rPr lang="en-GB" dirty="0" smtClean="0"/>
              <a:t> </a:t>
            </a:r>
            <a:r>
              <a:rPr lang="en-GB" dirty="0"/>
              <a:t>Create automated reporting schedules and triggers for key metrics and alerts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Wow </a:t>
            </a:r>
            <a:r>
              <a:rPr lang="en-GB" dirty="0"/>
              <a:t>Factor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Delivers timely insights without manual intervention, keeping stakeholders informed and engaged.5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Personalization and </a:t>
            </a:r>
            <a:r>
              <a:rPr lang="en-GB" dirty="0" err="1"/>
              <a:t>CustomizationTailored</a:t>
            </a:r>
            <a:r>
              <a:rPr lang="en-GB" dirty="0"/>
              <a:t> Compensation </a:t>
            </a:r>
            <a:r>
              <a:rPr lang="en-GB" dirty="0" err="1"/>
              <a:t>Packages:What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Enable customization of compensation models to fit specific organizational needs and employee profiles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Wow </a:t>
            </a:r>
            <a:r>
              <a:rPr lang="en-GB" dirty="0"/>
              <a:t>Factor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Allows for the creation of personalized compensation packages that align with both individual and organizational goals.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1175</Words>
  <Application>Microsoft Office PowerPoint</Application>
  <PresentationFormat>Widescreen</PresentationFormat>
  <Paragraphs>162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Bauhaus 93</vt:lpstr>
      <vt:lpstr>Calibri</vt:lpstr>
      <vt:lpstr>Impact</vt:lpstr>
      <vt:lpstr>Snap ITC</vt:lpstr>
      <vt:lpstr>Stencil</vt:lpstr>
      <vt:lpstr>Times New Roman</vt:lpstr>
      <vt:lpstr>Trebuchet MS</vt:lpstr>
      <vt:lpstr>Office Theme</vt:lpstr>
      <vt:lpstr>        Salary and compensation through                                                                                           excel data modelling</vt:lpstr>
      <vt:lpstr>         PROJECT  TITLE     </vt:lpstr>
      <vt:lpstr>AGENDA</vt:lpstr>
      <vt:lpstr>Project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24</cp:revision>
  <dcterms:created xsi:type="dcterms:W3CDTF">2024-03-29T15:07:22Z</dcterms:created>
  <dcterms:modified xsi:type="dcterms:W3CDTF">2024-08-29T19:15:29Z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