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46" r:id="rId1"/>
  </p:sldMasterIdLst>
  <p:sldIdLst>
    <p:sldId id="256" r:id="rId2"/>
    <p:sldId id="257" r:id="rId3"/>
    <p:sldId id="258" r:id="rId4"/>
    <p:sldId id="259" r:id="rId5"/>
    <p:sldId id="260" r:id="rId6"/>
    <p:sldId id="267" r:id="rId7"/>
    <p:sldId id="262" r:id="rId8"/>
    <p:sldId id="263" r:id="rId9"/>
    <p:sldId id="264" r:id="rId10"/>
    <p:sldId id="265" r:id="rId11"/>
    <p:sldId id="266" r:id="rId12"/>
    <p:sldId id="268" r:id="rId13"/>
    <p:sldId id="288" r:id="rId14"/>
    <p:sldId id="289" r:id="rId15"/>
    <p:sldId id="278" r:id="rId16"/>
    <p:sldId id="280" r:id="rId17"/>
    <p:sldId id="290" r:id="rId18"/>
    <p:sldId id="291" r:id="rId19"/>
    <p:sldId id="282" r:id="rId20"/>
    <p:sldId id="283" r:id="rId21"/>
    <p:sldId id="285" r:id="rId22"/>
    <p:sldId id="286" r:id="rId23"/>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8B1CB-D118-D27A-B67E-BD31F001FC6C}" v="338" dt="2024-04-23T06:36:20.352"/>
    <p1510:client id="{3D28EFB6-ED7E-4C96-9D2A-034205F20598}" v="1263" dt="2024-04-23T05:56:45.21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7" d="100"/>
          <a:sy n="107" d="100"/>
        </p:scale>
        <p:origin x="754"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569214"/>
            <a:ext cx="7063740" cy="3031236"/>
          </a:xfrm>
        </p:spPr>
        <p:txBody>
          <a:bodyPr anchor="b">
            <a:normAutofit/>
          </a:bodyPr>
          <a:lstStyle>
            <a:lvl1pPr algn="l">
              <a:lnSpc>
                <a:spcPct val="85000"/>
              </a:lnSpc>
              <a:defRPr sz="54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3600450"/>
            <a:ext cx="7063740" cy="1268730"/>
          </a:xfrm>
        </p:spPr>
        <p:txBody>
          <a:bodyPr>
            <a:normAutofit/>
          </a:bodyPr>
          <a:lstStyle>
            <a:lvl1pPr marL="0" indent="0" algn="l">
              <a:buNone/>
              <a:defRPr sz="1650" baseline="0">
                <a:solidFill>
                  <a:schemeClr val="tx1">
                    <a:lumMod val="75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D8BD707-D9CF-40AE-B4C6-C98DA3205C09}" type="datetimeFigureOut">
              <a:rPr lang="en-US" smtClean="0"/>
              <a:t>4/23/2024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6F15528-21DE-4FAA-801E-634DDDAF4B2B}" type="slidenum">
              <a:rPr lang="en-IN" smtClean="0"/>
              <a:t>‹#›</a:t>
            </a:fld>
            <a:endParaRPr lang="en-IN"/>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31796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0714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285750"/>
            <a:ext cx="1857375" cy="44231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285750"/>
            <a:ext cx="5800725" cy="44231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44376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550" y="507237"/>
            <a:ext cx="8362899" cy="45211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5711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5845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569214"/>
            <a:ext cx="7063740" cy="3031236"/>
          </a:xfrm>
        </p:spPr>
        <p:txBody>
          <a:bodyPr anchor="b">
            <a:normAutofit/>
          </a:bodyPr>
          <a:lstStyle>
            <a:lvl1pPr>
              <a:lnSpc>
                <a:spcPct val="85000"/>
              </a:lnSpc>
              <a:defRPr sz="5400" b="0"/>
            </a:lvl1pPr>
          </a:lstStyle>
          <a:p>
            <a:r>
              <a:rPr lang="en-US"/>
              <a:t>Click to edit Master title style</a:t>
            </a:r>
            <a:endParaRPr lang="en-US" dirty="0"/>
          </a:p>
        </p:txBody>
      </p:sp>
      <p:sp>
        <p:nvSpPr>
          <p:cNvPr id="3" name="Text Placeholder 2"/>
          <p:cNvSpPr>
            <a:spLocks noGrp="1"/>
          </p:cNvSpPr>
          <p:nvPr>
            <p:ph type="body" idx="1"/>
          </p:nvPr>
        </p:nvSpPr>
        <p:spPr>
          <a:xfrm>
            <a:off x="946404" y="3600450"/>
            <a:ext cx="7063740" cy="1268730"/>
          </a:xfrm>
        </p:spPr>
        <p:txBody>
          <a:bodyPr anchor="t">
            <a:normAutofit/>
          </a:bodyPr>
          <a:lstStyle>
            <a:lvl1pPr marL="0" indent="0">
              <a:buNone/>
              <a:defRPr sz="16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7" name="Rectangle 6"/>
          <p:cNvSpPr/>
          <p:nvPr/>
        </p:nvSpPr>
        <p:spPr>
          <a:xfrm>
            <a:off x="0" y="0"/>
            <a:ext cx="3429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495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371600"/>
            <a:ext cx="3360420" cy="3263503"/>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23917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285241"/>
            <a:ext cx="3360420" cy="548640"/>
          </a:xfrm>
        </p:spPr>
        <p:txBody>
          <a:bodyPr anchor="b">
            <a:normAutofit/>
          </a:bodyPr>
          <a:lstStyle>
            <a:lvl1pPr marL="0" indent="0">
              <a:spcBef>
                <a:spcPts val="0"/>
              </a:spcBef>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6404"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94860" y="1285241"/>
            <a:ext cx="3360420" cy="548640"/>
          </a:xfrm>
        </p:spPr>
        <p:txBody>
          <a:bodyPr anchor="b">
            <a:normAutofit/>
          </a:bodyPr>
          <a:lstStyle>
            <a:lvl1pPr marL="0" indent="0">
              <a:lnSpc>
                <a:spcPct val="95000"/>
              </a:lnSpc>
              <a:spcBef>
                <a:spcPts val="0"/>
              </a:spcBef>
              <a:buNone/>
              <a:defRPr lang="en-US" sz="1500" b="0" kern="1200" dirty="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500"/>
              </a:spcBef>
              <a:buFontTx/>
              <a:buNone/>
            </a:pPr>
            <a:r>
              <a:rPr lang="en-US"/>
              <a:t>Click to edit Master text styles</a:t>
            </a:r>
          </a:p>
        </p:txBody>
      </p:sp>
      <p:sp>
        <p:nvSpPr>
          <p:cNvPr id="6" name="Content Placeholder 5"/>
          <p:cNvSpPr>
            <a:spLocks noGrp="1"/>
          </p:cNvSpPr>
          <p:nvPr>
            <p:ph sz="quarter" idx="4"/>
          </p:nvPr>
        </p:nvSpPr>
        <p:spPr>
          <a:xfrm>
            <a:off x="4594860" y="1880662"/>
            <a:ext cx="3360420" cy="2748488"/>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45800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0219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1194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342900"/>
            <a:ext cx="2400300" cy="1200148"/>
          </a:xfrm>
        </p:spPr>
        <p:txBody>
          <a:bodyPr anchor="b">
            <a:normAutofit/>
          </a:bodyPr>
          <a:lstStyle>
            <a:lvl1pPr>
              <a:defRPr sz="2400" b="0" baseline="0"/>
            </a:lvl1pPr>
          </a:lstStyle>
          <a:p>
            <a:r>
              <a:rPr lang="en-US"/>
              <a:t>Click to edit Master title style</a:t>
            </a:r>
            <a:endParaRPr lang="en-US" dirty="0"/>
          </a:p>
        </p:txBody>
      </p:sp>
      <p:sp>
        <p:nvSpPr>
          <p:cNvPr id="3" name="Content Placeholder 2"/>
          <p:cNvSpPr>
            <a:spLocks noGrp="1"/>
          </p:cNvSpPr>
          <p:nvPr>
            <p:ph idx="1"/>
          </p:nvPr>
        </p:nvSpPr>
        <p:spPr>
          <a:xfrm>
            <a:off x="3378200" y="514350"/>
            <a:ext cx="4559300" cy="411480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1574801"/>
            <a:ext cx="2400300" cy="2857501"/>
          </a:xfrm>
        </p:spPr>
        <p:txBody>
          <a:bodyPr>
            <a:normAutofit/>
          </a:bodyPr>
          <a:lstStyle>
            <a:lvl1pPr marL="0" indent="0">
              <a:lnSpc>
                <a:spcPct val="114000"/>
              </a:lnSpc>
              <a:spcBef>
                <a:spcPts val="600"/>
              </a:spcBef>
              <a:buNone/>
              <a:defRPr sz="9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1844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29050"/>
            <a:ext cx="8469630" cy="13144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3943350"/>
            <a:ext cx="7486650" cy="685800"/>
          </a:xfrm>
        </p:spPr>
        <p:txBody>
          <a:bodyPr anchor="b">
            <a:normAutofit/>
          </a:bodyPr>
          <a:lstStyle>
            <a:lvl1pPr>
              <a:defRPr sz="21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3846692"/>
          </a:xfrm>
          <a:solidFill>
            <a:schemeClr val="accent1"/>
          </a:solidFill>
        </p:spPr>
        <p:txBody>
          <a:bodyPr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800" y="4581442"/>
            <a:ext cx="7486650" cy="447758"/>
          </a:xfrm>
        </p:spPr>
        <p:txBody>
          <a:bodyPr>
            <a:normAutofit/>
          </a:bodyPr>
          <a:lstStyle>
            <a:lvl1pPr marL="0" indent="0">
              <a:lnSpc>
                <a:spcPct val="100000"/>
              </a:lnSpc>
              <a:spcBef>
                <a:spcPts val="600"/>
              </a:spcBef>
              <a:buNone/>
              <a:defRPr sz="975">
                <a:solidFill>
                  <a:schemeClr val="bg1">
                    <a:lumMod val="8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6494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69630" y="0"/>
            <a:ext cx="685800" cy="51435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274320"/>
            <a:ext cx="7269480" cy="99417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371600"/>
            <a:ext cx="6446520" cy="3263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8098157" y="748903"/>
            <a:ext cx="1428749" cy="273844"/>
          </a:xfrm>
          <a:prstGeom prst="rect">
            <a:avLst/>
          </a:prstGeom>
        </p:spPr>
        <p:txBody>
          <a:bodyPr vert="horz" lIns="91440" tIns="45720" rIns="91440" bIns="45720" rtlCol="0" anchor="ctr"/>
          <a:lstStyle>
            <a:lvl1pPr algn="r">
              <a:defRPr sz="788" b="0">
                <a:solidFill>
                  <a:schemeClr val="tx2">
                    <a:lumMod val="20000"/>
                    <a:lumOff val="80000"/>
                  </a:schemeClr>
                </a:solidFill>
              </a:defRPr>
            </a:lvl1pPr>
          </a:lstStyle>
          <a:p>
            <a:fld id="{1D8BD707-D9CF-40AE-B4C6-C98DA3205C09}" type="datetimeFigureOut">
              <a:rPr lang="en-US" smtClean="0"/>
              <a:t>4/23/2024</a:t>
            </a:fld>
            <a:endParaRPr lang="en-US"/>
          </a:p>
        </p:txBody>
      </p:sp>
      <p:sp>
        <p:nvSpPr>
          <p:cNvPr id="5" name="Footer Placeholder 4"/>
          <p:cNvSpPr>
            <a:spLocks noGrp="1"/>
          </p:cNvSpPr>
          <p:nvPr>
            <p:ph type="ftr" sz="quarter" idx="3"/>
          </p:nvPr>
        </p:nvSpPr>
        <p:spPr>
          <a:xfrm rot="16200000">
            <a:off x="7469506" y="3034903"/>
            <a:ext cx="2686050" cy="273844"/>
          </a:xfrm>
          <a:prstGeom prst="rect">
            <a:avLst/>
          </a:prstGeom>
        </p:spPr>
        <p:txBody>
          <a:bodyPr vert="horz" lIns="91440" tIns="45720" rIns="91440" bIns="45720" rtlCol="0" anchor="ctr"/>
          <a:lstStyle>
            <a:lvl1pPr algn="l">
              <a:defRPr sz="788">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8469630" y="4629150"/>
            <a:ext cx="685800" cy="445294"/>
          </a:xfrm>
          <a:prstGeom prst="rect">
            <a:avLst/>
          </a:prstGeom>
        </p:spPr>
        <p:txBody>
          <a:bodyPr vert="horz" lIns="45720" tIns="45720" rIns="45720" bIns="45720" rtlCol="0" anchor="ctr">
            <a:normAutofit/>
          </a:bodyPr>
          <a:lstStyle>
            <a:lvl1pPr algn="ctr">
              <a:defRPr sz="2700">
                <a:solidFill>
                  <a:schemeClr val="tx2">
                    <a:lumMod val="60000"/>
                    <a:lumOff val="40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86301085"/>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defTabSz="685800" rtl="0" eaLnBrk="1" latinLnBrk="0" hangingPunct="1">
        <a:lnSpc>
          <a:spcPct val="90000"/>
        </a:lnSpc>
        <a:spcBef>
          <a:spcPct val="0"/>
        </a:spcBef>
        <a:buNone/>
        <a:defRPr sz="3300" kern="1200" spc="-38" baseline="0">
          <a:solidFill>
            <a:schemeClr val="tx1"/>
          </a:solidFill>
          <a:latin typeface="+mj-lt"/>
          <a:ea typeface="+mj-ea"/>
          <a:cs typeface="+mj-cs"/>
        </a:defRPr>
      </a:lvl1pPr>
    </p:titleStyle>
    <p:bodyStyle>
      <a:lvl1pPr marL="137160" indent="-137160" algn="l" defTabSz="685800" rtl="0" eaLnBrk="1" latinLnBrk="0" hangingPunct="1">
        <a:lnSpc>
          <a:spcPct val="95000"/>
        </a:lnSpc>
        <a:spcBef>
          <a:spcPts val="1050"/>
        </a:spcBef>
        <a:spcAft>
          <a:spcPts val="150"/>
        </a:spcAft>
        <a:buClr>
          <a:schemeClr val="accent1"/>
        </a:buClr>
        <a:buSzPct val="80000"/>
        <a:buFont typeface="Arial" pitchFamily="34" charset="0"/>
        <a:buChar char="•"/>
        <a:defRPr sz="1350" kern="1200" spc="8" baseline="0">
          <a:solidFill>
            <a:schemeClr val="tx1"/>
          </a:solidFill>
          <a:latin typeface="+mn-lt"/>
          <a:ea typeface="+mn-ea"/>
          <a:cs typeface="+mn-cs"/>
        </a:defRPr>
      </a:lvl1pPr>
      <a:lvl2pPr marL="34290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200" kern="1200">
          <a:solidFill>
            <a:schemeClr val="tx1">
              <a:lumMod val="85000"/>
              <a:lumOff val="15000"/>
            </a:schemeClr>
          </a:solidFill>
          <a:latin typeface="+mn-lt"/>
          <a:ea typeface="+mn-ea"/>
          <a:cs typeface="+mn-cs"/>
        </a:defRPr>
      </a:lvl2pPr>
      <a:lvl3pPr marL="54864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3pPr>
      <a:lvl4pPr marL="75438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4pPr>
      <a:lvl5pPr marL="960120" indent="-13716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5pPr>
      <a:lvl6pPr marL="120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6pPr>
      <a:lvl7pPr marL="142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7pPr>
      <a:lvl8pPr marL="1650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8pPr>
      <a:lvl9pPr marL="1875000" indent="-171450" algn="l" defTabSz="685800" rtl="0" eaLnBrk="1" latinLnBrk="0" hangingPunct="1">
        <a:lnSpc>
          <a:spcPct val="90000"/>
        </a:lnSpc>
        <a:spcBef>
          <a:spcPts val="225"/>
        </a:spcBef>
        <a:spcAft>
          <a:spcPts val="225"/>
        </a:spcAft>
        <a:buClr>
          <a:schemeClr val="accent1"/>
        </a:buClr>
        <a:buFont typeface="Wingdings 2" pitchFamily="18" charset="2"/>
        <a:buChar char=""/>
        <a:defRPr sz="10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346557" y="575871"/>
            <a:ext cx="8251342" cy="812658"/>
          </a:xfrm>
          <a:prstGeom prst="rect">
            <a:avLst/>
          </a:prstGeom>
        </p:spPr>
        <p:txBody>
          <a:bodyPr vert="horz" wrap="square" lIns="0" tIns="13335" rIns="0" bIns="0" rtlCol="0" anchor="t">
            <a:spAutoFit/>
          </a:bodyPr>
          <a:lstStyle/>
          <a:p>
            <a:pPr marL="0" indent="0" algn="ctr">
              <a:spcBef>
                <a:spcPts val="105"/>
              </a:spcBef>
              <a:buNone/>
            </a:pPr>
            <a:r>
              <a:rPr sz="1800" b="1" i="1" u="sng" spc="110" dirty="0">
                <a:effectLst>
                  <a:outerShdw blurRad="38100" dist="38100" dir="2700000" algn="tl">
                    <a:srgbClr val="000000">
                      <a:alpha val="43137"/>
                    </a:srgbClr>
                  </a:outerShdw>
                </a:effectLst>
                <a:latin typeface="+mj-lt"/>
                <a:ea typeface="+mj-ea"/>
                <a:cs typeface="Arial"/>
              </a:rPr>
              <a:t>Team</a:t>
            </a:r>
            <a:r>
              <a:rPr lang="en-US" sz="1800" b="1" i="1" u="sng" spc="110" dirty="0">
                <a:effectLst>
                  <a:outerShdw blurRad="38100" dist="38100" dir="2700000" algn="tl">
                    <a:srgbClr val="000000">
                      <a:alpha val="43137"/>
                    </a:srgbClr>
                  </a:outerShdw>
                </a:effectLst>
                <a:latin typeface="+mj-lt"/>
                <a:ea typeface="+mj-ea"/>
                <a:cs typeface="Arial"/>
              </a:rPr>
              <a:t> 2 </a:t>
            </a:r>
            <a:endParaRPr sz="1800" b="1" i="1" u="sng" spc="110" dirty="0">
              <a:effectLst>
                <a:outerShdw blurRad="38100" dist="38100" dir="2700000" algn="tl">
                  <a:srgbClr val="000000">
                    <a:alpha val="43137"/>
                  </a:srgbClr>
                </a:outerShdw>
              </a:effectLst>
              <a:latin typeface="+mj-lt"/>
              <a:ea typeface="+mj-ea"/>
              <a:cs typeface="Arial"/>
            </a:endParaRPr>
          </a:p>
          <a:p>
            <a:pPr marL="0" indent="0" algn="ctr">
              <a:lnSpc>
                <a:spcPct val="100000"/>
              </a:lnSpc>
              <a:buNone/>
            </a:pPr>
            <a:r>
              <a:rPr sz="2400" b="1" i="1" u="sng" spc="110" dirty="0">
                <a:effectLst>
                  <a:outerShdw blurRad="38100" dist="38100" dir="2700000" algn="tl">
                    <a:srgbClr val="000000">
                      <a:alpha val="43137"/>
                    </a:srgbClr>
                  </a:outerShdw>
                </a:effectLst>
                <a:latin typeface="+mj-lt"/>
                <a:ea typeface="+mj-ea"/>
                <a:cs typeface="Arial"/>
              </a:rPr>
              <a:t>BOOK RECOMMENDATION SYSTEM</a:t>
            </a:r>
          </a:p>
        </p:txBody>
      </p:sp>
      <p:sp>
        <p:nvSpPr>
          <p:cNvPr id="4" name="object 4"/>
          <p:cNvSpPr txBox="1"/>
          <p:nvPr/>
        </p:nvSpPr>
        <p:spPr>
          <a:xfrm>
            <a:off x="3100628" y="1852977"/>
            <a:ext cx="2743200" cy="3803990"/>
          </a:xfrm>
          <a:prstGeom prst="rect">
            <a:avLst/>
          </a:prstGeom>
        </p:spPr>
        <p:txBody>
          <a:bodyPr vert="horz" wrap="square" lIns="0" tIns="12700" rIns="0" bIns="0" rtlCol="0" anchor="t">
            <a:spAutoFit/>
          </a:bodyPr>
          <a:lstStyle/>
          <a:p>
            <a:pPr algn="ctr">
              <a:lnSpc>
                <a:spcPct val="100000"/>
              </a:lnSpc>
              <a:spcBef>
                <a:spcPts val="100"/>
              </a:spcBef>
            </a:pPr>
            <a:r>
              <a:rPr sz="2400" b="1" u="sng" spc="75" dirty="0">
                <a:solidFill>
                  <a:srgbClr val="33CCFF"/>
                </a:solidFill>
                <a:effectLst>
                  <a:outerShdw blurRad="38100" dist="38100" dir="2700000" algn="tl">
                    <a:srgbClr val="000000">
                      <a:alpha val="43137"/>
                    </a:srgbClr>
                  </a:outerShdw>
                </a:effectLst>
                <a:uFill>
                  <a:solidFill>
                    <a:srgbClr val="124F5C"/>
                  </a:solidFill>
                </a:uFill>
                <a:latin typeface="+mj-lt"/>
                <a:cs typeface="Tahoma"/>
              </a:rPr>
              <a:t>Team</a:t>
            </a:r>
            <a:r>
              <a:rPr sz="2400" b="1" u="sng" spc="-60" dirty="0">
                <a:solidFill>
                  <a:srgbClr val="33CCFF"/>
                </a:solidFill>
                <a:effectLst>
                  <a:outerShdw blurRad="38100" dist="38100" dir="2700000" algn="tl">
                    <a:srgbClr val="000000">
                      <a:alpha val="43137"/>
                    </a:srgbClr>
                  </a:outerShdw>
                </a:effectLst>
                <a:uFill>
                  <a:solidFill>
                    <a:srgbClr val="124F5C"/>
                  </a:solidFill>
                </a:uFill>
                <a:latin typeface="+mj-lt"/>
                <a:cs typeface="Tahoma"/>
              </a:rPr>
              <a:t> </a:t>
            </a:r>
            <a:r>
              <a:rPr sz="2400" b="1" u="sng" spc="80" dirty="0">
                <a:solidFill>
                  <a:srgbClr val="33CCFF"/>
                </a:solidFill>
                <a:effectLst>
                  <a:outerShdw blurRad="38100" dist="38100" dir="2700000" algn="tl">
                    <a:srgbClr val="000000">
                      <a:alpha val="43137"/>
                    </a:srgbClr>
                  </a:outerShdw>
                </a:effectLst>
                <a:uFill>
                  <a:solidFill>
                    <a:srgbClr val="124F5C"/>
                  </a:solidFill>
                </a:uFill>
                <a:latin typeface="+mj-lt"/>
                <a:cs typeface="Tahoma"/>
              </a:rPr>
              <a:t>Members</a:t>
            </a:r>
            <a:endParaRPr lang="en-IN" sz="2400" b="1" u="sng" spc="80" dirty="0">
              <a:solidFill>
                <a:srgbClr val="33CCFF"/>
              </a:solidFill>
              <a:effectLst>
                <a:outerShdw blurRad="38100" dist="38100" dir="2700000" algn="tl">
                  <a:srgbClr val="000000">
                    <a:alpha val="43137"/>
                  </a:srgbClr>
                </a:outerShdw>
              </a:effectLst>
              <a:uFill>
                <a:solidFill>
                  <a:srgbClr val="124F5C"/>
                </a:solidFill>
              </a:uFill>
              <a:latin typeface="+mj-lt"/>
              <a:cs typeface="Tahoma"/>
            </a:endParaRPr>
          </a:p>
          <a:p>
            <a:pPr algn="ctr">
              <a:lnSpc>
                <a:spcPct val="100000"/>
              </a:lnSpc>
              <a:spcBef>
                <a:spcPts val="100"/>
              </a:spcBef>
            </a:pPr>
            <a:endParaRPr sz="2000" dirty="0">
              <a:latin typeface="Tahoma"/>
              <a:cs typeface="Tahoma"/>
            </a:endParaRPr>
          </a:p>
          <a:p>
            <a:pPr algn="ctr">
              <a:spcBef>
                <a:spcPts val="100"/>
              </a:spcBef>
            </a:pPr>
            <a:r>
              <a:rPr lang="en-US" sz="1400" spc="80" dirty="0">
                <a:solidFill>
                  <a:srgbClr val="000000"/>
                </a:solidFill>
                <a:uFill>
                  <a:solidFill>
                    <a:srgbClr val="124F5C"/>
                  </a:solidFill>
                </a:uFill>
                <a:latin typeface="Calibri" panose="020F0502020204030204" pitchFamily="34" charset="0"/>
                <a:ea typeface="Calibri" panose="020F0502020204030204" pitchFamily="34" charset="0"/>
                <a:cs typeface="Calibri" panose="020F0502020204030204" pitchFamily="34" charset="0"/>
              </a:rPr>
              <a:t>Chaitrali Ravindra Kale </a:t>
            </a:r>
            <a:endParaRPr lang="en-US" sz="1400" spc="80" dirty="0">
              <a:uFill>
                <a:solidFill>
                  <a:srgbClr val="124F5C"/>
                </a:solidFill>
              </a:uFill>
              <a:latin typeface="Calibri" panose="020F0502020204030204" pitchFamily="34" charset="0"/>
              <a:ea typeface="Calibri" panose="020F0502020204030204" pitchFamily="34" charset="0"/>
              <a:cs typeface="Calibri" panose="020F0502020204030204" pitchFamily="34" charset="0"/>
            </a:endParaRPr>
          </a:p>
          <a:p>
            <a:pPr algn="ctr">
              <a:spcBef>
                <a:spcPts val="100"/>
              </a:spcBef>
            </a:pPr>
            <a:r>
              <a:rPr lang="en-US" sz="1400" spc="80" dirty="0">
                <a:solidFill>
                  <a:srgbClr val="000000"/>
                </a:solidFill>
                <a:uFill>
                  <a:solidFill>
                    <a:srgbClr val="124F5C"/>
                  </a:solidFill>
                </a:uFill>
                <a:latin typeface="Calibri" panose="020F0502020204030204" pitchFamily="34" charset="0"/>
                <a:ea typeface="Calibri" panose="020F0502020204030204" pitchFamily="34" charset="0"/>
                <a:cs typeface="Calibri" panose="020F0502020204030204" pitchFamily="34" charset="0"/>
              </a:rPr>
              <a:t>Mr. Suraj Kiran Pandkar</a:t>
            </a:r>
            <a:endParaRPr lang="en-US" sz="1400" spc="80" dirty="0">
              <a:uFill>
                <a:solidFill>
                  <a:srgbClr val="124F5C"/>
                </a:solidFill>
              </a:uFill>
              <a:latin typeface="Calibri" panose="020F0502020204030204" pitchFamily="34" charset="0"/>
              <a:ea typeface="Calibri" panose="020F0502020204030204" pitchFamily="34" charset="0"/>
              <a:cs typeface="Calibri" panose="020F0502020204030204" pitchFamily="34" charset="0"/>
            </a:endParaRPr>
          </a:p>
          <a:p>
            <a:pPr algn="ctr">
              <a:spcBef>
                <a:spcPts val="100"/>
              </a:spcBef>
            </a:pPr>
            <a:r>
              <a:rPr lang="en-US" sz="1400" spc="80" dirty="0">
                <a:solidFill>
                  <a:srgbClr val="000000"/>
                </a:solidFill>
                <a:uFill>
                  <a:solidFill>
                    <a:srgbClr val="124F5C"/>
                  </a:solidFill>
                </a:uFill>
                <a:latin typeface="Calibri" panose="020F0502020204030204" pitchFamily="34" charset="0"/>
                <a:ea typeface="Calibri" panose="020F0502020204030204" pitchFamily="34" charset="0"/>
                <a:cs typeface="Calibri" panose="020F0502020204030204" pitchFamily="34" charset="0"/>
              </a:rPr>
              <a:t>Ms. Reethu T V</a:t>
            </a:r>
            <a:endParaRPr lang="en-US" sz="1400" spc="80" dirty="0">
              <a:uFill>
                <a:solidFill>
                  <a:srgbClr val="124F5C"/>
                </a:solidFill>
              </a:uFill>
              <a:latin typeface="Calibri" panose="020F0502020204030204" pitchFamily="34" charset="0"/>
              <a:ea typeface="Calibri" panose="020F0502020204030204" pitchFamily="34" charset="0"/>
              <a:cs typeface="Calibri" panose="020F0502020204030204" pitchFamily="34" charset="0"/>
            </a:endParaRPr>
          </a:p>
          <a:p>
            <a:pPr algn="ctr">
              <a:spcBef>
                <a:spcPts val="100"/>
              </a:spcBef>
            </a:pPr>
            <a:r>
              <a:rPr lang="en-US" sz="1400" spc="80" dirty="0">
                <a:solidFill>
                  <a:srgbClr val="000000"/>
                </a:solidFill>
                <a:uFill>
                  <a:solidFill>
                    <a:srgbClr val="124F5C"/>
                  </a:solidFill>
                </a:uFill>
                <a:latin typeface="Calibri" panose="020F0502020204030204" pitchFamily="34" charset="0"/>
                <a:ea typeface="Calibri" panose="020F0502020204030204" pitchFamily="34" charset="0"/>
                <a:cs typeface="Calibri" panose="020F0502020204030204" pitchFamily="34" charset="0"/>
              </a:rPr>
              <a:t>Mr. Surya Prakash Mangam</a:t>
            </a:r>
            <a:endParaRPr lang="en-US" sz="1400" spc="80" dirty="0">
              <a:uFill>
                <a:solidFill>
                  <a:srgbClr val="124F5C"/>
                </a:solidFill>
              </a:uFill>
              <a:latin typeface="Calibri" panose="020F0502020204030204" pitchFamily="34" charset="0"/>
              <a:ea typeface="Calibri" panose="020F0502020204030204" pitchFamily="34" charset="0"/>
              <a:cs typeface="Calibri" panose="020F0502020204030204" pitchFamily="34" charset="0"/>
            </a:endParaRPr>
          </a:p>
          <a:p>
            <a:pPr algn="ctr">
              <a:spcBef>
                <a:spcPts val="100"/>
              </a:spcBef>
            </a:pPr>
            <a:r>
              <a:rPr lang="en-US" sz="1400" spc="80" dirty="0">
                <a:solidFill>
                  <a:srgbClr val="222222"/>
                </a:solidFill>
                <a:uFill>
                  <a:solidFill>
                    <a:srgbClr val="124F5C"/>
                  </a:solidFill>
                </a:uFill>
                <a:latin typeface="Calibri" panose="020F0502020204030204" pitchFamily="34" charset="0"/>
                <a:ea typeface="Calibri" panose="020F0502020204030204" pitchFamily="34" charset="0"/>
                <a:cs typeface="Calibri" panose="020F0502020204030204" pitchFamily="34" charset="0"/>
              </a:rPr>
              <a:t>Ms. Pratima Rajendra Pawar</a:t>
            </a:r>
          </a:p>
          <a:p>
            <a:pPr algn="ctr">
              <a:spcBef>
                <a:spcPts val="100"/>
              </a:spcBef>
            </a:pPr>
            <a:r>
              <a:rPr lang="en-US" sz="1400" spc="80" dirty="0">
                <a:solidFill>
                  <a:srgbClr val="000000"/>
                </a:solidFill>
                <a:uFill>
                  <a:solidFill>
                    <a:srgbClr val="124F5C"/>
                  </a:solidFill>
                </a:uFill>
                <a:latin typeface="Calibri" panose="020F0502020204030204" pitchFamily="34" charset="0"/>
                <a:ea typeface="Calibri" panose="020F0502020204030204" pitchFamily="34" charset="0"/>
                <a:cs typeface="Calibri" panose="020F0502020204030204" pitchFamily="34" charset="0"/>
              </a:rPr>
              <a:t>Ms. Jasmeet kaur</a:t>
            </a:r>
            <a:endParaRPr lang="en-US" sz="1400" spc="80" dirty="0">
              <a:uFill>
                <a:solidFill>
                  <a:srgbClr val="124F5C"/>
                </a:solidFill>
              </a:uFill>
              <a:latin typeface="Calibri" panose="020F0502020204030204" pitchFamily="34" charset="0"/>
              <a:ea typeface="Calibri" panose="020F0502020204030204" pitchFamily="34" charset="0"/>
              <a:cs typeface="Calibri" panose="020F0502020204030204" pitchFamily="34" charset="0"/>
            </a:endParaRPr>
          </a:p>
          <a:p>
            <a:pPr algn="ctr">
              <a:spcBef>
                <a:spcPts val="100"/>
              </a:spcBef>
            </a:pPr>
            <a:r>
              <a:rPr lang="en-US" sz="1400" spc="80" dirty="0">
                <a:solidFill>
                  <a:srgbClr val="222222"/>
                </a:solidFill>
                <a:uFill>
                  <a:solidFill>
                    <a:srgbClr val="124F5C"/>
                  </a:solidFill>
                </a:uFill>
                <a:latin typeface="Calibri" panose="020F0502020204030204" pitchFamily="34" charset="0"/>
                <a:ea typeface="Calibri" panose="020F0502020204030204" pitchFamily="34" charset="0"/>
                <a:cs typeface="Calibri" panose="020F0502020204030204" pitchFamily="34" charset="0"/>
              </a:rPr>
              <a:t>Ms. Megha V K</a:t>
            </a:r>
            <a:endParaRPr lang="en-US" sz="1400" dirty="0">
              <a:latin typeface="Calibri" panose="020F0502020204030204" pitchFamily="34" charset="0"/>
              <a:ea typeface="Calibri" panose="020F0502020204030204" pitchFamily="34" charset="0"/>
              <a:cs typeface="Calibri" panose="020F0502020204030204" pitchFamily="34" charset="0"/>
            </a:endParaRPr>
          </a:p>
          <a:p>
            <a:pPr algn="ctr">
              <a:spcBef>
                <a:spcPts val="100"/>
              </a:spcBef>
            </a:pPr>
            <a:endParaRPr lang="en-US" sz="1200" spc="80" dirty="0">
              <a:solidFill>
                <a:srgbClr val="000000"/>
              </a:solidFill>
              <a:uFill>
                <a:solidFill>
                  <a:srgbClr val="124F5C"/>
                </a:solidFill>
              </a:uFill>
              <a:latin typeface="Calibri"/>
              <a:ea typeface="Tahoma"/>
              <a:cs typeface="Calibri"/>
            </a:endParaRPr>
          </a:p>
          <a:p>
            <a:pPr algn="ctr">
              <a:spcBef>
                <a:spcPts val="100"/>
              </a:spcBef>
            </a:pPr>
            <a:endParaRPr lang="en-US" sz="1200" spc="80" dirty="0">
              <a:solidFill>
                <a:srgbClr val="000000"/>
              </a:solidFill>
              <a:uFill>
                <a:solidFill>
                  <a:srgbClr val="124F5C"/>
                </a:solidFill>
              </a:uFill>
              <a:latin typeface="Calibri"/>
              <a:ea typeface="Tahoma"/>
              <a:cs typeface="Calibri"/>
            </a:endParaRPr>
          </a:p>
          <a:p>
            <a:pPr algn="ctr">
              <a:spcBef>
                <a:spcPts val="100"/>
              </a:spcBef>
            </a:pPr>
            <a:endParaRPr lang="en-US" sz="1200" spc="80" dirty="0">
              <a:solidFill>
                <a:srgbClr val="000000"/>
              </a:solidFill>
              <a:uFill>
                <a:solidFill>
                  <a:srgbClr val="124F5C"/>
                </a:solidFill>
              </a:uFill>
              <a:latin typeface="Calibri"/>
              <a:ea typeface="Tahoma"/>
              <a:cs typeface="Calibri"/>
            </a:endParaRPr>
          </a:p>
          <a:p>
            <a:pPr algn="ctr">
              <a:spcBef>
                <a:spcPts val="100"/>
              </a:spcBef>
            </a:pPr>
            <a:endParaRPr lang="en-US" sz="1200" spc="80" dirty="0">
              <a:solidFill>
                <a:srgbClr val="000000"/>
              </a:solidFill>
              <a:uFill>
                <a:solidFill>
                  <a:srgbClr val="124F5C"/>
                </a:solidFill>
              </a:uFill>
              <a:latin typeface="Calibri"/>
              <a:ea typeface="Tahoma"/>
              <a:cs typeface="Calibri"/>
            </a:endParaRPr>
          </a:p>
          <a:p>
            <a:pPr>
              <a:spcBef>
                <a:spcPts val="25"/>
              </a:spcBef>
            </a:pPr>
            <a:endParaRPr lang="en-US" sz="3250" dirty="0">
              <a:solidFill>
                <a:srgbClr val="000000"/>
              </a:solidFill>
              <a:latin typeface="Tahoma"/>
              <a:ea typeface="Tahoma"/>
              <a:cs typeface="Tahoma"/>
            </a:endParaRPr>
          </a:p>
          <a:p>
            <a:pPr marL="289560" marR="283845" indent="13335" algn="ctr">
              <a:lnSpc>
                <a:spcPct val="98600"/>
              </a:lnSpc>
              <a:spcBef>
                <a:spcPts val="5"/>
              </a:spcBef>
            </a:pPr>
            <a:endParaRPr lang="en-US" sz="1400" b="1" dirty="0">
              <a:solidFill>
                <a:srgbClr val="124F5C"/>
              </a:solidFill>
              <a:latin typeface="Verdana"/>
              <a:ea typeface="Verdana"/>
              <a:cs typeface="Verdana"/>
            </a:endParaRPr>
          </a:p>
        </p:txBody>
      </p:sp>
      <p:sp>
        <p:nvSpPr>
          <p:cNvPr id="6" name="Rectangle 5">
            <a:extLst>
              <a:ext uri="{FF2B5EF4-FFF2-40B4-BE49-F238E27FC236}">
                <a16:creationId xmlns:a16="http://schemas.microsoft.com/office/drawing/2014/main" id="{FA7814A4-8E78-F22F-1ECF-484450A7AABF}"/>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467" y="283369"/>
            <a:ext cx="8324215" cy="566181"/>
          </a:xfrm>
          <a:prstGeom prst="rect">
            <a:avLst/>
          </a:prstGeom>
        </p:spPr>
        <p:txBody>
          <a:bodyPr vert="horz" wrap="square" lIns="0" tIns="12065" rIns="0" bIns="0" rtlCol="0" anchor="t">
            <a:spAutoFit/>
          </a:bodyPr>
          <a:lstStyle/>
          <a:p>
            <a:pPr marL="12700">
              <a:spcBef>
                <a:spcPts val="95"/>
              </a:spcBef>
            </a:pPr>
            <a:r>
              <a:rPr lang="en-US" sz="3600" spc="80" dirty="0">
                <a:latin typeface="+mj-lt"/>
              </a:rPr>
              <a:t>Exploratory</a:t>
            </a:r>
            <a:r>
              <a:rPr lang="en-US" sz="3000" spc="5" dirty="0">
                <a:latin typeface="Arial"/>
                <a:cs typeface="Arial"/>
              </a:rPr>
              <a:t> Data Analysis (Ratings Dataset)</a:t>
            </a:r>
            <a:endParaRPr lang="en-US" sz="3000" dirty="0">
              <a:latin typeface="Arial"/>
              <a:cs typeface="Arial"/>
            </a:endParaRPr>
          </a:p>
        </p:txBody>
      </p:sp>
      <p:sp>
        <p:nvSpPr>
          <p:cNvPr id="3" name="object 3"/>
          <p:cNvSpPr txBox="1"/>
          <p:nvPr/>
        </p:nvSpPr>
        <p:spPr>
          <a:xfrm>
            <a:off x="630329" y="909236"/>
            <a:ext cx="6788221" cy="575799"/>
          </a:xfrm>
          <a:prstGeom prst="rect">
            <a:avLst/>
          </a:prstGeom>
        </p:spPr>
        <p:txBody>
          <a:bodyPr vert="horz" wrap="square" lIns="0" tIns="44450" rIns="0" bIns="0" rtlCol="0" anchor="t">
            <a:spAutoFit/>
          </a:bodyPr>
          <a:lstStyle/>
          <a:p>
            <a:pPr marL="375285" indent="-363220" algn="just">
              <a:lnSpc>
                <a:spcPct val="100000"/>
              </a:lnSpc>
              <a:spcBef>
                <a:spcPts val="350"/>
              </a:spcBef>
              <a:buFont typeface="Times New Roman"/>
              <a:buChar char="●"/>
              <a:tabLst>
                <a:tab pos="375285" algn="l"/>
                <a:tab pos="375920" algn="l"/>
              </a:tabLst>
            </a:pPr>
            <a:r>
              <a:rPr sz="1600" spc="60" dirty="0">
                <a:ea typeface="Tahoma"/>
                <a:cs typeface="Verdana"/>
              </a:rPr>
              <a:t>H</a:t>
            </a:r>
            <a:r>
              <a:rPr sz="1600" spc="10" dirty="0">
                <a:ea typeface="Tahoma"/>
                <a:cs typeface="Verdana"/>
              </a:rPr>
              <a:t>i</a:t>
            </a:r>
            <a:r>
              <a:rPr sz="1600" spc="75" dirty="0">
                <a:ea typeface="Tahoma"/>
                <a:cs typeface="Verdana"/>
              </a:rPr>
              <a:t>g</a:t>
            </a:r>
            <a:r>
              <a:rPr sz="1600" spc="65" dirty="0">
                <a:ea typeface="Tahoma"/>
                <a:cs typeface="Verdana"/>
              </a:rPr>
              <a:t>h</a:t>
            </a:r>
            <a:r>
              <a:rPr sz="1600" spc="-15" dirty="0">
                <a:ea typeface="Tahoma"/>
                <a:cs typeface="Verdana"/>
              </a:rPr>
              <a:t>er</a:t>
            </a:r>
            <a:r>
              <a:rPr sz="1600" spc="-125" dirty="0">
                <a:ea typeface="Tahoma"/>
                <a:cs typeface="Verdana"/>
              </a:rPr>
              <a:t> </a:t>
            </a:r>
            <a:r>
              <a:rPr sz="1600" spc="-35" dirty="0">
                <a:ea typeface="Tahoma"/>
                <a:cs typeface="Verdana"/>
              </a:rPr>
              <a:t>r</a:t>
            </a:r>
            <a:r>
              <a:rPr sz="1600" dirty="0">
                <a:ea typeface="Tahoma"/>
                <a:cs typeface="Verdana"/>
              </a:rPr>
              <a:t>at</a:t>
            </a:r>
            <a:r>
              <a:rPr sz="1600" spc="-20" dirty="0">
                <a:ea typeface="Tahoma"/>
                <a:cs typeface="Verdana"/>
              </a:rPr>
              <a:t>i</a:t>
            </a:r>
            <a:r>
              <a:rPr sz="1600" spc="75" dirty="0">
                <a:ea typeface="Tahoma"/>
                <a:cs typeface="Verdana"/>
              </a:rPr>
              <a:t>n</a:t>
            </a:r>
            <a:r>
              <a:rPr sz="1600" spc="65" dirty="0">
                <a:ea typeface="Tahoma"/>
                <a:cs typeface="Verdana"/>
              </a:rPr>
              <a:t>g</a:t>
            </a:r>
            <a:r>
              <a:rPr sz="1600" spc="-45" dirty="0">
                <a:ea typeface="Tahoma"/>
                <a:cs typeface="Verdana"/>
              </a:rPr>
              <a:t>s</a:t>
            </a:r>
            <a:r>
              <a:rPr sz="1600" spc="-150" dirty="0">
                <a:ea typeface="Tahoma"/>
                <a:cs typeface="Verdana"/>
              </a:rPr>
              <a:t> </a:t>
            </a:r>
            <a:r>
              <a:rPr sz="1600" spc="-15" dirty="0">
                <a:ea typeface="Tahoma"/>
                <a:cs typeface="Verdana"/>
              </a:rPr>
              <a:t>are</a:t>
            </a:r>
            <a:r>
              <a:rPr sz="1600" spc="-130" dirty="0">
                <a:ea typeface="Tahoma"/>
                <a:cs typeface="Verdana"/>
              </a:rPr>
              <a:t> </a:t>
            </a:r>
            <a:r>
              <a:rPr sz="1600" spc="95" dirty="0">
                <a:ea typeface="Tahoma"/>
                <a:cs typeface="Verdana"/>
              </a:rPr>
              <a:t>m</a:t>
            </a:r>
            <a:r>
              <a:rPr sz="1600" spc="50" dirty="0">
                <a:ea typeface="Tahoma"/>
                <a:cs typeface="Verdana"/>
              </a:rPr>
              <a:t>o</a:t>
            </a:r>
            <a:r>
              <a:rPr sz="1600" spc="-15" dirty="0">
                <a:ea typeface="Tahoma"/>
                <a:cs typeface="Verdana"/>
              </a:rPr>
              <a:t>re</a:t>
            </a:r>
            <a:r>
              <a:rPr sz="1600" spc="-130" dirty="0">
                <a:ea typeface="Tahoma"/>
                <a:cs typeface="Verdana"/>
              </a:rPr>
              <a:t> </a:t>
            </a:r>
            <a:r>
              <a:rPr sz="1600" spc="55" dirty="0">
                <a:ea typeface="Tahoma"/>
                <a:cs typeface="Verdana"/>
              </a:rPr>
              <a:t>co</a:t>
            </a:r>
            <a:r>
              <a:rPr sz="1600" spc="95" dirty="0">
                <a:ea typeface="Tahoma"/>
                <a:cs typeface="Verdana"/>
              </a:rPr>
              <a:t>mm</a:t>
            </a:r>
            <a:r>
              <a:rPr sz="1600" spc="50" dirty="0">
                <a:ea typeface="Tahoma"/>
                <a:cs typeface="Verdana"/>
              </a:rPr>
              <a:t>o</a:t>
            </a:r>
            <a:r>
              <a:rPr sz="1600" spc="60" dirty="0">
                <a:ea typeface="Tahoma"/>
                <a:cs typeface="Verdana"/>
              </a:rPr>
              <a:t>n</a:t>
            </a:r>
            <a:r>
              <a:rPr sz="1600" spc="-150" dirty="0">
                <a:ea typeface="Tahoma"/>
                <a:cs typeface="Verdana"/>
              </a:rPr>
              <a:t> </a:t>
            </a:r>
            <a:r>
              <a:rPr sz="1600" spc="50" dirty="0">
                <a:ea typeface="Tahoma"/>
                <a:cs typeface="Verdana"/>
              </a:rPr>
              <a:t>am</a:t>
            </a:r>
            <a:r>
              <a:rPr sz="1600" spc="30" dirty="0">
                <a:ea typeface="Tahoma"/>
                <a:cs typeface="Verdana"/>
              </a:rPr>
              <a:t>o</a:t>
            </a:r>
            <a:r>
              <a:rPr sz="1600" spc="75" dirty="0">
                <a:ea typeface="Tahoma"/>
                <a:cs typeface="Verdana"/>
              </a:rPr>
              <a:t>n</a:t>
            </a:r>
            <a:r>
              <a:rPr sz="1600" spc="65" dirty="0">
                <a:ea typeface="Tahoma"/>
                <a:cs typeface="Verdana"/>
              </a:rPr>
              <a:t>g</a:t>
            </a:r>
            <a:r>
              <a:rPr sz="1600" spc="-15" dirty="0">
                <a:ea typeface="Tahoma"/>
                <a:cs typeface="Verdana"/>
              </a:rPr>
              <a:t>st</a:t>
            </a:r>
            <a:r>
              <a:rPr sz="1600" spc="-130" dirty="0">
                <a:ea typeface="Tahoma"/>
                <a:cs typeface="Verdana"/>
              </a:rPr>
              <a:t> </a:t>
            </a:r>
            <a:r>
              <a:rPr sz="1600" spc="10" dirty="0">
                <a:ea typeface="Tahoma"/>
                <a:cs typeface="Verdana"/>
              </a:rPr>
              <a:t>use</a:t>
            </a:r>
            <a:r>
              <a:rPr sz="1600" spc="-40" dirty="0">
                <a:ea typeface="Tahoma"/>
                <a:cs typeface="Verdana"/>
              </a:rPr>
              <a:t>rs</a:t>
            </a:r>
            <a:endParaRPr lang="en-US" sz="1600" dirty="0">
              <a:ea typeface="Tahoma"/>
              <a:cs typeface="Verdana"/>
            </a:endParaRPr>
          </a:p>
          <a:p>
            <a:pPr marL="375285" indent="-363220" algn="just">
              <a:lnSpc>
                <a:spcPct val="100000"/>
              </a:lnSpc>
              <a:spcBef>
                <a:spcPts val="250"/>
              </a:spcBef>
              <a:buFont typeface="Times New Roman"/>
              <a:buChar char="●"/>
              <a:tabLst>
                <a:tab pos="375285" algn="l"/>
                <a:tab pos="375920" algn="l"/>
              </a:tabLst>
            </a:pPr>
            <a:r>
              <a:rPr sz="1600" spc="40" dirty="0">
                <a:ea typeface="Tahoma"/>
                <a:cs typeface="Verdana"/>
              </a:rPr>
              <a:t>R</a:t>
            </a:r>
            <a:r>
              <a:rPr sz="1600" dirty="0">
                <a:ea typeface="Tahoma"/>
                <a:cs typeface="Verdana"/>
              </a:rPr>
              <a:t>at</a:t>
            </a:r>
            <a:r>
              <a:rPr sz="1600" spc="-20" dirty="0">
                <a:ea typeface="Tahoma"/>
                <a:cs typeface="Verdana"/>
              </a:rPr>
              <a:t>i</a:t>
            </a:r>
            <a:r>
              <a:rPr sz="1600" spc="75" dirty="0">
                <a:ea typeface="Tahoma"/>
                <a:cs typeface="Verdana"/>
              </a:rPr>
              <a:t>ng</a:t>
            </a:r>
            <a:r>
              <a:rPr sz="1600" spc="-150" dirty="0">
                <a:ea typeface="Tahoma"/>
                <a:cs typeface="Verdana"/>
              </a:rPr>
              <a:t> </a:t>
            </a:r>
            <a:r>
              <a:rPr sz="1600" spc="5" dirty="0">
                <a:ea typeface="Tahoma"/>
                <a:cs typeface="Verdana"/>
              </a:rPr>
              <a:t>8</a:t>
            </a:r>
            <a:r>
              <a:rPr sz="1600" spc="-145" dirty="0">
                <a:ea typeface="Tahoma"/>
                <a:cs typeface="Verdana"/>
              </a:rPr>
              <a:t> </a:t>
            </a:r>
            <a:r>
              <a:rPr sz="1600" dirty="0">
                <a:ea typeface="Tahoma"/>
                <a:cs typeface="Verdana"/>
              </a:rPr>
              <a:t>has</a:t>
            </a:r>
            <a:r>
              <a:rPr sz="1600" spc="-130" dirty="0">
                <a:ea typeface="Tahoma"/>
                <a:cs typeface="Verdana"/>
              </a:rPr>
              <a:t> </a:t>
            </a:r>
            <a:r>
              <a:rPr sz="1600" spc="45" dirty="0">
                <a:ea typeface="Tahoma"/>
                <a:cs typeface="Verdana"/>
              </a:rPr>
              <a:t>be</a:t>
            </a:r>
            <a:r>
              <a:rPr sz="1600" spc="35" dirty="0">
                <a:ea typeface="Tahoma"/>
                <a:cs typeface="Verdana"/>
              </a:rPr>
              <a:t>en</a:t>
            </a:r>
            <a:r>
              <a:rPr sz="1600" spc="-135" dirty="0">
                <a:ea typeface="Tahoma"/>
                <a:cs typeface="Verdana"/>
              </a:rPr>
              <a:t> </a:t>
            </a:r>
            <a:r>
              <a:rPr sz="1600" spc="-15" dirty="0">
                <a:ea typeface="Tahoma"/>
                <a:cs typeface="Verdana"/>
              </a:rPr>
              <a:t>ra</a:t>
            </a:r>
            <a:r>
              <a:rPr sz="1600" spc="-5" dirty="0">
                <a:ea typeface="Tahoma"/>
                <a:cs typeface="Verdana"/>
              </a:rPr>
              <a:t>t</a:t>
            </a:r>
            <a:r>
              <a:rPr sz="1600" spc="45" dirty="0">
                <a:ea typeface="Tahoma"/>
                <a:cs typeface="Verdana"/>
              </a:rPr>
              <a:t>ed</a:t>
            </a:r>
            <a:r>
              <a:rPr sz="1600" spc="-145" dirty="0">
                <a:ea typeface="Tahoma"/>
                <a:cs typeface="Verdana"/>
              </a:rPr>
              <a:t> </a:t>
            </a:r>
            <a:r>
              <a:rPr sz="1600" spc="15" dirty="0">
                <a:ea typeface="Tahoma"/>
                <a:cs typeface="Verdana"/>
              </a:rPr>
              <a:t>t</a:t>
            </a:r>
            <a:r>
              <a:rPr sz="1600" spc="35" dirty="0">
                <a:ea typeface="Tahoma"/>
                <a:cs typeface="Verdana"/>
              </a:rPr>
              <a:t>he</a:t>
            </a:r>
            <a:r>
              <a:rPr sz="1600" spc="-145" dirty="0">
                <a:ea typeface="Tahoma"/>
                <a:cs typeface="Verdana"/>
              </a:rPr>
              <a:t> </a:t>
            </a:r>
            <a:r>
              <a:rPr sz="1600" spc="40" dirty="0">
                <a:ea typeface="Tahoma"/>
                <a:cs typeface="Verdana"/>
              </a:rPr>
              <a:t>h</a:t>
            </a:r>
            <a:r>
              <a:rPr sz="1600" spc="5" dirty="0">
                <a:ea typeface="Tahoma"/>
                <a:cs typeface="Verdana"/>
              </a:rPr>
              <a:t>i</a:t>
            </a:r>
            <a:r>
              <a:rPr sz="1600" spc="75" dirty="0">
                <a:ea typeface="Tahoma"/>
                <a:cs typeface="Verdana"/>
              </a:rPr>
              <a:t>g</a:t>
            </a:r>
            <a:r>
              <a:rPr sz="1600" spc="65" dirty="0">
                <a:ea typeface="Tahoma"/>
                <a:cs typeface="Verdana"/>
              </a:rPr>
              <a:t>h</a:t>
            </a:r>
            <a:r>
              <a:rPr sz="1600" spc="-5" dirty="0">
                <a:ea typeface="Tahoma"/>
                <a:cs typeface="Verdana"/>
              </a:rPr>
              <a:t>est</a:t>
            </a:r>
            <a:r>
              <a:rPr sz="1600" spc="-130" dirty="0">
                <a:ea typeface="Tahoma"/>
                <a:cs typeface="Verdana"/>
              </a:rPr>
              <a:t> </a:t>
            </a:r>
            <a:r>
              <a:rPr sz="1600" spc="85" dirty="0">
                <a:ea typeface="Tahoma"/>
                <a:cs typeface="Verdana"/>
              </a:rPr>
              <a:t>num</a:t>
            </a:r>
            <a:r>
              <a:rPr sz="1600" spc="60" dirty="0">
                <a:ea typeface="Tahoma"/>
                <a:cs typeface="Verdana"/>
              </a:rPr>
              <a:t>b</a:t>
            </a:r>
            <a:r>
              <a:rPr sz="1600" spc="-15" dirty="0">
                <a:ea typeface="Tahoma"/>
                <a:cs typeface="Verdana"/>
              </a:rPr>
              <a:t>er</a:t>
            </a:r>
            <a:r>
              <a:rPr sz="1600" spc="-140" dirty="0">
                <a:ea typeface="Tahoma"/>
                <a:cs typeface="Verdana"/>
              </a:rPr>
              <a:t> </a:t>
            </a:r>
            <a:r>
              <a:rPr sz="1600" spc="25" dirty="0">
                <a:ea typeface="Tahoma"/>
                <a:cs typeface="Verdana"/>
              </a:rPr>
              <a:t>o</a:t>
            </a:r>
            <a:r>
              <a:rPr sz="1600" spc="-20" dirty="0">
                <a:ea typeface="Tahoma"/>
                <a:cs typeface="Verdana"/>
              </a:rPr>
              <a:t>f</a:t>
            </a:r>
            <a:r>
              <a:rPr sz="1600" spc="-125" dirty="0">
                <a:ea typeface="Tahoma"/>
                <a:cs typeface="Verdana"/>
              </a:rPr>
              <a:t> </a:t>
            </a:r>
            <a:r>
              <a:rPr sz="1600" spc="25" dirty="0">
                <a:ea typeface="Tahoma"/>
                <a:cs typeface="Verdana"/>
              </a:rPr>
              <a:t>ti</a:t>
            </a:r>
            <a:r>
              <a:rPr sz="1600" spc="70" dirty="0">
                <a:ea typeface="Tahoma"/>
                <a:cs typeface="Verdana"/>
              </a:rPr>
              <a:t>m</a:t>
            </a:r>
            <a:r>
              <a:rPr sz="1600" spc="-15" dirty="0">
                <a:ea typeface="Tahoma"/>
                <a:cs typeface="Verdana"/>
              </a:rPr>
              <a:t>es</a:t>
            </a:r>
            <a:endParaRPr sz="1600" dirty="0">
              <a:ea typeface="Tahoma"/>
              <a:cs typeface="Verdana"/>
            </a:endParaRPr>
          </a:p>
        </p:txBody>
      </p:sp>
      <p:sp>
        <p:nvSpPr>
          <p:cNvPr id="6" name="Rectangle 5">
            <a:extLst>
              <a:ext uri="{FF2B5EF4-FFF2-40B4-BE49-F238E27FC236}">
                <a16:creationId xmlns:a16="http://schemas.microsoft.com/office/drawing/2014/main" id="{05807DEC-27F1-FBCE-0FB0-90C506A6FCCA}"/>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F1F7F42-A4B9-6D6C-F0AC-B5DD9620E36A}"/>
              </a:ext>
            </a:extLst>
          </p:cNvPr>
          <p:cNvPicPr>
            <a:picLocks noChangeAspect="1"/>
          </p:cNvPicPr>
          <p:nvPr/>
        </p:nvPicPr>
        <p:blipFill>
          <a:blip r:embed="rId2"/>
          <a:stretch>
            <a:fillRect/>
          </a:stretch>
        </p:blipFill>
        <p:spPr>
          <a:xfrm>
            <a:off x="630329" y="1717508"/>
            <a:ext cx="7343236" cy="31473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83159"/>
            <a:ext cx="2668905" cy="997068"/>
          </a:xfrm>
          <a:prstGeom prst="rect">
            <a:avLst/>
          </a:prstGeom>
        </p:spPr>
        <p:txBody>
          <a:bodyPr vert="horz" wrap="square" lIns="0" tIns="12065" rIns="0" bIns="0" rtlCol="0">
            <a:spAutoFit/>
          </a:bodyPr>
          <a:lstStyle/>
          <a:p>
            <a:pPr marL="12700">
              <a:lnSpc>
                <a:spcPct val="100000"/>
              </a:lnSpc>
              <a:spcBef>
                <a:spcPts val="95"/>
              </a:spcBef>
            </a:pPr>
            <a:r>
              <a:rPr sz="3600" spc="80" dirty="0">
                <a:latin typeface="+mj-lt"/>
              </a:rPr>
              <a:t>Data</a:t>
            </a:r>
            <a:r>
              <a:rPr sz="2800" spc="-70" dirty="0"/>
              <a:t> </a:t>
            </a:r>
            <a:r>
              <a:rPr sz="2800" spc="95" dirty="0"/>
              <a:t>Cleaning</a:t>
            </a:r>
            <a:endParaRPr sz="2800" dirty="0"/>
          </a:p>
        </p:txBody>
      </p:sp>
      <p:sp>
        <p:nvSpPr>
          <p:cNvPr id="3" name="object 3"/>
          <p:cNvSpPr txBox="1"/>
          <p:nvPr/>
        </p:nvSpPr>
        <p:spPr>
          <a:xfrm>
            <a:off x="334259" y="1596099"/>
            <a:ext cx="4694941" cy="2779607"/>
          </a:xfrm>
          <a:prstGeom prst="rect">
            <a:avLst/>
          </a:prstGeom>
        </p:spPr>
        <p:txBody>
          <a:bodyPr vert="horz" wrap="square" lIns="0" tIns="12065" rIns="0" bIns="0" rtlCol="0" anchor="t">
            <a:spAutoFit/>
          </a:bodyPr>
          <a:lstStyle/>
          <a:p>
            <a:pPr marL="12065" algn="just">
              <a:tabLst>
                <a:tab pos="375285" algn="l"/>
                <a:tab pos="375920" algn="l"/>
              </a:tabLst>
            </a:pPr>
            <a:r>
              <a:rPr lang="en-US" sz="1600" spc="60" dirty="0">
                <a:ea typeface="Tahoma"/>
              </a:rPr>
              <a:t>●Age column has 40% missing values.</a:t>
            </a:r>
          </a:p>
          <a:p>
            <a:pPr marL="12065" algn="just">
              <a:tabLst>
                <a:tab pos="375285" algn="l"/>
                <a:tab pos="375920" algn="l"/>
              </a:tabLst>
            </a:pPr>
            <a:endParaRPr lang="en-US" sz="1600" spc="60" dirty="0">
              <a:ea typeface="Tahoma"/>
            </a:endParaRPr>
          </a:p>
          <a:p>
            <a:pPr marL="12065" algn="just">
              <a:tabLst>
                <a:tab pos="375285" algn="l"/>
                <a:tab pos="375920" algn="l"/>
              </a:tabLst>
            </a:pPr>
            <a:r>
              <a:rPr lang="en-US" sz="1600" spc="60" dirty="0">
                <a:ea typeface="Tahoma"/>
              </a:rPr>
              <a:t>●Age has positive Skewness (right tail) so we can use median to ﬁll Nan values, but for this we don't like to ﬁll Nan value just for one range of age. To handle this we'll use country column to ﬁll Nan.</a:t>
            </a:r>
          </a:p>
          <a:p>
            <a:pPr marL="12065" algn="just">
              <a:tabLst>
                <a:tab pos="375285" algn="l"/>
                <a:tab pos="375920" algn="l"/>
              </a:tabLst>
            </a:pPr>
            <a:endParaRPr lang="en-US" sz="1600" spc="60" dirty="0">
              <a:ea typeface="Tahoma"/>
            </a:endParaRPr>
          </a:p>
          <a:p>
            <a:pPr marL="12065" algn="just">
              <a:tabLst>
                <a:tab pos="375285" algn="l"/>
                <a:tab pos="375920" algn="l"/>
              </a:tabLst>
            </a:pPr>
            <a:r>
              <a:rPr lang="en-US" sz="1600" spc="60" dirty="0">
                <a:ea typeface="Tahoma"/>
              </a:rPr>
              <a:t>●As we all knew already that Age value's below 5 and above 100 do not make much sense as the can't read/rated our book so we can replace that.</a:t>
            </a:r>
          </a:p>
          <a:p>
            <a:pPr marL="120650" algn="just">
              <a:spcBef>
                <a:spcPts val="95"/>
              </a:spcBef>
            </a:pPr>
            <a:endParaRPr lang="en-US" sz="1900" b="1" spc="45" dirty="0">
              <a:latin typeface="Verdana"/>
              <a:ea typeface="Tahoma"/>
              <a:cs typeface="Tahoma"/>
            </a:endParaRPr>
          </a:p>
        </p:txBody>
      </p:sp>
      <p:sp>
        <p:nvSpPr>
          <p:cNvPr id="6" name="Rectangle 5">
            <a:extLst>
              <a:ext uri="{FF2B5EF4-FFF2-40B4-BE49-F238E27FC236}">
                <a16:creationId xmlns:a16="http://schemas.microsoft.com/office/drawing/2014/main" id="{DD8A528C-4726-BAAA-BA51-27E2678F701E}"/>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6A3A62D3-1355-5727-568E-674271500BE1}"/>
              </a:ext>
            </a:extLst>
          </p:cNvPr>
          <p:cNvPicPr>
            <a:picLocks noChangeAspect="1"/>
          </p:cNvPicPr>
          <p:nvPr/>
        </p:nvPicPr>
        <p:blipFill>
          <a:blip r:embed="rId2"/>
          <a:stretch>
            <a:fillRect/>
          </a:stretch>
        </p:blipFill>
        <p:spPr>
          <a:xfrm>
            <a:off x="4376317" y="406309"/>
            <a:ext cx="3435559" cy="1468467"/>
          </a:xfrm>
          <a:prstGeom prst="rect">
            <a:avLst/>
          </a:prstGeom>
        </p:spPr>
      </p:pic>
      <p:pic>
        <p:nvPicPr>
          <p:cNvPr id="7" name="Picture 6" descr="A blue graph on a white background&#10;&#10;Description automatically generated">
            <a:extLst>
              <a:ext uri="{FF2B5EF4-FFF2-40B4-BE49-F238E27FC236}">
                <a16:creationId xmlns:a16="http://schemas.microsoft.com/office/drawing/2014/main" id="{1055FA11-AE96-56A8-761F-E16A0F7091D2}"/>
              </a:ext>
            </a:extLst>
          </p:cNvPr>
          <p:cNvPicPr>
            <a:picLocks noChangeAspect="1"/>
          </p:cNvPicPr>
          <p:nvPr/>
        </p:nvPicPr>
        <p:blipFill>
          <a:blip r:embed="rId3"/>
          <a:stretch>
            <a:fillRect/>
          </a:stretch>
        </p:blipFill>
        <p:spPr>
          <a:xfrm>
            <a:off x="5257800" y="2190750"/>
            <a:ext cx="3170029" cy="23738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4774" y="166051"/>
            <a:ext cx="3605637" cy="566181"/>
          </a:xfrm>
          <a:prstGeom prst="rect">
            <a:avLst/>
          </a:prstGeom>
        </p:spPr>
        <p:txBody>
          <a:bodyPr vert="horz" wrap="square" lIns="0" tIns="12065" rIns="0" bIns="0" rtlCol="0">
            <a:spAutoFit/>
          </a:bodyPr>
          <a:lstStyle/>
          <a:p>
            <a:pPr marL="12700">
              <a:lnSpc>
                <a:spcPct val="100000"/>
              </a:lnSpc>
              <a:spcBef>
                <a:spcPts val="95"/>
              </a:spcBef>
            </a:pPr>
            <a:r>
              <a:rPr sz="3600" spc="80" dirty="0">
                <a:latin typeface="+mj-lt"/>
                <a:ea typeface="+mj-ea"/>
                <a:cs typeface="+mj-cs"/>
              </a:rPr>
              <a:t>Data</a:t>
            </a:r>
            <a:r>
              <a:rPr sz="2800" b="1" spc="-70" dirty="0">
                <a:solidFill>
                  <a:srgbClr val="CC0000"/>
                </a:solidFill>
                <a:latin typeface="Tahoma"/>
                <a:cs typeface="Tahoma"/>
              </a:rPr>
              <a:t> </a:t>
            </a:r>
            <a:r>
              <a:rPr sz="3600" spc="80" dirty="0">
                <a:latin typeface="+mj-lt"/>
                <a:ea typeface="+mj-ea"/>
                <a:cs typeface="+mj-cs"/>
              </a:rPr>
              <a:t>Cleaning</a:t>
            </a:r>
          </a:p>
        </p:txBody>
      </p:sp>
      <p:sp>
        <p:nvSpPr>
          <p:cNvPr id="3" name="object 3"/>
          <p:cNvSpPr txBox="1"/>
          <p:nvPr/>
        </p:nvSpPr>
        <p:spPr>
          <a:xfrm>
            <a:off x="621460" y="732232"/>
            <a:ext cx="3218180" cy="314960"/>
          </a:xfrm>
          <a:prstGeom prst="rect">
            <a:avLst/>
          </a:prstGeom>
        </p:spPr>
        <p:txBody>
          <a:bodyPr vert="horz" wrap="square" lIns="0" tIns="12065" rIns="0" bIns="0" rtlCol="0" anchor="t">
            <a:spAutoFit/>
          </a:bodyPr>
          <a:lstStyle/>
          <a:p>
            <a:pPr marL="12700">
              <a:lnSpc>
                <a:spcPct val="100000"/>
              </a:lnSpc>
              <a:spcBef>
                <a:spcPts val="95"/>
              </a:spcBef>
              <a:tabLst>
                <a:tab pos="361315" algn="l"/>
              </a:tabLst>
            </a:pPr>
            <a:r>
              <a:rPr sz="1900" b="1" spc="35" dirty="0">
                <a:solidFill>
                  <a:srgbClr val="00B0F0"/>
                </a:solidFill>
                <a:latin typeface="+mj-lt"/>
                <a:cs typeface="Tahoma"/>
              </a:rPr>
              <a:t>Null</a:t>
            </a:r>
            <a:r>
              <a:rPr sz="1900" b="1" spc="-40" dirty="0">
                <a:solidFill>
                  <a:srgbClr val="00B0F0"/>
                </a:solidFill>
                <a:latin typeface="+mj-lt"/>
                <a:cs typeface="Tahoma"/>
              </a:rPr>
              <a:t> </a:t>
            </a:r>
            <a:r>
              <a:rPr sz="1900" b="1" spc="60" dirty="0">
                <a:solidFill>
                  <a:srgbClr val="00B0F0"/>
                </a:solidFill>
                <a:latin typeface="+mj-lt"/>
                <a:cs typeface="Tahoma"/>
              </a:rPr>
              <a:t>Value</a:t>
            </a:r>
            <a:r>
              <a:rPr sz="1900" b="1" spc="-30" dirty="0">
                <a:solidFill>
                  <a:srgbClr val="00B0F0"/>
                </a:solidFill>
                <a:latin typeface="+mj-lt"/>
                <a:cs typeface="Tahoma"/>
              </a:rPr>
              <a:t> </a:t>
            </a:r>
            <a:r>
              <a:rPr sz="1900" b="1" spc="10" dirty="0">
                <a:solidFill>
                  <a:srgbClr val="00B0F0"/>
                </a:solidFill>
                <a:latin typeface="+mj-lt"/>
                <a:cs typeface="Tahoma"/>
              </a:rPr>
              <a:t>Imputation:</a:t>
            </a:r>
            <a:endParaRPr sz="1900" dirty="0">
              <a:solidFill>
                <a:srgbClr val="00B0F0"/>
              </a:solidFill>
              <a:latin typeface="+mj-lt"/>
              <a:cs typeface="Tahoma"/>
            </a:endParaRPr>
          </a:p>
        </p:txBody>
      </p:sp>
      <p:sp>
        <p:nvSpPr>
          <p:cNvPr id="6" name="Rectangle 5">
            <a:extLst>
              <a:ext uri="{FF2B5EF4-FFF2-40B4-BE49-F238E27FC236}">
                <a16:creationId xmlns:a16="http://schemas.microsoft.com/office/drawing/2014/main" id="{3F2875E5-A01B-5A65-ECA2-90268C71295C}"/>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5CA2A510-5E11-2816-895A-5270B173E5B2}"/>
              </a:ext>
            </a:extLst>
          </p:cNvPr>
          <p:cNvPicPr>
            <a:picLocks noChangeAspect="1"/>
          </p:cNvPicPr>
          <p:nvPr/>
        </p:nvPicPr>
        <p:blipFill>
          <a:blip r:embed="rId2"/>
          <a:stretch>
            <a:fillRect/>
          </a:stretch>
        </p:blipFill>
        <p:spPr>
          <a:xfrm>
            <a:off x="504774" y="1187740"/>
            <a:ext cx="2805741" cy="207069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307C4AA-D350-03C0-C5AA-B295CEA7E44C}"/>
              </a:ext>
            </a:extLst>
          </p:cNvPr>
          <p:cNvPicPr>
            <a:picLocks noChangeAspect="1"/>
          </p:cNvPicPr>
          <p:nvPr/>
        </p:nvPicPr>
        <p:blipFill>
          <a:blip r:embed="rId3"/>
          <a:stretch>
            <a:fillRect/>
          </a:stretch>
        </p:blipFill>
        <p:spPr>
          <a:xfrm>
            <a:off x="621460" y="3483005"/>
            <a:ext cx="6704163" cy="676904"/>
          </a:xfrm>
          <a:prstGeom prst="rect">
            <a:avLst/>
          </a:prstGeom>
        </p:spPr>
      </p:pic>
      <p:pic>
        <p:nvPicPr>
          <p:cNvPr id="8" name="Picture 7" descr="A close up of text&#10;&#10;Description automatically generated">
            <a:extLst>
              <a:ext uri="{FF2B5EF4-FFF2-40B4-BE49-F238E27FC236}">
                <a16:creationId xmlns:a16="http://schemas.microsoft.com/office/drawing/2014/main" id="{DC13F5E5-2B81-F314-3371-97B17071AB27}"/>
              </a:ext>
            </a:extLst>
          </p:cNvPr>
          <p:cNvPicPr>
            <a:picLocks noChangeAspect="1"/>
          </p:cNvPicPr>
          <p:nvPr/>
        </p:nvPicPr>
        <p:blipFill>
          <a:blip r:embed="rId4"/>
          <a:stretch>
            <a:fillRect/>
          </a:stretch>
        </p:blipFill>
        <p:spPr>
          <a:xfrm>
            <a:off x="3581401" y="1885950"/>
            <a:ext cx="4800600" cy="67690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E394-F878-72FF-F7DD-3D87ACB97248}"/>
              </a:ext>
            </a:extLst>
          </p:cNvPr>
          <p:cNvSpPr>
            <a:spLocks noGrp="1"/>
          </p:cNvSpPr>
          <p:nvPr>
            <p:ph type="title"/>
          </p:nvPr>
        </p:nvSpPr>
        <p:spPr>
          <a:xfrm>
            <a:off x="450571" y="393131"/>
            <a:ext cx="5687279" cy="553998"/>
          </a:xfrm>
        </p:spPr>
        <p:txBody>
          <a:bodyPr wrap="square" lIns="0" tIns="0" rIns="0" bIns="0" anchor="t">
            <a:spAutoFit/>
          </a:bodyPr>
          <a:lstStyle/>
          <a:p>
            <a:r>
              <a:rPr lang="en-US" sz="3600" spc="80" dirty="0">
                <a:latin typeface="+mj-lt"/>
              </a:rPr>
              <a:t>Merging</a:t>
            </a:r>
            <a:r>
              <a:rPr lang="en-US" sz="3000" dirty="0">
                <a:latin typeface="Arial"/>
                <a:cs typeface="Arial"/>
              </a:rPr>
              <a:t> All the three Datasets</a:t>
            </a:r>
            <a:endParaRPr lang="en-US" dirty="0"/>
          </a:p>
        </p:txBody>
      </p:sp>
      <p:sp>
        <p:nvSpPr>
          <p:cNvPr id="3" name="Text Placeholder 2">
            <a:extLst>
              <a:ext uri="{FF2B5EF4-FFF2-40B4-BE49-F238E27FC236}">
                <a16:creationId xmlns:a16="http://schemas.microsoft.com/office/drawing/2014/main" id="{FE93EBF2-602C-DC35-2332-AD343C9B43D1}"/>
              </a:ext>
            </a:extLst>
          </p:cNvPr>
          <p:cNvSpPr>
            <a:spLocks noGrp="1"/>
          </p:cNvSpPr>
          <p:nvPr>
            <p:ph idx="1"/>
          </p:nvPr>
        </p:nvSpPr>
        <p:spPr>
          <a:xfrm>
            <a:off x="446328" y="1058085"/>
            <a:ext cx="8251342" cy="1184940"/>
          </a:xfrm>
        </p:spPr>
        <p:txBody>
          <a:bodyPr wrap="square" lIns="0" tIns="0" rIns="0" bIns="0" anchor="t">
            <a:spAutoFit/>
          </a:bodyPr>
          <a:lstStyle/>
          <a:p>
            <a:pPr marL="285750" indent="-285750" algn="l">
              <a:buFont typeface="Arial"/>
              <a:buChar char="•"/>
            </a:pPr>
            <a:r>
              <a:rPr lang="en-US" sz="1400" dirty="0">
                <a:solidFill>
                  <a:schemeClr val="tx2"/>
                </a:solidFill>
                <a:latin typeface="Verdana"/>
                <a:ea typeface="Verdana"/>
              </a:rPr>
              <a:t>Merging all the three datasets </a:t>
            </a:r>
            <a:r>
              <a:rPr lang="en-US" sz="1400" dirty="0" err="1">
                <a:solidFill>
                  <a:schemeClr val="tx2"/>
                </a:solidFill>
                <a:latin typeface="Verdana"/>
                <a:ea typeface="Verdana"/>
              </a:rPr>
              <a:t>i.e</a:t>
            </a:r>
            <a:r>
              <a:rPr lang="en-US" sz="1400" dirty="0">
                <a:solidFill>
                  <a:schemeClr val="tx2"/>
                </a:solidFill>
                <a:latin typeface="Verdana"/>
                <a:ea typeface="Verdana"/>
              </a:rPr>
              <a:t> Books, Users, Ratings dataset. </a:t>
            </a:r>
            <a:endParaRPr lang="en-US" dirty="0">
              <a:solidFill>
                <a:schemeClr val="tx2"/>
              </a:solidFill>
              <a:ea typeface="Tahoma"/>
            </a:endParaRPr>
          </a:p>
          <a:p>
            <a:pPr marL="285750" indent="-285750" algn="l">
              <a:buFont typeface="Arial"/>
              <a:buChar char="•"/>
            </a:pPr>
            <a:r>
              <a:rPr lang="en-US" sz="1400" dirty="0">
                <a:solidFill>
                  <a:schemeClr val="tx2"/>
                </a:solidFill>
                <a:latin typeface="Verdana"/>
                <a:ea typeface="Verdana"/>
              </a:rPr>
              <a:t>Rechecking Missing Values in the ﬁnal dataset.</a:t>
            </a:r>
            <a:endParaRPr lang="en-US" dirty="0">
              <a:solidFill>
                <a:schemeClr val="tx2"/>
              </a:solidFill>
              <a:ea typeface="Tahoma"/>
            </a:endParaRPr>
          </a:p>
          <a:p>
            <a:pPr marL="285750" indent="-285750" algn="l">
              <a:buFont typeface="Arial"/>
              <a:buChar char="•"/>
            </a:pPr>
            <a:r>
              <a:rPr lang="en-US" sz="1400" dirty="0">
                <a:solidFill>
                  <a:schemeClr val="tx2"/>
                </a:solidFill>
                <a:latin typeface="Verdana"/>
                <a:ea typeface="Verdana"/>
              </a:rPr>
              <a:t>Checking Shape of the ﬁnal dataset.</a:t>
            </a:r>
            <a:endParaRPr lang="en-US" dirty="0">
              <a:solidFill>
                <a:schemeClr val="tx2"/>
              </a:solidFill>
              <a:ea typeface="Tahoma"/>
            </a:endParaRPr>
          </a:p>
          <a:p>
            <a:endParaRPr lang="en-US" dirty="0">
              <a:ea typeface="Tahoma"/>
            </a:endParaRPr>
          </a:p>
        </p:txBody>
      </p:sp>
      <p:pic>
        <p:nvPicPr>
          <p:cNvPr id="4" name="Picture 3" descr="A screenshot of a computer&#10;&#10;Description automatically generated">
            <a:extLst>
              <a:ext uri="{FF2B5EF4-FFF2-40B4-BE49-F238E27FC236}">
                <a16:creationId xmlns:a16="http://schemas.microsoft.com/office/drawing/2014/main" id="{F26A5644-E406-6D23-D7C3-8D36EB1193EA}"/>
              </a:ext>
            </a:extLst>
          </p:cNvPr>
          <p:cNvPicPr>
            <a:picLocks noChangeAspect="1"/>
          </p:cNvPicPr>
          <p:nvPr/>
        </p:nvPicPr>
        <p:blipFill>
          <a:blip r:embed="rId2"/>
          <a:stretch>
            <a:fillRect/>
          </a:stretch>
        </p:blipFill>
        <p:spPr>
          <a:xfrm>
            <a:off x="614991" y="1819545"/>
            <a:ext cx="5067300" cy="273367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D49B8016-9499-3C56-C043-707EBFBC9526}"/>
              </a:ext>
            </a:extLst>
          </p:cNvPr>
          <p:cNvPicPr>
            <a:picLocks noChangeAspect="1"/>
          </p:cNvPicPr>
          <p:nvPr/>
        </p:nvPicPr>
        <p:blipFill>
          <a:blip r:embed="rId3"/>
          <a:stretch>
            <a:fillRect/>
          </a:stretch>
        </p:blipFill>
        <p:spPr>
          <a:xfrm>
            <a:off x="6325948" y="2240622"/>
            <a:ext cx="1495425" cy="619125"/>
          </a:xfrm>
          <a:prstGeom prst="rect">
            <a:avLst/>
          </a:prstGeom>
        </p:spPr>
      </p:pic>
      <p:sp>
        <p:nvSpPr>
          <p:cNvPr id="7" name="Rectangle 6">
            <a:extLst>
              <a:ext uri="{FF2B5EF4-FFF2-40B4-BE49-F238E27FC236}">
                <a16:creationId xmlns:a16="http://schemas.microsoft.com/office/drawing/2014/main" id="{D9AEE1C2-DD77-39C7-E23E-74CE74FFB2D5}"/>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0833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64F2-245D-C519-7E2D-F791803C7186}"/>
              </a:ext>
            </a:extLst>
          </p:cNvPr>
          <p:cNvSpPr>
            <a:spLocks noGrp="1"/>
          </p:cNvSpPr>
          <p:nvPr>
            <p:ph type="title"/>
          </p:nvPr>
        </p:nvSpPr>
        <p:spPr>
          <a:xfrm>
            <a:off x="1518092" y="2038350"/>
            <a:ext cx="6107816" cy="553998"/>
          </a:xfrm>
        </p:spPr>
        <p:txBody>
          <a:bodyPr wrap="square" lIns="0" tIns="0" rIns="0" bIns="0" anchor="t">
            <a:spAutoFit/>
          </a:bodyPr>
          <a:lstStyle/>
          <a:p>
            <a:pPr algn="l"/>
            <a:r>
              <a:rPr lang="en-US" sz="3600" spc="80" dirty="0"/>
              <a:t>Recommendation</a:t>
            </a:r>
            <a:r>
              <a:rPr lang="en-US" sz="4000" dirty="0">
                <a:solidFill>
                  <a:srgbClr val="C00000"/>
                </a:solidFill>
                <a:ea typeface="Tahoma"/>
                <a:cs typeface="Calibri"/>
              </a:rPr>
              <a:t> </a:t>
            </a:r>
            <a:r>
              <a:rPr lang="en-US" sz="3600" spc="80" dirty="0"/>
              <a:t>Models</a:t>
            </a:r>
          </a:p>
        </p:txBody>
      </p:sp>
      <p:sp>
        <p:nvSpPr>
          <p:cNvPr id="6" name="Rectangle 5">
            <a:extLst>
              <a:ext uri="{FF2B5EF4-FFF2-40B4-BE49-F238E27FC236}">
                <a16:creationId xmlns:a16="http://schemas.microsoft.com/office/drawing/2014/main" id="{07BE80CF-64D7-CB28-24FB-D7050394E550}"/>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4784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76" y="349790"/>
            <a:ext cx="9069424" cy="504625"/>
          </a:xfrm>
          <a:prstGeom prst="rect">
            <a:avLst/>
          </a:prstGeom>
        </p:spPr>
        <p:txBody>
          <a:bodyPr vert="horz" wrap="square" lIns="0" tIns="12065" rIns="0" bIns="0" rtlCol="0" anchor="t">
            <a:spAutoFit/>
          </a:bodyPr>
          <a:lstStyle/>
          <a:p>
            <a:pPr marL="12700">
              <a:lnSpc>
                <a:spcPct val="100000"/>
              </a:lnSpc>
              <a:spcBef>
                <a:spcPts val="95"/>
              </a:spcBef>
            </a:pPr>
            <a:r>
              <a:rPr lang="en-US" sz="3200" spc="80" dirty="0"/>
              <a:t>Collaborative</a:t>
            </a:r>
            <a:r>
              <a:rPr sz="3200" spc="-30" dirty="0"/>
              <a:t> </a:t>
            </a:r>
            <a:r>
              <a:rPr sz="3200" spc="80" dirty="0"/>
              <a:t>Filtering-</a:t>
            </a:r>
            <a:r>
              <a:rPr sz="3200" dirty="0"/>
              <a:t>(</a:t>
            </a:r>
            <a:r>
              <a:rPr sz="3200" spc="80" dirty="0">
                <a:latin typeface="+mj-lt"/>
              </a:rPr>
              <a:t>Item-Item</a:t>
            </a:r>
            <a:r>
              <a:rPr sz="3200" spc="-10" dirty="0"/>
              <a:t> </a:t>
            </a:r>
            <a:r>
              <a:rPr sz="3200" spc="40" dirty="0"/>
              <a:t>based)</a:t>
            </a:r>
            <a:endParaRPr sz="3200" dirty="0"/>
          </a:p>
        </p:txBody>
      </p:sp>
      <p:sp>
        <p:nvSpPr>
          <p:cNvPr id="6" name="Rectangle 5">
            <a:extLst>
              <a:ext uri="{FF2B5EF4-FFF2-40B4-BE49-F238E27FC236}">
                <a16:creationId xmlns:a16="http://schemas.microsoft.com/office/drawing/2014/main" id="{822B1E99-B138-8587-9551-EDCAAF903992}"/>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sign&#10;&#10;Description automatically generated">
            <a:extLst>
              <a:ext uri="{FF2B5EF4-FFF2-40B4-BE49-F238E27FC236}">
                <a16:creationId xmlns:a16="http://schemas.microsoft.com/office/drawing/2014/main" id="{99D8519A-9269-8191-67AA-F08A93480911}"/>
              </a:ext>
            </a:extLst>
          </p:cNvPr>
          <p:cNvPicPr>
            <a:picLocks noChangeAspect="1"/>
          </p:cNvPicPr>
          <p:nvPr/>
        </p:nvPicPr>
        <p:blipFill>
          <a:blip r:embed="rId2"/>
          <a:stretch>
            <a:fillRect/>
          </a:stretch>
        </p:blipFill>
        <p:spPr>
          <a:xfrm>
            <a:off x="2057400" y="1465952"/>
            <a:ext cx="3648075" cy="877198"/>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B607C02C-BAB5-317B-EF50-523AC121164A}"/>
              </a:ext>
            </a:extLst>
          </p:cNvPr>
          <p:cNvPicPr>
            <a:picLocks noChangeAspect="1"/>
          </p:cNvPicPr>
          <p:nvPr/>
        </p:nvPicPr>
        <p:blipFill>
          <a:blip r:embed="rId3"/>
          <a:stretch>
            <a:fillRect/>
          </a:stretch>
        </p:blipFill>
        <p:spPr>
          <a:xfrm>
            <a:off x="152400" y="2800350"/>
            <a:ext cx="8214324" cy="169059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550" y="431756"/>
            <a:ext cx="7991450" cy="1071447"/>
          </a:xfrm>
          <a:prstGeom prst="rect">
            <a:avLst/>
          </a:prstGeom>
        </p:spPr>
        <p:txBody>
          <a:bodyPr vert="horz" wrap="square" lIns="0" tIns="12065" rIns="0" bIns="0" rtlCol="0" anchor="t">
            <a:spAutoFit/>
          </a:bodyPr>
          <a:lstStyle/>
          <a:p>
            <a:r>
              <a:rPr lang="en-US" sz="3200" spc="80" dirty="0">
                <a:latin typeface="+mj-lt"/>
                <a:ea typeface="+mj-ea"/>
                <a:cs typeface="+mj-cs"/>
              </a:rPr>
              <a:t>Collaborative</a:t>
            </a:r>
            <a:r>
              <a:rPr lang="en-US" sz="2400" b="1" spc="95" dirty="0">
                <a:solidFill>
                  <a:srgbClr val="C00000"/>
                </a:solidFill>
                <a:latin typeface="Tahoma"/>
                <a:cs typeface="Tahoma"/>
              </a:rPr>
              <a:t> </a:t>
            </a:r>
            <a:r>
              <a:rPr lang="en-US" sz="3200" spc="80" dirty="0">
                <a:latin typeface="+mj-lt"/>
                <a:ea typeface="+mj-ea"/>
                <a:cs typeface="+mj-cs"/>
              </a:rPr>
              <a:t>Filtering-User-Item</a:t>
            </a:r>
            <a:r>
              <a:rPr lang="en-US" sz="2400" b="1" spc="95" dirty="0">
                <a:solidFill>
                  <a:srgbClr val="C00000"/>
                </a:solidFill>
                <a:latin typeface="Tahoma"/>
                <a:cs typeface="Tahoma"/>
              </a:rPr>
              <a:t> </a:t>
            </a:r>
            <a:r>
              <a:rPr lang="en-US" sz="3200" spc="80" dirty="0">
                <a:latin typeface="+mj-lt"/>
                <a:ea typeface="+mj-ea"/>
                <a:cs typeface="+mj-cs"/>
              </a:rPr>
              <a:t>based</a:t>
            </a:r>
            <a:endParaRPr lang="en-US" sz="2400" spc="95" dirty="0">
              <a:solidFill>
                <a:srgbClr val="C00000"/>
              </a:solidFill>
              <a:latin typeface="Tahoma"/>
              <a:ea typeface="Tahoma"/>
              <a:cs typeface="Tahoma"/>
            </a:endParaRPr>
          </a:p>
          <a:p>
            <a:pPr marL="12700">
              <a:lnSpc>
                <a:spcPct val="100000"/>
              </a:lnSpc>
              <a:spcBef>
                <a:spcPts val="95"/>
              </a:spcBef>
            </a:pPr>
            <a:endParaRPr sz="3600" b="1" spc="95" dirty="0">
              <a:solidFill>
                <a:srgbClr val="C00000"/>
              </a:solidFill>
              <a:latin typeface="Tahoma"/>
              <a:ea typeface="Tahoma"/>
              <a:cs typeface="Tahoma"/>
            </a:endParaRPr>
          </a:p>
        </p:txBody>
      </p:sp>
      <p:sp>
        <p:nvSpPr>
          <p:cNvPr id="6" name="Rectangle 5">
            <a:extLst>
              <a:ext uri="{FF2B5EF4-FFF2-40B4-BE49-F238E27FC236}">
                <a16:creationId xmlns:a16="http://schemas.microsoft.com/office/drawing/2014/main" id="{C21C86E7-643A-990C-2E30-4AD36930375A}"/>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hite text with black text&#10;&#10;Description automatically generated">
            <a:extLst>
              <a:ext uri="{FF2B5EF4-FFF2-40B4-BE49-F238E27FC236}">
                <a16:creationId xmlns:a16="http://schemas.microsoft.com/office/drawing/2014/main" id="{1AC2D67A-8A2F-5BC6-885A-56AAA175DBFF}"/>
              </a:ext>
            </a:extLst>
          </p:cNvPr>
          <p:cNvPicPr>
            <a:picLocks noChangeAspect="1"/>
          </p:cNvPicPr>
          <p:nvPr/>
        </p:nvPicPr>
        <p:blipFill>
          <a:blip r:embed="rId2"/>
          <a:stretch>
            <a:fillRect/>
          </a:stretch>
        </p:blipFill>
        <p:spPr>
          <a:xfrm>
            <a:off x="685800" y="1809750"/>
            <a:ext cx="7160283" cy="276979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D0902-8192-6D23-AD18-3DDFE8DB99E0}"/>
              </a:ext>
            </a:extLst>
          </p:cNvPr>
          <p:cNvSpPr>
            <a:spLocks noGrp="1"/>
          </p:cNvSpPr>
          <p:nvPr>
            <p:ph type="title"/>
          </p:nvPr>
        </p:nvSpPr>
        <p:spPr>
          <a:xfrm>
            <a:off x="601533" y="457830"/>
            <a:ext cx="4975601" cy="553998"/>
          </a:xfrm>
        </p:spPr>
        <p:txBody>
          <a:bodyPr wrap="square" lIns="0" tIns="0" rIns="0" bIns="0" anchor="t">
            <a:spAutoFit/>
          </a:bodyPr>
          <a:lstStyle/>
          <a:p>
            <a:r>
              <a:rPr lang="en-US" sz="3600" spc="80" dirty="0">
                <a:latin typeface="+mj-lt"/>
              </a:rPr>
              <a:t>Deployment</a:t>
            </a:r>
          </a:p>
        </p:txBody>
      </p:sp>
      <p:sp>
        <p:nvSpPr>
          <p:cNvPr id="3" name="Text Placeholder 2">
            <a:extLst>
              <a:ext uri="{FF2B5EF4-FFF2-40B4-BE49-F238E27FC236}">
                <a16:creationId xmlns:a16="http://schemas.microsoft.com/office/drawing/2014/main" id="{4835A66F-A313-E82C-152B-A9EBA11BD9CD}"/>
              </a:ext>
            </a:extLst>
          </p:cNvPr>
          <p:cNvSpPr>
            <a:spLocks noGrp="1"/>
          </p:cNvSpPr>
          <p:nvPr>
            <p:ph idx="1"/>
          </p:nvPr>
        </p:nvSpPr>
        <p:spPr>
          <a:xfrm>
            <a:off x="304800" y="1325255"/>
            <a:ext cx="4191000" cy="2985433"/>
          </a:xfrm>
        </p:spPr>
        <p:txBody>
          <a:bodyPr wrap="square" lIns="0" tIns="0" rIns="0" bIns="0" anchor="t">
            <a:spAutoFit/>
          </a:bodyPr>
          <a:lstStyle/>
          <a:p>
            <a:pPr marL="285750" indent="-285750" algn="just">
              <a:buFont typeface="Arial"/>
              <a:buChar char="•"/>
            </a:pPr>
            <a:r>
              <a:rPr lang="en-US" sz="1600" b="0" dirty="0">
                <a:solidFill>
                  <a:schemeClr val="tx1"/>
                </a:solidFill>
                <a:latin typeface="Calibri"/>
                <a:ea typeface="Tahoma"/>
              </a:rPr>
              <a:t>For deployment process we have used “</a:t>
            </a:r>
            <a:r>
              <a:rPr lang="en-US" sz="1600" b="0" dirty="0" err="1">
                <a:solidFill>
                  <a:schemeClr val="tx1"/>
                </a:solidFill>
                <a:latin typeface="Calibri"/>
                <a:ea typeface="Tahoma"/>
              </a:rPr>
              <a:t>streamlit</a:t>
            </a:r>
            <a:r>
              <a:rPr lang="en-US" sz="1600" b="0" dirty="0">
                <a:solidFill>
                  <a:schemeClr val="tx1"/>
                </a:solidFill>
                <a:latin typeface="Calibri"/>
                <a:ea typeface="Tahoma"/>
              </a:rPr>
              <a:t>” module and developed the code in spyder application.</a:t>
            </a:r>
          </a:p>
          <a:p>
            <a:pPr algn="just"/>
            <a:endParaRPr lang="en-US" sz="1600" dirty="0">
              <a:solidFill>
                <a:schemeClr val="tx1"/>
              </a:solidFill>
              <a:latin typeface="Calibri"/>
              <a:ea typeface="Tahoma"/>
            </a:endParaRPr>
          </a:p>
          <a:p>
            <a:pPr marL="285750" indent="-285750" algn="just">
              <a:buFont typeface="Arial"/>
              <a:buChar char="•"/>
            </a:pPr>
            <a:r>
              <a:rPr lang="en-US" sz="1600" b="0" dirty="0">
                <a:solidFill>
                  <a:schemeClr val="tx1"/>
                </a:solidFill>
                <a:latin typeface="Calibri"/>
                <a:ea typeface="Tahoma"/>
              </a:rPr>
              <a:t>To run the code we have to open Anaconda prompt and change the current directory to where the file located. </a:t>
            </a:r>
          </a:p>
          <a:p>
            <a:pPr algn="just"/>
            <a:endParaRPr lang="en-US" sz="1600" b="0" dirty="0">
              <a:solidFill>
                <a:schemeClr val="tx1"/>
              </a:solidFill>
              <a:latin typeface="Calibri"/>
              <a:ea typeface="Tahoma"/>
            </a:endParaRPr>
          </a:p>
          <a:p>
            <a:pPr marL="285750" indent="-285750" algn="just">
              <a:buFont typeface="Arial"/>
              <a:buChar char="•"/>
            </a:pPr>
            <a:r>
              <a:rPr lang="en-US" sz="1600" b="0" dirty="0">
                <a:solidFill>
                  <a:schemeClr val="tx1"/>
                </a:solidFill>
                <a:latin typeface="Calibri"/>
                <a:ea typeface="Tahoma"/>
              </a:rPr>
              <a:t>Then run the command “</a:t>
            </a:r>
            <a:r>
              <a:rPr lang="en-US" sz="1600" b="0" dirty="0" err="1">
                <a:solidFill>
                  <a:schemeClr val="tx1"/>
                </a:solidFill>
                <a:latin typeface="Calibri"/>
                <a:ea typeface="Tahoma"/>
              </a:rPr>
              <a:t>streamlit</a:t>
            </a:r>
            <a:r>
              <a:rPr lang="en-US" sz="1600" b="0" dirty="0">
                <a:solidFill>
                  <a:schemeClr val="tx1"/>
                </a:solidFill>
                <a:latin typeface="Calibri"/>
                <a:ea typeface="Tahoma"/>
              </a:rPr>
              <a:t> run </a:t>
            </a:r>
            <a:r>
              <a:rPr lang="en-US" sz="1600" dirty="0">
                <a:solidFill>
                  <a:schemeClr val="tx1"/>
                </a:solidFill>
                <a:latin typeface="Calibri"/>
                <a:ea typeface="Tahoma"/>
              </a:rPr>
              <a:t>'filename.py’ </a:t>
            </a:r>
            <a:r>
              <a:rPr lang="en-US" sz="1600" b="0" dirty="0">
                <a:solidFill>
                  <a:schemeClr val="tx1"/>
                </a:solidFill>
                <a:latin typeface="Calibri"/>
                <a:ea typeface="Tahoma"/>
              </a:rPr>
              <a:t>(here in this case filename is app.py)</a:t>
            </a:r>
            <a:r>
              <a:rPr lang="en-US" sz="1600" dirty="0">
                <a:solidFill>
                  <a:schemeClr val="tx1"/>
                </a:solidFill>
                <a:latin typeface="Calibri"/>
                <a:ea typeface="Tahoma"/>
              </a:rPr>
              <a:t> </a:t>
            </a:r>
            <a:r>
              <a:rPr lang="en-US" sz="1600" b="0" dirty="0">
                <a:solidFill>
                  <a:schemeClr val="tx1"/>
                </a:solidFill>
                <a:latin typeface="Calibri"/>
                <a:ea typeface="Tahoma"/>
              </a:rPr>
              <a:t> ”</a:t>
            </a:r>
          </a:p>
          <a:p>
            <a:pPr marL="285750" indent="-285750" algn="just">
              <a:buFont typeface="Arial"/>
              <a:buChar char="•"/>
            </a:pPr>
            <a:endParaRPr lang="en-US" sz="1800" b="0" dirty="0">
              <a:solidFill>
                <a:schemeClr val="tx1"/>
              </a:solidFill>
              <a:latin typeface="Calibri"/>
              <a:ea typeface="Tahoma"/>
            </a:endParaRPr>
          </a:p>
        </p:txBody>
      </p:sp>
      <p:pic>
        <p:nvPicPr>
          <p:cNvPr id="4" name="Picture 3" descr="A screen shot of a computer program&#10;&#10;Description automatically generated">
            <a:extLst>
              <a:ext uri="{FF2B5EF4-FFF2-40B4-BE49-F238E27FC236}">
                <a16:creationId xmlns:a16="http://schemas.microsoft.com/office/drawing/2014/main" id="{54DF47B7-EB34-CF11-08D9-49A06DCE2F91}"/>
              </a:ext>
            </a:extLst>
          </p:cNvPr>
          <p:cNvPicPr>
            <a:picLocks noChangeAspect="1"/>
          </p:cNvPicPr>
          <p:nvPr/>
        </p:nvPicPr>
        <p:blipFill>
          <a:blip r:embed="rId2"/>
          <a:stretch>
            <a:fillRect/>
          </a:stretch>
        </p:blipFill>
        <p:spPr>
          <a:xfrm>
            <a:off x="5577134" y="295578"/>
            <a:ext cx="2828370" cy="2522393"/>
          </a:xfrm>
          <a:prstGeom prst="rect">
            <a:avLst/>
          </a:prstGeom>
        </p:spPr>
      </p:pic>
      <p:sp>
        <p:nvSpPr>
          <p:cNvPr id="6" name="Rectangle 5">
            <a:extLst>
              <a:ext uri="{FF2B5EF4-FFF2-40B4-BE49-F238E27FC236}">
                <a16:creationId xmlns:a16="http://schemas.microsoft.com/office/drawing/2014/main" id="{982F84A4-8E44-1280-0CA6-88BCC92445A7}"/>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00E3583-015F-4AED-AD8D-02A0722A3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4396" y="3006417"/>
            <a:ext cx="3739070" cy="1890812"/>
          </a:xfrm>
          <a:prstGeom prst="rect">
            <a:avLst/>
          </a:prstGeom>
        </p:spPr>
      </p:pic>
    </p:spTree>
    <p:extLst>
      <p:ext uri="{BB962C8B-B14F-4D97-AF65-F5344CB8AC3E}">
        <p14:creationId xmlns:p14="http://schemas.microsoft.com/office/powerpoint/2010/main" val="292602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160D2-DFD6-B692-5C11-913A941B6747}"/>
              </a:ext>
            </a:extLst>
          </p:cNvPr>
          <p:cNvSpPr>
            <a:spLocks noGrp="1"/>
          </p:cNvSpPr>
          <p:nvPr>
            <p:ph type="title"/>
          </p:nvPr>
        </p:nvSpPr>
        <p:spPr>
          <a:xfrm>
            <a:off x="439788" y="468613"/>
            <a:ext cx="3713988" cy="1354217"/>
          </a:xfrm>
        </p:spPr>
        <p:txBody>
          <a:bodyPr wrap="square" lIns="0" tIns="0" rIns="0" bIns="0" anchor="t">
            <a:spAutoFit/>
          </a:bodyPr>
          <a:lstStyle/>
          <a:p>
            <a:pPr algn="l"/>
            <a:r>
              <a:rPr lang="en-US" sz="3600" spc="80" dirty="0">
                <a:latin typeface="+mj-lt"/>
              </a:rPr>
              <a:t>Deployment</a:t>
            </a:r>
          </a:p>
          <a:p>
            <a:endParaRPr lang="en-US" dirty="0">
              <a:ea typeface="Tahoma"/>
            </a:endParaRPr>
          </a:p>
        </p:txBody>
      </p:sp>
      <p:sp>
        <p:nvSpPr>
          <p:cNvPr id="3" name="Text Placeholder 2">
            <a:extLst>
              <a:ext uri="{FF2B5EF4-FFF2-40B4-BE49-F238E27FC236}">
                <a16:creationId xmlns:a16="http://schemas.microsoft.com/office/drawing/2014/main" id="{82364D46-D2CC-F26E-574F-5CFDA322C0D3}"/>
              </a:ext>
            </a:extLst>
          </p:cNvPr>
          <p:cNvSpPr>
            <a:spLocks noGrp="1"/>
          </p:cNvSpPr>
          <p:nvPr>
            <p:ph idx="1"/>
          </p:nvPr>
        </p:nvSpPr>
        <p:spPr>
          <a:xfrm>
            <a:off x="327715" y="1834461"/>
            <a:ext cx="3916569" cy="2215991"/>
          </a:xfrm>
        </p:spPr>
        <p:txBody>
          <a:bodyPr wrap="square" lIns="0" tIns="0" rIns="0" bIns="0" anchor="t">
            <a:spAutoFit/>
          </a:bodyPr>
          <a:lstStyle/>
          <a:p>
            <a:pPr marL="285750" indent="-285750" algn="just">
              <a:buFont typeface="Arial"/>
              <a:buChar char="•"/>
            </a:pPr>
            <a:r>
              <a:rPr lang="en-US" sz="1800" b="0" dirty="0">
                <a:solidFill>
                  <a:schemeClr val="tx1"/>
                </a:solidFill>
                <a:latin typeface="Calibri"/>
                <a:ea typeface="Tahoma"/>
              </a:rPr>
              <a:t>The prompt opens the default browser, display us a input select box and a button for recommending the books.</a:t>
            </a:r>
          </a:p>
          <a:p>
            <a:pPr marL="285750" indent="-285750" algn="just">
              <a:buFont typeface="Arial"/>
              <a:buChar char="•"/>
            </a:pPr>
            <a:r>
              <a:rPr lang="en-US" sz="1800" b="0" dirty="0">
                <a:solidFill>
                  <a:schemeClr val="tx1"/>
                </a:solidFill>
                <a:latin typeface="Calibri"/>
                <a:ea typeface="Tahoma"/>
              </a:rPr>
              <a:t>When we select the preferred book name and press show recommendation button, it displays the book covers. </a:t>
            </a:r>
          </a:p>
        </p:txBody>
      </p:sp>
      <p:sp>
        <p:nvSpPr>
          <p:cNvPr id="6" name="Rectangle 5">
            <a:extLst>
              <a:ext uri="{FF2B5EF4-FFF2-40B4-BE49-F238E27FC236}">
                <a16:creationId xmlns:a16="http://schemas.microsoft.com/office/drawing/2014/main" id="{F55BC93C-9BA7-A82E-4383-64BC6C29561B}"/>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02BC435-0F28-01C6-55EA-5582C01BCDD6}"/>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t="-11325" b="1687"/>
          <a:stretch/>
        </p:blipFill>
        <p:spPr>
          <a:xfrm>
            <a:off x="4724400" y="468613"/>
            <a:ext cx="3517342" cy="3886200"/>
          </a:xfrm>
          <a:prstGeom prst="rect">
            <a:avLst/>
          </a:prstGeom>
        </p:spPr>
      </p:pic>
    </p:spTree>
    <p:extLst>
      <p:ext uri="{BB962C8B-B14F-4D97-AF65-F5344CB8AC3E}">
        <p14:creationId xmlns:p14="http://schemas.microsoft.com/office/powerpoint/2010/main" val="743263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832" y="75406"/>
            <a:ext cx="3287167" cy="566181"/>
          </a:xfrm>
          <a:prstGeom prst="rect">
            <a:avLst/>
          </a:prstGeom>
        </p:spPr>
        <p:txBody>
          <a:bodyPr vert="horz" wrap="square" lIns="0" tIns="12065" rIns="0" bIns="0" rtlCol="0">
            <a:spAutoFit/>
          </a:bodyPr>
          <a:lstStyle/>
          <a:p>
            <a:pPr marL="12700">
              <a:lnSpc>
                <a:spcPct val="100000"/>
              </a:lnSpc>
              <a:spcBef>
                <a:spcPts val="95"/>
              </a:spcBef>
            </a:pPr>
            <a:r>
              <a:rPr sz="3600" spc="80" dirty="0">
                <a:latin typeface="+mj-lt"/>
              </a:rPr>
              <a:t>Conclusion</a:t>
            </a:r>
          </a:p>
        </p:txBody>
      </p:sp>
      <p:sp>
        <p:nvSpPr>
          <p:cNvPr id="5" name="Rectangle 4">
            <a:extLst>
              <a:ext uri="{FF2B5EF4-FFF2-40B4-BE49-F238E27FC236}">
                <a16:creationId xmlns:a16="http://schemas.microsoft.com/office/drawing/2014/main" id="{0444DF1D-2425-2A3B-BDBF-03E7C368ECD6}"/>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a:extLst>
              <a:ext uri="{FF2B5EF4-FFF2-40B4-BE49-F238E27FC236}">
                <a16:creationId xmlns:a16="http://schemas.microsoft.com/office/drawing/2014/main" id="{EA1D984D-DDA2-0182-7894-B394731E4535}"/>
              </a:ext>
            </a:extLst>
          </p:cNvPr>
          <p:cNvSpPr>
            <a:spLocks noChangeArrowheads="1"/>
          </p:cNvSpPr>
          <p:nvPr/>
        </p:nvSpPr>
        <p:spPr bwMode="auto">
          <a:xfrm>
            <a:off x="125163" y="701751"/>
            <a:ext cx="8316368" cy="373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With exploratory data analysis (EDA), the top ten most-rated books were mostly novels, such as "The Lovely Bones" and "The Secret Life of Bees," which were well-regarded.</a:t>
            </a:r>
          </a:p>
          <a:p>
            <a:pPr marR="0" lvl="0" algn="just" defTabSz="914400" rtl="0" eaLnBrk="0" fontAlgn="base" latinLnBrk="0" hangingPunct="0">
              <a:lnSpc>
                <a:spcPct val="15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n-US" altLang="en-US" sz="16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Most readers were between 20 and 35 and came mostly from North American and European nations such as the United States, Canada, the UK, Germany, and Spain. </a:t>
            </a:r>
            <a:endParaRPr lang="en-US" altLang="en-US" sz="16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When the ratings distribution was examined, most novels earned high ratings, with the majority receiving an 8. Books with ratings under 5 were uncommon. The three authors with the most novels published were Stephen King, William Shakespeare, and Agatha Christie. </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435011"/>
            <a:ext cx="4173471" cy="566181"/>
          </a:xfrm>
          <a:prstGeom prst="rect">
            <a:avLst/>
          </a:prstGeom>
        </p:spPr>
        <p:txBody>
          <a:bodyPr vert="horz" wrap="square" lIns="0" tIns="12065" rIns="0" bIns="0" rtlCol="0" anchor="t">
            <a:spAutoFit/>
          </a:bodyPr>
          <a:lstStyle/>
          <a:p>
            <a:pPr marL="12700">
              <a:spcBef>
                <a:spcPts val="95"/>
              </a:spcBef>
            </a:pPr>
            <a:r>
              <a:rPr lang="en-US" sz="3600" spc="110" dirty="0">
                <a:latin typeface="+mj-lt"/>
                <a:cs typeface="Arial"/>
              </a:rPr>
              <a:t>Table of content</a:t>
            </a:r>
            <a:endParaRPr lang="en-US" sz="3600" dirty="0">
              <a:latin typeface="+mj-lt"/>
            </a:endParaRPr>
          </a:p>
        </p:txBody>
      </p:sp>
      <p:sp>
        <p:nvSpPr>
          <p:cNvPr id="3" name="object 3"/>
          <p:cNvSpPr txBox="1"/>
          <p:nvPr/>
        </p:nvSpPr>
        <p:spPr>
          <a:xfrm>
            <a:off x="609600" y="1601466"/>
            <a:ext cx="3542665" cy="2415020"/>
          </a:xfrm>
          <a:prstGeom prst="rect">
            <a:avLst/>
          </a:prstGeom>
        </p:spPr>
        <p:txBody>
          <a:bodyPr vert="horz" wrap="square" lIns="0" tIns="44450" rIns="0" bIns="0" rtlCol="0" anchor="t">
            <a:spAutoFit/>
          </a:bodyPr>
          <a:lstStyle/>
          <a:p>
            <a:pPr marL="329565" indent="-317500">
              <a:lnSpc>
                <a:spcPct val="150000"/>
              </a:lnSpc>
              <a:spcBef>
                <a:spcPts val="350"/>
              </a:spcBef>
              <a:buFont typeface="Times New Roman"/>
              <a:buChar char="●"/>
              <a:tabLst>
                <a:tab pos="329565" algn="l"/>
                <a:tab pos="330200" algn="l"/>
              </a:tabLst>
            </a:pPr>
            <a:r>
              <a:rPr sz="1600" spc="60" dirty="0">
                <a:solidFill>
                  <a:srgbClr val="124F5C"/>
                </a:solidFill>
                <a:latin typeface="Calibri"/>
                <a:cs typeface="Tahoma"/>
              </a:rPr>
              <a:t>Problem</a:t>
            </a:r>
            <a:r>
              <a:rPr sz="1600" spc="-75" dirty="0">
                <a:solidFill>
                  <a:srgbClr val="124F5C"/>
                </a:solidFill>
                <a:latin typeface="Calibri"/>
                <a:cs typeface="Tahoma"/>
              </a:rPr>
              <a:t> </a:t>
            </a:r>
            <a:r>
              <a:rPr sz="1600" spc="50" dirty="0">
                <a:solidFill>
                  <a:srgbClr val="124F5C"/>
                </a:solidFill>
                <a:latin typeface="Calibri"/>
                <a:cs typeface="Tahoma"/>
              </a:rPr>
              <a:t>statement</a:t>
            </a:r>
            <a:endParaRPr lang="en-US" sz="1600" dirty="0">
              <a:latin typeface="Calibri"/>
              <a:cs typeface="Tahoma"/>
            </a:endParaRPr>
          </a:p>
          <a:p>
            <a:pPr marL="329565" indent="-317500">
              <a:lnSpc>
                <a:spcPct val="150000"/>
              </a:lnSpc>
              <a:spcBef>
                <a:spcPts val="250"/>
              </a:spcBef>
              <a:buFont typeface="Times New Roman"/>
              <a:buChar char="●"/>
              <a:tabLst>
                <a:tab pos="329565" algn="l"/>
                <a:tab pos="330200" algn="l"/>
              </a:tabLst>
            </a:pPr>
            <a:r>
              <a:rPr sz="1600" spc="45" dirty="0">
                <a:solidFill>
                  <a:srgbClr val="124F5C"/>
                </a:solidFill>
                <a:latin typeface="Calibri"/>
                <a:cs typeface="Tahoma"/>
              </a:rPr>
              <a:t>Data</a:t>
            </a:r>
            <a:r>
              <a:rPr sz="1600" spc="-55" dirty="0">
                <a:solidFill>
                  <a:srgbClr val="124F5C"/>
                </a:solidFill>
                <a:latin typeface="Calibri"/>
                <a:cs typeface="Tahoma"/>
              </a:rPr>
              <a:t> </a:t>
            </a:r>
            <a:r>
              <a:rPr sz="1600" spc="60" dirty="0">
                <a:solidFill>
                  <a:srgbClr val="124F5C"/>
                </a:solidFill>
                <a:latin typeface="Calibri"/>
                <a:cs typeface="Tahoma"/>
              </a:rPr>
              <a:t>Summary</a:t>
            </a:r>
            <a:endParaRPr sz="1600" dirty="0">
              <a:latin typeface="Calibri"/>
              <a:cs typeface="Tahoma"/>
            </a:endParaRPr>
          </a:p>
          <a:p>
            <a:pPr marL="329565" indent="-317500">
              <a:lnSpc>
                <a:spcPct val="150000"/>
              </a:lnSpc>
              <a:spcBef>
                <a:spcPts val="254"/>
              </a:spcBef>
              <a:buFont typeface="Times New Roman"/>
              <a:buChar char="●"/>
              <a:tabLst>
                <a:tab pos="329565" algn="l"/>
                <a:tab pos="330200" algn="l"/>
              </a:tabLst>
            </a:pPr>
            <a:r>
              <a:rPr sz="1600" spc="45" dirty="0">
                <a:solidFill>
                  <a:srgbClr val="124F5C"/>
                </a:solidFill>
                <a:latin typeface="Calibri"/>
                <a:cs typeface="Tahoma"/>
              </a:rPr>
              <a:t>Data</a:t>
            </a:r>
            <a:r>
              <a:rPr sz="1600" spc="-45" dirty="0">
                <a:solidFill>
                  <a:srgbClr val="124F5C"/>
                </a:solidFill>
                <a:latin typeface="Calibri"/>
                <a:cs typeface="Tahoma"/>
              </a:rPr>
              <a:t> </a:t>
            </a:r>
            <a:r>
              <a:rPr sz="1600" spc="50" dirty="0">
                <a:solidFill>
                  <a:srgbClr val="124F5C"/>
                </a:solidFill>
                <a:latin typeface="Calibri"/>
                <a:cs typeface="Tahoma"/>
              </a:rPr>
              <a:t>Cleaning</a:t>
            </a:r>
            <a:endParaRPr sz="1600" dirty="0">
              <a:latin typeface="Calibri"/>
              <a:cs typeface="Tahoma"/>
            </a:endParaRPr>
          </a:p>
          <a:p>
            <a:pPr marL="329565" indent="-317500">
              <a:lnSpc>
                <a:spcPct val="150000"/>
              </a:lnSpc>
              <a:spcBef>
                <a:spcPts val="250"/>
              </a:spcBef>
              <a:buFont typeface="Times New Roman"/>
              <a:buChar char="●"/>
              <a:tabLst>
                <a:tab pos="329565" algn="l"/>
                <a:tab pos="330200" algn="l"/>
              </a:tabLst>
            </a:pPr>
            <a:r>
              <a:rPr sz="1600" spc="60" dirty="0">
                <a:solidFill>
                  <a:srgbClr val="124F5C"/>
                </a:solidFill>
                <a:latin typeface="Calibri"/>
                <a:cs typeface="Tahoma"/>
              </a:rPr>
              <a:t>Recommendation</a:t>
            </a:r>
            <a:r>
              <a:rPr sz="1600" spc="-30" dirty="0">
                <a:solidFill>
                  <a:srgbClr val="124F5C"/>
                </a:solidFill>
                <a:latin typeface="Calibri"/>
                <a:cs typeface="Tahoma"/>
              </a:rPr>
              <a:t> </a:t>
            </a:r>
            <a:r>
              <a:rPr sz="1600" spc="55" dirty="0">
                <a:solidFill>
                  <a:srgbClr val="124F5C"/>
                </a:solidFill>
                <a:latin typeface="Calibri"/>
                <a:cs typeface="Tahoma"/>
              </a:rPr>
              <a:t>Model</a:t>
            </a:r>
            <a:endParaRPr sz="1600" dirty="0">
              <a:latin typeface="Calibri"/>
              <a:cs typeface="Tahoma"/>
            </a:endParaRPr>
          </a:p>
          <a:p>
            <a:pPr marL="329565" indent="-317500">
              <a:lnSpc>
                <a:spcPct val="150000"/>
              </a:lnSpc>
              <a:spcBef>
                <a:spcPts val="254"/>
              </a:spcBef>
              <a:buFont typeface="Times New Roman"/>
              <a:buChar char="●"/>
              <a:tabLst>
                <a:tab pos="329565" algn="l"/>
                <a:tab pos="330200" algn="l"/>
              </a:tabLst>
            </a:pPr>
            <a:r>
              <a:rPr sz="1600" spc="50" dirty="0">
                <a:solidFill>
                  <a:srgbClr val="124F5C"/>
                </a:solidFill>
                <a:latin typeface="Calibri"/>
                <a:cs typeface="Tahoma"/>
              </a:rPr>
              <a:t>Conclusion</a:t>
            </a:r>
            <a:endParaRPr sz="1600" dirty="0">
              <a:latin typeface="Calibri"/>
              <a:cs typeface="Tahoma"/>
            </a:endParaRPr>
          </a:p>
          <a:p>
            <a:pPr marL="329565" indent="-317500">
              <a:lnSpc>
                <a:spcPct val="150000"/>
              </a:lnSpc>
              <a:spcBef>
                <a:spcPts val="254"/>
              </a:spcBef>
              <a:buFont typeface="Times New Roman"/>
              <a:buChar char="●"/>
              <a:tabLst>
                <a:tab pos="329565" algn="l"/>
                <a:tab pos="330200" algn="l"/>
              </a:tabLst>
            </a:pPr>
            <a:r>
              <a:rPr sz="1600" spc="50" dirty="0">
                <a:solidFill>
                  <a:srgbClr val="124F5C"/>
                </a:solidFill>
                <a:latin typeface="Calibri"/>
                <a:cs typeface="Tahoma"/>
              </a:rPr>
              <a:t>Future</a:t>
            </a:r>
            <a:r>
              <a:rPr sz="1600" spc="-50" dirty="0">
                <a:solidFill>
                  <a:srgbClr val="124F5C"/>
                </a:solidFill>
                <a:latin typeface="Calibri"/>
                <a:cs typeface="Tahoma"/>
              </a:rPr>
              <a:t> </a:t>
            </a:r>
            <a:r>
              <a:rPr sz="1600" spc="60" dirty="0">
                <a:solidFill>
                  <a:srgbClr val="124F5C"/>
                </a:solidFill>
                <a:latin typeface="Calibri"/>
                <a:cs typeface="Tahoma"/>
              </a:rPr>
              <a:t>Scope</a:t>
            </a:r>
            <a:endParaRPr sz="1600" dirty="0">
              <a:latin typeface="Calibri"/>
              <a:cs typeface="Tahoma"/>
            </a:endParaRPr>
          </a:p>
        </p:txBody>
      </p:sp>
      <p:sp>
        <p:nvSpPr>
          <p:cNvPr id="5" name="Rectangle 4">
            <a:extLst>
              <a:ext uri="{FF2B5EF4-FFF2-40B4-BE49-F238E27FC236}">
                <a16:creationId xmlns:a16="http://schemas.microsoft.com/office/drawing/2014/main" id="{E8BC34E5-8A47-6C3E-AE96-5304A069C81C}"/>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people sitting at a table&#10;&#10;Description automatically generated">
            <a:extLst>
              <a:ext uri="{FF2B5EF4-FFF2-40B4-BE49-F238E27FC236}">
                <a16:creationId xmlns:a16="http://schemas.microsoft.com/office/drawing/2014/main" id="{06B5A112-B46D-D3B4-A468-900BA405D5AC}"/>
              </a:ext>
            </a:extLst>
          </p:cNvPr>
          <p:cNvPicPr>
            <a:picLocks noChangeAspect="1"/>
          </p:cNvPicPr>
          <p:nvPr/>
        </p:nvPicPr>
        <p:blipFill>
          <a:blip r:embed="rId2"/>
          <a:stretch>
            <a:fillRect/>
          </a:stretch>
        </p:blipFill>
        <p:spPr>
          <a:xfrm>
            <a:off x="4038600" y="1291086"/>
            <a:ext cx="4364427" cy="30357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8761"/>
            <a:ext cx="2657450" cy="566181"/>
          </a:xfrm>
          <a:prstGeom prst="rect">
            <a:avLst/>
          </a:prstGeom>
        </p:spPr>
        <p:txBody>
          <a:bodyPr vert="horz" wrap="square" lIns="0" tIns="12065" rIns="0" bIns="0" rtlCol="0">
            <a:spAutoFit/>
          </a:bodyPr>
          <a:lstStyle/>
          <a:p>
            <a:pPr marL="12700">
              <a:lnSpc>
                <a:spcPct val="100000"/>
              </a:lnSpc>
              <a:spcBef>
                <a:spcPts val="95"/>
              </a:spcBef>
            </a:pPr>
            <a:r>
              <a:rPr sz="3600" spc="80" dirty="0">
                <a:latin typeface="+mj-lt"/>
              </a:rPr>
              <a:t>Conclusion</a:t>
            </a:r>
          </a:p>
        </p:txBody>
      </p:sp>
      <p:sp>
        <p:nvSpPr>
          <p:cNvPr id="5" name="Rectangle 4">
            <a:extLst>
              <a:ext uri="{FF2B5EF4-FFF2-40B4-BE49-F238E27FC236}">
                <a16:creationId xmlns:a16="http://schemas.microsoft.com/office/drawing/2014/main" id="{55C9B4DE-62BA-0435-540A-58BEFB757EBE}"/>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E9F81A1F-FBA3-2500-2026-7B76E5CCBD82}"/>
              </a:ext>
            </a:extLst>
          </p:cNvPr>
          <p:cNvSpPr>
            <a:spLocks noChangeArrowheads="1"/>
          </p:cNvSpPr>
          <p:nvPr/>
        </p:nvSpPr>
        <p:spPr bwMode="auto">
          <a:xfrm>
            <a:off x="388169" y="1352550"/>
            <a:ext cx="54864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A recommendation system helps firms develop consumer loyalty. Today's recommendation algorithms are incredibly powerful, capable of serving not just current consumers but also first-time visitors to the site. These algorithms expertly propose things that are currently popular or highly regarded, as well as those that will increase the company’s earnings. </a:t>
            </a:r>
            <a:br>
              <a:rPr kumimoji="0" lang="en-US" altLang="en-US" sz="1600" b="0" i="0" u="none" strike="noStrike" cap="none" normalizeH="0" baseline="0" dirty="0">
                <a:ln>
                  <a:noFill/>
                </a:ln>
                <a:solidFill>
                  <a:schemeClr val="tx1"/>
                </a:solidFill>
                <a:effectLst/>
              </a:rPr>
            </a:br>
            <a:br>
              <a:rPr kumimoji="0" lang="en-US" altLang="en-US" sz="1600" b="0" i="0" u="none" strike="noStrike" cap="none" normalizeH="0" baseline="0" dirty="0">
                <a:ln>
                  <a:noFill/>
                </a:ln>
                <a:solidFill>
                  <a:schemeClr val="tx1"/>
                </a:solidFill>
                <a:effectLst/>
              </a:rPr>
            </a:br>
            <a:endParaRPr kumimoji="0" lang="en-US" altLang="en-US" sz="1600" b="0" i="0" u="none" strike="noStrike" cap="none" normalizeH="0" baseline="0" dirty="0">
              <a:ln>
                <a:noFill/>
              </a:ln>
              <a:solidFill>
                <a:schemeClr val="tx1"/>
              </a:solidFill>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1474" y="651108"/>
            <a:ext cx="3139948" cy="566181"/>
          </a:xfrm>
          <a:prstGeom prst="rect">
            <a:avLst/>
          </a:prstGeom>
        </p:spPr>
        <p:txBody>
          <a:bodyPr vert="horz" wrap="square" lIns="0" tIns="12065" rIns="0" bIns="0" rtlCol="0">
            <a:spAutoFit/>
          </a:bodyPr>
          <a:lstStyle/>
          <a:p>
            <a:pPr marL="12700">
              <a:lnSpc>
                <a:spcPct val="100000"/>
              </a:lnSpc>
              <a:spcBef>
                <a:spcPts val="95"/>
              </a:spcBef>
            </a:pPr>
            <a:r>
              <a:rPr sz="3600" spc="80" dirty="0">
                <a:latin typeface="+mj-lt"/>
              </a:rPr>
              <a:t>Future</a:t>
            </a:r>
            <a:r>
              <a:rPr sz="2800" spc="-95" dirty="0"/>
              <a:t> </a:t>
            </a:r>
            <a:r>
              <a:rPr sz="2800" spc="110" dirty="0"/>
              <a:t>Scope</a:t>
            </a:r>
            <a:endParaRPr sz="2800" dirty="0"/>
          </a:p>
        </p:txBody>
      </p:sp>
      <p:sp>
        <p:nvSpPr>
          <p:cNvPr id="3" name="object 3"/>
          <p:cNvSpPr txBox="1"/>
          <p:nvPr/>
        </p:nvSpPr>
        <p:spPr>
          <a:xfrm>
            <a:off x="152400" y="1428750"/>
            <a:ext cx="8226425" cy="2082365"/>
          </a:xfrm>
          <a:prstGeom prst="rect">
            <a:avLst/>
          </a:prstGeom>
        </p:spPr>
        <p:txBody>
          <a:bodyPr vert="horz" wrap="square" lIns="0" tIns="12700" rIns="0" bIns="0" rtlCol="0">
            <a:spAutoFit/>
          </a:bodyPr>
          <a:lstStyle/>
          <a:p>
            <a:pPr marL="329565" marR="5080" indent="-317500" algn="just">
              <a:lnSpc>
                <a:spcPct val="115100"/>
              </a:lnSpc>
              <a:spcBef>
                <a:spcPts val="100"/>
              </a:spcBef>
              <a:buFont typeface="Times New Roman"/>
              <a:buChar char="●"/>
              <a:tabLst>
                <a:tab pos="330200" algn="l"/>
              </a:tabLst>
            </a:pPr>
            <a:r>
              <a:rPr sz="1600" spc="35" dirty="0">
                <a:cs typeface="Tahoma"/>
              </a:rPr>
              <a:t>Given </a:t>
            </a:r>
            <a:r>
              <a:rPr sz="1600" spc="55" dirty="0">
                <a:cs typeface="Tahoma"/>
              </a:rPr>
              <a:t>more </a:t>
            </a:r>
            <a:r>
              <a:rPr sz="1600" spc="35" dirty="0">
                <a:cs typeface="Tahoma"/>
              </a:rPr>
              <a:t>information </a:t>
            </a:r>
            <a:r>
              <a:rPr sz="1600" spc="45" dirty="0">
                <a:cs typeface="Tahoma"/>
              </a:rPr>
              <a:t>regarding </a:t>
            </a:r>
            <a:r>
              <a:rPr sz="1600" spc="50" dirty="0">
                <a:cs typeface="Tahoma"/>
              </a:rPr>
              <a:t>the </a:t>
            </a:r>
            <a:r>
              <a:rPr sz="1600" spc="55" dirty="0">
                <a:cs typeface="Tahoma"/>
              </a:rPr>
              <a:t>books </a:t>
            </a:r>
            <a:r>
              <a:rPr sz="1600" spc="25" dirty="0">
                <a:cs typeface="Tahoma"/>
              </a:rPr>
              <a:t>dataset, </a:t>
            </a:r>
            <a:r>
              <a:rPr sz="1600" spc="50" dirty="0">
                <a:cs typeface="Tahoma"/>
              </a:rPr>
              <a:t>namely </a:t>
            </a:r>
            <a:r>
              <a:rPr sz="1600" spc="25" dirty="0">
                <a:cs typeface="Tahoma"/>
              </a:rPr>
              <a:t>features </a:t>
            </a:r>
            <a:r>
              <a:rPr sz="1600" spc="30" dirty="0">
                <a:cs typeface="Tahoma"/>
              </a:rPr>
              <a:t>like </a:t>
            </a:r>
            <a:r>
              <a:rPr sz="1600" spc="20" dirty="0">
                <a:cs typeface="Tahoma"/>
              </a:rPr>
              <a:t>Genre, </a:t>
            </a:r>
            <a:r>
              <a:rPr sz="1600" spc="25" dirty="0">
                <a:cs typeface="Tahoma"/>
              </a:rPr>
              <a:t> </a:t>
            </a:r>
            <a:r>
              <a:rPr sz="1600" spc="40" dirty="0">
                <a:cs typeface="Tahoma"/>
              </a:rPr>
              <a:t>Description </a:t>
            </a:r>
            <a:r>
              <a:rPr sz="1600" spc="20" dirty="0">
                <a:cs typeface="Tahoma"/>
              </a:rPr>
              <a:t>etc, </a:t>
            </a:r>
            <a:r>
              <a:rPr sz="1600" spc="60" dirty="0">
                <a:cs typeface="Tahoma"/>
              </a:rPr>
              <a:t>we </a:t>
            </a:r>
            <a:r>
              <a:rPr sz="1600" spc="55" dirty="0">
                <a:cs typeface="Tahoma"/>
              </a:rPr>
              <a:t>could </a:t>
            </a:r>
            <a:r>
              <a:rPr sz="1600" spc="60" dirty="0">
                <a:cs typeface="Tahoma"/>
              </a:rPr>
              <a:t>implement </a:t>
            </a:r>
            <a:r>
              <a:rPr sz="1600" spc="25" dirty="0">
                <a:cs typeface="Tahoma"/>
              </a:rPr>
              <a:t>a</a:t>
            </a:r>
            <a:r>
              <a:rPr sz="1600" spc="30" dirty="0">
                <a:cs typeface="Tahoma"/>
              </a:rPr>
              <a:t> content-filtering </a:t>
            </a:r>
            <a:r>
              <a:rPr sz="1600" spc="50" dirty="0">
                <a:cs typeface="Tahoma"/>
              </a:rPr>
              <a:t>based </a:t>
            </a:r>
            <a:r>
              <a:rPr sz="1600" spc="55" dirty="0">
                <a:cs typeface="Tahoma"/>
              </a:rPr>
              <a:t>recommendation </a:t>
            </a:r>
            <a:r>
              <a:rPr sz="1600" spc="60" dirty="0">
                <a:cs typeface="Tahoma"/>
              </a:rPr>
              <a:t> </a:t>
            </a:r>
            <a:r>
              <a:rPr sz="1600" spc="45" dirty="0">
                <a:cs typeface="Tahoma"/>
              </a:rPr>
              <a:t>system</a:t>
            </a:r>
            <a:r>
              <a:rPr sz="1600" spc="50" dirty="0">
                <a:cs typeface="Tahoma"/>
              </a:rPr>
              <a:t> </a:t>
            </a:r>
            <a:r>
              <a:rPr sz="1600" spc="55" dirty="0">
                <a:cs typeface="Tahoma"/>
              </a:rPr>
              <a:t>and </a:t>
            </a:r>
            <a:r>
              <a:rPr sz="1600" spc="60" dirty="0">
                <a:cs typeface="Tahoma"/>
              </a:rPr>
              <a:t>compare </a:t>
            </a:r>
            <a:r>
              <a:rPr sz="1600" spc="50" dirty="0">
                <a:cs typeface="Tahoma"/>
              </a:rPr>
              <a:t>the</a:t>
            </a:r>
            <a:r>
              <a:rPr sz="1600" spc="55" dirty="0">
                <a:cs typeface="Tahoma"/>
              </a:rPr>
              <a:t> </a:t>
            </a:r>
            <a:r>
              <a:rPr sz="1600" spc="20" dirty="0">
                <a:cs typeface="Tahoma"/>
              </a:rPr>
              <a:t>results</a:t>
            </a:r>
            <a:r>
              <a:rPr sz="1600" spc="25" dirty="0">
                <a:cs typeface="Tahoma"/>
              </a:rPr>
              <a:t> </a:t>
            </a:r>
            <a:r>
              <a:rPr sz="1600" spc="40" dirty="0">
                <a:cs typeface="Tahoma"/>
              </a:rPr>
              <a:t>with</a:t>
            </a:r>
            <a:r>
              <a:rPr sz="1600" spc="45" dirty="0">
                <a:cs typeface="Tahoma"/>
              </a:rPr>
              <a:t> </a:t>
            </a:r>
            <a:r>
              <a:rPr sz="1600" spc="50" dirty="0">
                <a:cs typeface="Tahoma"/>
              </a:rPr>
              <a:t>the</a:t>
            </a:r>
            <a:r>
              <a:rPr sz="1600" spc="55" dirty="0">
                <a:cs typeface="Tahoma"/>
              </a:rPr>
              <a:t> </a:t>
            </a:r>
            <a:r>
              <a:rPr sz="1600" spc="30" dirty="0">
                <a:cs typeface="Tahoma"/>
              </a:rPr>
              <a:t>existing</a:t>
            </a:r>
            <a:r>
              <a:rPr sz="1600" spc="35" dirty="0">
                <a:cs typeface="Tahoma"/>
              </a:rPr>
              <a:t> </a:t>
            </a:r>
            <a:r>
              <a:rPr sz="1600" spc="25" dirty="0">
                <a:cs typeface="Tahoma"/>
              </a:rPr>
              <a:t>collaborative-filtering</a:t>
            </a:r>
            <a:r>
              <a:rPr sz="1600" spc="30" dirty="0">
                <a:cs typeface="Tahoma"/>
              </a:rPr>
              <a:t> </a:t>
            </a:r>
            <a:r>
              <a:rPr sz="1600" spc="50" dirty="0">
                <a:cs typeface="Tahoma"/>
              </a:rPr>
              <a:t>based </a:t>
            </a:r>
            <a:r>
              <a:rPr sz="1600" spc="55" dirty="0">
                <a:cs typeface="Tahoma"/>
              </a:rPr>
              <a:t> </a:t>
            </a:r>
            <a:r>
              <a:rPr sz="1600" spc="30" dirty="0">
                <a:cs typeface="Tahoma"/>
              </a:rPr>
              <a:t>system.</a:t>
            </a:r>
            <a:endParaRPr sz="1600" dirty="0">
              <a:cs typeface="Tahoma"/>
            </a:endParaRPr>
          </a:p>
          <a:p>
            <a:pPr>
              <a:lnSpc>
                <a:spcPct val="100000"/>
              </a:lnSpc>
              <a:buClr>
                <a:srgbClr val="124F5C"/>
              </a:buClr>
              <a:buFont typeface="Times New Roman"/>
              <a:buChar char="●"/>
            </a:pPr>
            <a:endParaRPr sz="1600" dirty="0">
              <a:cs typeface="Tahoma"/>
            </a:endParaRPr>
          </a:p>
          <a:p>
            <a:pPr marL="329565" marR="5080" indent="-317500" algn="just">
              <a:lnSpc>
                <a:spcPct val="114999"/>
              </a:lnSpc>
              <a:spcBef>
                <a:spcPts val="1080"/>
              </a:spcBef>
              <a:buFont typeface="Times New Roman"/>
              <a:buChar char="●"/>
              <a:tabLst>
                <a:tab pos="330200" algn="l"/>
              </a:tabLst>
            </a:pPr>
            <a:r>
              <a:rPr sz="1600" spc="120" dirty="0">
                <a:cs typeface="Tahoma"/>
              </a:rPr>
              <a:t>We </a:t>
            </a:r>
            <a:r>
              <a:rPr sz="1600" spc="50" dirty="0">
                <a:cs typeface="Tahoma"/>
              </a:rPr>
              <a:t>would </a:t>
            </a:r>
            <a:r>
              <a:rPr sz="1600" spc="30" dirty="0">
                <a:cs typeface="Tahoma"/>
              </a:rPr>
              <a:t>like </a:t>
            </a:r>
            <a:r>
              <a:rPr sz="1600" spc="40" dirty="0">
                <a:cs typeface="Tahoma"/>
              </a:rPr>
              <a:t>to </a:t>
            </a:r>
            <a:r>
              <a:rPr sz="1600" spc="30" dirty="0">
                <a:cs typeface="Tahoma"/>
              </a:rPr>
              <a:t>explore </a:t>
            </a:r>
            <a:r>
              <a:rPr sz="1600" spc="25" dirty="0">
                <a:cs typeface="Tahoma"/>
              </a:rPr>
              <a:t>various </a:t>
            </a:r>
            <a:r>
              <a:rPr sz="1600" spc="40" dirty="0">
                <a:cs typeface="Tahoma"/>
              </a:rPr>
              <a:t>clustering </a:t>
            </a:r>
            <a:r>
              <a:rPr sz="1600" spc="45" dirty="0">
                <a:cs typeface="Tahoma"/>
              </a:rPr>
              <a:t>approaches</a:t>
            </a:r>
            <a:r>
              <a:rPr sz="1600" spc="50" dirty="0">
                <a:cs typeface="Tahoma"/>
              </a:rPr>
              <a:t> </a:t>
            </a:r>
            <a:r>
              <a:rPr sz="1600" spc="10" dirty="0">
                <a:cs typeface="Tahoma"/>
              </a:rPr>
              <a:t>for </a:t>
            </a:r>
            <a:r>
              <a:rPr sz="1600" spc="40" dirty="0">
                <a:cs typeface="Tahoma"/>
              </a:rPr>
              <a:t>clustering </a:t>
            </a:r>
            <a:r>
              <a:rPr sz="1600" spc="45" dirty="0">
                <a:cs typeface="Tahoma"/>
              </a:rPr>
              <a:t>the </a:t>
            </a:r>
            <a:r>
              <a:rPr sz="1600" spc="25" dirty="0">
                <a:cs typeface="Tahoma"/>
              </a:rPr>
              <a:t>users </a:t>
            </a:r>
            <a:r>
              <a:rPr sz="1600" spc="30" dirty="0">
                <a:cs typeface="Tahoma"/>
              </a:rPr>
              <a:t> </a:t>
            </a:r>
            <a:r>
              <a:rPr sz="1600" spc="50" dirty="0">
                <a:cs typeface="Tahoma"/>
              </a:rPr>
              <a:t>based </a:t>
            </a:r>
            <a:r>
              <a:rPr sz="1600" spc="60" dirty="0">
                <a:cs typeface="Tahoma"/>
              </a:rPr>
              <a:t>on </a:t>
            </a:r>
            <a:r>
              <a:rPr sz="1600" spc="45" dirty="0">
                <a:cs typeface="Tahoma"/>
              </a:rPr>
              <a:t>Age, </a:t>
            </a:r>
            <a:r>
              <a:rPr sz="1600" spc="40" dirty="0">
                <a:cs typeface="Tahoma"/>
              </a:rPr>
              <a:t>Location </a:t>
            </a:r>
            <a:r>
              <a:rPr sz="1600" dirty="0">
                <a:cs typeface="Tahoma"/>
              </a:rPr>
              <a:t>etc., </a:t>
            </a:r>
            <a:r>
              <a:rPr sz="1600" spc="55" dirty="0">
                <a:cs typeface="Tahoma"/>
              </a:rPr>
              <a:t>and then </a:t>
            </a:r>
            <a:r>
              <a:rPr sz="1600" spc="60" dirty="0">
                <a:cs typeface="Tahoma"/>
              </a:rPr>
              <a:t>implement </a:t>
            </a:r>
            <a:r>
              <a:rPr sz="1600" spc="40" dirty="0">
                <a:cs typeface="Tahoma"/>
              </a:rPr>
              <a:t>voting </a:t>
            </a:r>
            <a:r>
              <a:rPr sz="1600" spc="35" dirty="0">
                <a:cs typeface="Tahoma"/>
              </a:rPr>
              <a:t>algorithms </a:t>
            </a:r>
            <a:r>
              <a:rPr sz="1600" spc="30" dirty="0">
                <a:cs typeface="Tahoma"/>
              </a:rPr>
              <a:t>to </a:t>
            </a:r>
            <a:r>
              <a:rPr sz="1600" spc="70" dirty="0">
                <a:cs typeface="Tahoma"/>
              </a:rPr>
              <a:t>recommend </a:t>
            </a:r>
            <a:r>
              <a:rPr sz="1600" spc="75" dirty="0">
                <a:cs typeface="Tahoma"/>
              </a:rPr>
              <a:t> </a:t>
            </a:r>
            <a:r>
              <a:rPr sz="1600" spc="45" dirty="0">
                <a:cs typeface="Tahoma"/>
              </a:rPr>
              <a:t>items</a:t>
            </a:r>
            <a:r>
              <a:rPr sz="1600" spc="-25" dirty="0">
                <a:cs typeface="Tahoma"/>
              </a:rPr>
              <a:t> </a:t>
            </a:r>
            <a:r>
              <a:rPr sz="1600" spc="40" dirty="0">
                <a:cs typeface="Tahoma"/>
              </a:rPr>
              <a:t>to</a:t>
            </a:r>
            <a:r>
              <a:rPr sz="1600" spc="-25" dirty="0">
                <a:cs typeface="Tahoma"/>
              </a:rPr>
              <a:t> </a:t>
            </a:r>
            <a:r>
              <a:rPr sz="1600" spc="50" dirty="0">
                <a:cs typeface="Tahoma"/>
              </a:rPr>
              <a:t>the</a:t>
            </a:r>
            <a:r>
              <a:rPr sz="1600" spc="-15" dirty="0">
                <a:cs typeface="Tahoma"/>
              </a:rPr>
              <a:t> </a:t>
            </a:r>
            <a:r>
              <a:rPr sz="1600" spc="35" dirty="0">
                <a:cs typeface="Tahoma"/>
              </a:rPr>
              <a:t>user</a:t>
            </a:r>
            <a:r>
              <a:rPr sz="1600" spc="-20" dirty="0">
                <a:cs typeface="Tahoma"/>
              </a:rPr>
              <a:t> </a:t>
            </a:r>
            <a:r>
              <a:rPr sz="1600" spc="65" dirty="0">
                <a:cs typeface="Tahoma"/>
              </a:rPr>
              <a:t>depending</a:t>
            </a:r>
            <a:r>
              <a:rPr sz="1600" spc="-30" dirty="0">
                <a:cs typeface="Tahoma"/>
              </a:rPr>
              <a:t> </a:t>
            </a:r>
            <a:r>
              <a:rPr sz="1600" spc="60" dirty="0">
                <a:cs typeface="Tahoma"/>
              </a:rPr>
              <a:t>on</a:t>
            </a:r>
            <a:r>
              <a:rPr sz="1600" spc="-25" dirty="0">
                <a:cs typeface="Tahoma"/>
              </a:rPr>
              <a:t> </a:t>
            </a:r>
            <a:r>
              <a:rPr sz="1600" spc="50" dirty="0">
                <a:cs typeface="Tahoma"/>
              </a:rPr>
              <a:t>the</a:t>
            </a:r>
            <a:r>
              <a:rPr sz="1600" spc="-25" dirty="0">
                <a:cs typeface="Tahoma"/>
              </a:rPr>
              <a:t> </a:t>
            </a:r>
            <a:r>
              <a:rPr sz="1600" spc="35" dirty="0">
                <a:cs typeface="Tahoma"/>
              </a:rPr>
              <a:t>cluster</a:t>
            </a:r>
            <a:r>
              <a:rPr sz="1600" spc="-30" dirty="0">
                <a:cs typeface="Tahoma"/>
              </a:rPr>
              <a:t> </a:t>
            </a:r>
            <a:r>
              <a:rPr sz="1600" spc="35" dirty="0">
                <a:cs typeface="Tahoma"/>
              </a:rPr>
              <a:t>into</a:t>
            </a:r>
            <a:r>
              <a:rPr sz="1600" spc="-20" dirty="0">
                <a:cs typeface="Tahoma"/>
              </a:rPr>
              <a:t> </a:t>
            </a:r>
            <a:r>
              <a:rPr sz="1600" spc="60" dirty="0">
                <a:cs typeface="Tahoma"/>
              </a:rPr>
              <a:t>which</a:t>
            </a:r>
            <a:r>
              <a:rPr sz="1600" spc="-30" dirty="0">
                <a:cs typeface="Tahoma"/>
              </a:rPr>
              <a:t> </a:t>
            </a:r>
            <a:r>
              <a:rPr sz="1600" spc="10" dirty="0">
                <a:cs typeface="Tahoma"/>
              </a:rPr>
              <a:t>it</a:t>
            </a:r>
            <a:r>
              <a:rPr sz="1600" spc="-15" dirty="0">
                <a:cs typeface="Tahoma"/>
              </a:rPr>
              <a:t> </a:t>
            </a:r>
            <a:r>
              <a:rPr sz="1600" spc="40" dirty="0">
                <a:cs typeface="Tahoma"/>
              </a:rPr>
              <a:t>belongs.</a:t>
            </a:r>
            <a:endParaRPr sz="1600" dirty="0">
              <a:cs typeface="Tahoma"/>
            </a:endParaRPr>
          </a:p>
        </p:txBody>
      </p:sp>
      <p:sp>
        <p:nvSpPr>
          <p:cNvPr id="5" name="Rectangle 4">
            <a:extLst>
              <a:ext uri="{FF2B5EF4-FFF2-40B4-BE49-F238E27FC236}">
                <a16:creationId xmlns:a16="http://schemas.microsoft.com/office/drawing/2014/main" id="{629F7D5C-B7E0-AC91-0612-EB2EF9F52A4D}"/>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5240">
              <a:lnSpc>
                <a:spcPct val="100000"/>
              </a:lnSpc>
              <a:spcBef>
                <a:spcPts val="95"/>
              </a:spcBef>
            </a:pPr>
            <a:r>
              <a:rPr spc="185" dirty="0"/>
              <a:t>Thank</a:t>
            </a:r>
            <a:r>
              <a:rPr spc="-110" dirty="0"/>
              <a:t> </a:t>
            </a:r>
            <a:r>
              <a:rPr spc="155" dirty="0"/>
              <a:t>You</a:t>
            </a:r>
          </a:p>
        </p:txBody>
      </p:sp>
      <p:sp>
        <p:nvSpPr>
          <p:cNvPr id="4" name="Rectangle 3">
            <a:extLst>
              <a:ext uri="{FF2B5EF4-FFF2-40B4-BE49-F238E27FC236}">
                <a16:creationId xmlns:a16="http://schemas.microsoft.com/office/drawing/2014/main" id="{7D6F671D-284F-4C0F-B64B-659CC647F85F}"/>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803873" y="410188"/>
            <a:ext cx="4534185" cy="959824"/>
          </a:xfrm>
          <a:prstGeom prst="rect">
            <a:avLst/>
          </a:prstGeom>
        </p:spPr>
        <p:txBody>
          <a:bodyPr vert="horz" lIns="91440" tIns="45720" rIns="91440" bIns="45720" rtlCol="0" anchor="ctr">
            <a:normAutofit fontScale="90000"/>
          </a:bodyPr>
          <a:lstStyle/>
          <a:p>
            <a:pPr marL="12700" algn="l" rtl="0">
              <a:lnSpc>
                <a:spcPct val="90000"/>
              </a:lnSpc>
              <a:spcBef>
                <a:spcPct val="0"/>
              </a:spcBef>
            </a:pPr>
            <a:r>
              <a:rPr lang="en-US" sz="3600" spc="110" dirty="0">
                <a:cs typeface="Arial"/>
              </a:rPr>
              <a:t>Problem</a:t>
            </a:r>
            <a:r>
              <a:rPr lang="en-US" sz="3000" kern="1200" spc="-75" dirty="0">
                <a:solidFill>
                  <a:srgbClr val="C00000"/>
                </a:solidFill>
                <a:latin typeface="+mj-lt"/>
                <a:cs typeface="+mj-cs"/>
              </a:rPr>
              <a:t> </a:t>
            </a:r>
            <a:r>
              <a:rPr lang="en-US" sz="4000" spc="110" dirty="0">
                <a:cs typeface="Arial"/>
              </a:rPr>
              <a:t>Statement</a:t>
            </a:r>
          </a:p>
        </p:txBody>
      </p:sp>
      <p:sp>
        <p:nvSpPr>
          <p:cNvPr id="3" name="object 3"/>
          <p:cNvSpPr txBox="1"/>
          <p:nvPr/>
        </p:nvSpPr>
        <p:spPr>
          <a:xfrm>
            <a:off x="4038600" y="3187107"/>
            <a:ext cx="3703576" cy="1218860"/>
          </a:xfrm>
          <a:prstGeom prst="rect">
            <a:avLst/>
          </a:prstGeom>
        </p:spPr>
        <p:txBody>
          <a:bodyPr vert="horz" lIns="91440" tIns="45720" rIns="91440" bIns="45720" rtlCol="0" anchor="t">
            <a:normAutofit/>
          </a:bodyPr>
          <a:lstStyle/>
          <a:p>
            <a:pPr algn="just">
              <a:lnSpc>
                <a:spcPct val="90000"/>
              </a:lnSpc>
              <a:spcBef>
                <a:spcPts val="50"/>
              </a:spcBef>
            </a:pPr>
            <a:endParaRPr lang="en-US" sz="1500" dirty="0"/>
          </a:p>
        </p:txBody>
      </p:sp>
      <p:pic>
        <p:nvPicPr>
          <p:cNvPr id="7" name="Picture 6" descr="10 most read books in the world | Times of India">
            <a:extLst>
              <a:ext uri="{FF2B5EF4-FFF2-40B4-BE49-F238E27FC236}">
                <a16:creationId xmlns:a16="http://schemas.microsoft.com/office/drawing/2014/main" id="{C5407F00-11C9-83EE-E2C9-4D14DC598648}"/>
              </a:ext>
            </a:extLst>
          </p:cNvPr>
          <p:cNvPicPr>
            <a:picLocks noChangeAspect="1"/>
          </p:cNvPicPr>
          <p:nvPr/>
        </p:nvPicPr>
        <p:blipFill rotWithShape="1">
          <a:blip r:embed="rId2"/>
          <a:srcRect r="2936" b="2"/>
          <a:stretch/>
        </p:blipFill>
        <p:spPr>
          <a:xfrm>
            <a:off x="-2713" y="10"/>
            <a:ext cx="3744420" cy="5143490"/>
          </a:xfrm>
          <a:prstGeom prst="rect">
            <a:avLst/>
          </a:prstGeom>
          <a:effectLst/>
        </p:spPr>
      </p:pic>
      <p:sp>
        <p:nvSpPr>
          <p:cNvPr id="6" name="Rectangle 5">
            <a:extLst>
              <a:ext uri="{FF2B5EF4-FFF2-40B4-BE49-F238E27FC236}">
                <a16:creationId xmlns:a16="http://schemas.microsoft.com/office/drawing/2014/main" id="{6693E711-B403-D5AA-CA54-485DB698C6C1}"/>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A9D5C549-7F69-8AFA-E079-F83F1041F31D}"/>
              </a:ext>
            </a:extLst>
          </p:cNvPr>
          <p:cNvSpPr>
            <a:spLocks noChangeArrowheads="1"/>
          </p:cNvSpPr>
          <p:nvPr/>
        </p:nvSpPr>
        <p:spPr bwMode="auto">
          <a:xfrm>
            <a:off x="3741707" y="1285696"/>
            <a:ext cx="465851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Recommendation systems, seen on sites such as Amazon and YouTube, provide individualized suggestions, saving time and decreasing overload. They increase engagement, boost sales, and offer decision help across domains, so improving user experiences and adding value to digital interactions. </a:t>
            </a:r>
          </a:p>
        </p:txBody>
      </p:sp>
      <p:sp>
        <p:nvSpPr>
          <p:cNvPr id="12" name="Rectangle 7">
            <a:extLst>
              <a:ext uri="{FF2B5EF4-FFF2-40B4-BE49-F238E27FC236}">
                <a16:creationId xmlns:a16="http://schemas.microsoft.com/office/drawing/2014/main" id="{78B23BBC-0A03-07FB-2388-37C63272B70A}"/>
              </a:ext>
            </a:extLst>
          </p:cNvPr>
          <p:cNvSpPr>
            <a:spLocks noChangeArrowheads="1"/>
          </p:cNvSpPr>
          <p:nvPr/>
        </p:nvSpPr>
        <p:spPr bwMode="auto">
          <a:xfrm>
            <a:off x="3734831" y="3375808"/>
            <a:ext cx="448789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Our primary objective is to develop a recommendation system that suggests appropriate books to consumers based on popularity.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0"/>
            <a:ext cx="6463665" cy="995785"/>
          </a:xfrm>
          <a:prstGeom prst="rect">
            <a:avLst/>
          </a:prstGeom>
        </p:spPr>
        <p:txBody>
          <a:bodyPr vert="horz" wrap="square" lIns="0" tIns="130175" rIns="0" bIns="0" rtlCol="0" anchor="t">
            <a:spAutoFit/>
          </a:bodyPr>
          <a:lstStyle/>
          <a:p>
            <a:pPr marL="12700">
              <a:lnSpc>
                <a:spcPct val="100000"/>
              </a:lnSpc>
              <a:spcBef>
                <a:spcPts val="1025"/>
              </a:spcBef>
            </a:pPr>
            <a:r>
              <a:rPr sz="3600" spc="80" dirty="0">
                <a:latin typeface="+mj-lt"/>
              </a:rPr>
              <a:t>Data</a:t>
            </a:r>
            <a:r>
              <a:rPr sz="3600" spc="-60" dirty="0">
                <a:latin typeface="+mj-lt"/>
              </a:rPr>
              <a:t> </a:t>
            </a:r>
            <a:r>
              <a:rPr sz="3600" spc="105" dirty="0">
                <a:latin typeface="+mj-lt"/>
              </a:rPr>
              <a:t>Summary</a:t>
            </a:r>
            <a:endParaRPr sz="3600" dirty="0">
              <a:latin typeface="+mj-lt"/>
            </a:endParaRPr>
          </a:p>
          <a:p>
            <a:pPr marL="12700">
              <a:lnSpc>
                <a:spcPct val="100000"/>
              </a:lnSpc>
              <a:spcBef>
                <a:spcPts val="470"/>
              </a:spcBef>
            </a:pPr>
            <a:r>
              <a:rPr sz="1600" b="0" spc="5" dirty="0">
                <a:solidFill>
                  <a:schemeClr val="tx1"/>
                </a:solidFill>
                <a:latin typeface="+mn-lt"/>
                <a:ea typeface="Verdana"/>
                <a:cs typeface="Verdana"/>
              </a:rPr>
              <a:t>The</a:t>
            </a:r>
            <a:r>
              <a:rPr sz="1600" b="0" spc="-125" dirty="0">
                <a:solidFill>
                  <a:schemeClr val="tx1"/>
                </a:solidFill>
                <a:latin typeface="+mn-lt"/>
                <a:ea typeface="Verdana"/>
                <a:cs typeface="Verdana"/>
              </a:rPr>
              <a:t> </a:t>
            </a:r>
            <a:r>
              <a:rPr sz="1600" b="0" spc="5" dirty="0">
                <a:solidFill>
                  <a:schemeClr val="tx1"/>
                </a:solidFill>
                <a:latin typeface="+mn-lt"/>
                <a:ea typeface="Verdana"/>
                <a:cs typeface="Verdana"/>
              </a:rPr>
              <a:t>dataset</a:t>
            </a:r>
            <a:r>
              <a:rPr sz="1600" b="0" spc="-150" dirty="0">
                <a:solidFill>
                  <a:schemeClr val="tx1"/>
                </a:solidFill>
                <a:latin typeface="+mn-lt"/>
                <a:ea typeface="Verdana"/>
                <a:cs typeface="Verdana"/>
              </a:rPr>
              <a:t> </a:t>
            </a:r>
            <a:r>
              <a:rPr sz="1600" b="0" spc="-30" dirty="0">
                <a:solidFill>
                  <a:schemeClr val="tx1"/>
                </a:solidFill>
                <a:latin typeface="+mn-lt"/>
                <a:ea typeface="Verdana"/>
                <a:cs typeface="Verdana"/>
              </a:rPr>
              <a:t>is</a:t>
            </a:r>
            <a:r>
              <a:rPr sz="1600" b="0" spc="-130" dirty="0">
                <a:solidFill>
                  <a:schemeClr val="tx1"/>
                </a:solidFill>
                <a:latin typeface="+mn-lt"/>
                <a:ea typeface="Verdana"/>
                <a:cs typeface="Verdana"/>
              </a:rPr>
              <a:t> </a:t>
            </a:r>
            <a:r>
              <a:rPr sz="1600" b="0" spc="30" dirty="0">
                <a:solidFill>
                  <a:schemeClr val="tx1"/>
                </a:solidFill>
                <a:latin typeface="+mn-lt"/>
                <a:ea typeface="Verdana"/>
                <a:cs typeface="Verdana"/>
              </a:rPr>
              <a:t>comprised</a:t>
            </a:r>
            <a:r>
              <a:rPr sz="1600" b="0" spc="-120" dirty="0">
                <a:solidFill>
                  <a:schemeClr val="tx1"/>
                </a:solidFill>
                <a:latin typeface="+mn-lt"/>
                <a:ea typeface="Verdana"/>
                <a:cs typeface="Verdana"/>
              </a:rPr>
              <a:t> </a:t>
            </a:r>
            <a:r>
              <a:rPr sz="1600" b="0" spc="5" dirty="0">
                <a:solidFill>
                  <a:schemeClr val="tx1"/>
                </a:solidFill>
                <a:latin typeface="+mn-lt"/>
                <a:ea typeface="Verdana"/>
                <a:cs typeface="Verdana"/>
              </a:rPr>
              <a:t>of</a:t>
            </a:r>
            <a:r>
              <a:rPr sz="1600" b="0" spc="-140" dirty="0">
                <a:solidFill>
                  <a:schemeClr val="tx1"/>
                </a:solidFill>
                <a:latin typeface="+mn-lt"/>
                <a:ea typeface="Verdana"/>
                <a:cs typeface="Verdana"/>
              </a:rPr>
              <a:t> </a:t>
            </a:r>
            <a:r>
              <a:rPr sz="1600" b="0" spc="15" dirty="0">
                <a:solidFill>
                  <a:schemeClr val="tx1"/>
                </a:solidFill>
                <a:latin typeface="+mn-lt"/>
                <a:ea typeface="Verdana"/>
                <a:cs typeface="Verdana"/>
              </a:rPr>
              <a:t>three</a:t>
            </a:r>
            <a:r>
              <a:rPr sz="1600" b="0" spc="-135" dirty="0">
                <a:solidFill>
                  <a:schemeClr val="tx1"/>
                </a:solidFill>
                <a:latin typeface="+mn-lt"/>
                <a:ea typeface="Verdana"/>
                <a:cs typeface="Verdana"/>
              </a:rPr>
              <a:t> </a:t>
            </a:r>
            <a:r>
              <a:rPr sz="1600" b="0" spc="-20" dirty="0">
                <a:solidFill>
                  <a:schemeClr val="tx1"/>
                </a:solidFill>
                <a:latin typeface="+mn-lt"/>
                <a:ea typeface="Verdana"/>
                <a:cs typeface="Verdana"/>
              </a:rPr>
              <a:t>csv</a:t>
            </a:r>
            <a:r>
              <a:rPr sz="1600" b="0" spc="-130" dirty="0">
                <a:solidFill>
                  <a:schemeClr val="tx1"/>
                </a:solidFill>
                <a:latin typeface="+mn-lt"/>
                <a:ea typeface="Verdana"/>
                <a:cs typeface="Verdana"/>
              </a:rPr>
              <a:t> </a:t>
            </a:r>
            <a:r>
              <a:rPr sz="1600" b="0" spc="-110" dirty="0">
                <a:solidFill>
                  <a:schemeClr val="tx1"/>
                </a:solidFill>
                <a:latin typeface="+mn-lt"/>
                <a:ea typeface="Verdana"/>
                <a:cs typeface="Verdana"/>
              </a:rPr>
              <a:t>files::</a:t>
            </a:r>
            <a:r>
              <a:rPr sz="1600" b="0" spc="-125" dirty="0">
                <a:solidFill>
                  <a:schemeClr val="tx1"/>
                </a:solidFill>
                <a:latin typeface="+mn-lt"/>
                <a:ea typeface="Verdana"/>
                <a:cs typeface="Verdana"/>
              </a:rPr>
              <a:t> </a:t>
            </a:r>
            <a:r>
              <a:rPr sz="1600" b="0" spc="-40" dirty="0">
                <a:solidFill>
                  <a:schemeClr val="tx1"/>
                </a:solidFill>
                <a:latin typeface="+mn-lt"/>
                <a:ea typeface="Verdana"/>
                <a:cs typeface="Verdana"/>
              </a:rPr>
              <a:t>User,</a:t>
            </a:r>
            <a:r>
              <a:rPr sz="1600" b="0" spc="-140" dirty="0">
                <a:solidFill>
                  <a:schemeClr val="tx1"/>
                </a:solidFill>
                <a:latin typeface="+mn-lt"/>
                <a:ea typeface="Verdana"/>
                <a:cs typeface="Verdana"/>
              </a:rPr>
              <a:t> </a:t>
            </a:r>
            <a:r>
              <a:rPr sz="1600" b="0" spc="-30" dirty="0">
                <a:solidFill>
                  <a:schemeClr val="tx1"/>
                </a:solidFill>
                <a:latin typeface="+mn-lt"/>
                <a:ea typeface="Verdana"/>
                <a:cs typeface="Verdana"/>
              </a:rPr>
              <a:t>Book</a:t>
            </a:r>
            <a:r>
              <a:rPr lang="en-IN" sz="1600" b="0" spc="-30" dirty="0">
                <a:solidFill>
                  <a:schemeClr val="tx1"/>
                </a:solidFill>
                <a:latin typeface="+mn-lt"/>
                <a:ea typeface="Verdana"/>
                <a:cs typeface="Verdana"/>
              </a:rPr>
              <a:t>s</a:t>
            </a:r>
            <a:r>
              <a:rPr sz="1600" b="0" spc="-30" dirty="0">
                <a:solidFill>
                  <a:schemeClr val="tx1"/>
                </a:solidFill>
                <a:latin typeface="+mn-lt"/>
                <a:ea typeface="Verdana"/>
                <a:cs typeface="Verdana"/>
              </a:rPr>
              <a:t>,</a:t>
            </a:r>
            <a:r>
              <a:rPr sz="1600" b="0" spc="-140" dirty="0">
                <a:solidFill>
                  <a:schemeClr val="tx1"/>
                </a:solidFill>
                <a:latin typeface="+mn-lt"/>
                <a:ea typeface="Verdana"/>
                <a:cs typeface="Verdana"/>
              </a:rPr>
              <a:t> </a:t>
            </a:r>
            <a:r>
              <a:rPr sz="1600" b="0" dirty="0">
                <a:solidFill>
                  <a:schemeClr val="tx1"/>
                </a:solidFill>
                <a:latin typeface="+mn-lt"/>
                <a:ea typeface="Verdana"/>
                <a:cs typeface="Verdana"/>
              </a:rPr>
              <a:t>Rating</a:t>
            </a:r>
            <a:r>
              <a:rPr lang="en-IN" sz="1600" b="0" dirty="0">
                <a:solidFill>
                  <a:schemeClr val="tx1"/>
                </a:solidFill>
                <a:latin typeface="+mn-lt"/>
                <a:ea typeface="Verdana"/>
                <a:cs typeface="Verdana"/>
              </a:rPr>
              <a:t>s</a:t>
            </a:r>
            <a:endParaRPr sz="1600" dirty="0">
              <a:solidFill>
                <a:schemeClr val="tx1"/>
              </a:solidFill>
              <a:latin typeface="+mn-lt"/>
              <a:ea typeface="Verdana"/>
              <a:cs typeface="Verdana"/>
            </a:endParaRPr>
          </a:p>
        </p:txBody>
      </p:sp>
      <p:sp>
        <p:nvSpPr>
          <p:cNvPr id="3" name="object 3"/>
          <p:cNvSpPr txBox="1"/>
          <p:nvPr/>
        </p:nvSpPr>
        <p:spPr>
          <a:xfrm>
            <a:off x="483514" y="1037310"/>
            <a:ext cx="6284595" cy="1170833"/>
          </a:xfrm>
          <a:prstGeom prst="rect">
            <a:avLst/>
          </a:prstGeom>
        </p:spPr>
        <p:txBody>
          <a:bodyPr vert="horz" wrap="square" lIns="0" tIns="44450" rIns="0" bIns="0" rtlCol="0" anchor="t">
            <a:spAutoFit/>
          </a:bodyPr>
          <a:lstStyle/>
          <a:p>
            <a:pPr marL="12700">
              <a:spcBef>
                <a:spcPts val="350"/>
              </a:spcBef>
            </a:pPr>
            <a:r>
              <a:rPr lang="en-US" sz="1600" spc="-30" dirty="0" err="1">
                <a:ea typeface="Verdana"/>
                <a:cs typeface="Arial"/>
              </a:rPr>
              <a:t>Users_dataset</a:t>
            </a:r>
            <a:r>
              <a:rPr lang="en-US" sz="1600" spc="-30" dirty="0">
                <a:ea typeface="Verdana"/>
                <a:cs typeface="Arial"/>
              </a:rPr>
              <a:t>.</a:t>
            </a:r>
          </a:p>
          <a:p>
            <a:pPr marL="376555" indent="-317500">
              <a:spcBef>
                <a:spcPts val="250"/>
              </a:spcBef>
              <a:buFont typeface="Times New Roman,Serif"/>
              <a:buChar char="●"/>
            </a:pPr>
            <a:r>
              <a:rPr lang="en-US" sz="1600" spc="-30" dirty="0">
                <a:ea typeface="Verdana"/>
                <a:cs typeface="Arial"/>
              </a:rPr>
              <a:t>User-ID (unique for each user)</a:t>
            </a:r>
          </a:p>
          <a:p>
            <a:pPr marL="376555" indent="-317500">
              <a:spcBef>
                <a:spcPts val="254"/>
              </a:spcBef>
              <a:buFont typeface="Times New Roman,Serif"/>
              <a:buChar char="●"/>
            </a:pPr>
            <a:r>
              <a:rPr lang="en-US" sz="1600" spc="-30" dirty="0">
                <a:ea typeface="Verdana"/>
                <a:cs typeface="Arial"/>
              </a:rPr>
              <a:t>Location (contains city, state and country separated by commas)</a:t>
            </a:r>
          </a:p>
          <a:p>
            <a:pPr marL="376555" indent="-317500">
              <a:spcBef>
                <a:spcPts val="465"/>
              </a:spcBef>
              <a:buFont typeface="Times New Roman,Serif"/>
              <a:buChar char="●"/>
            </a:pPr>
            <a:r>
              <a:rPr lang="en-US" sz="1600" spc="-30" dirty="0">
                <a:ea typeface="Verdana"/>
                <a:cs typeface="Arial"/>
              </a:rPr>
              <a:t>Age Shape of Dataset - (278858, 3)</a:t>
            </a:r>
            <a:endParaRPr lang="en-US" dirty="0"/>
          </a:p>
        </p:txBody>
      </p:sp>
      <p:sp>
        <p:nvSpPr>
          <p:cNvPr id="4" name="object 4"/>
          <p:cNvSpPr txBox="1"/>
          <p:nvPr/>
        </p:nvSpPr>
        <p:spPr>
          <a:xfrm>
            <a:off x="390549" y="2200386"/>
            <a:ext cx="2940685" cy="1714572"/>
          </a:xfrm>
          <a:prstGeom prst="rect">
            <a:avLst/>
          </a:prstGeom>
        </p:spPr>
        <p:txBody>
          <a:bodyPr vert="horz" wrap="square" lIns="0" tIns="44450" rIns="0" bIns="0" rtlCol="0" anchor="t">
            <a:spAutoFit/>
          </a:bodyPr>
          <a:lstStyle/>
          <a:p>
            <a:pPr marL="12700">
              <a:lnSpc>
                <a:spcPct val="100000"/>
              </a:lnSpc>
              <a:spcBef>
                <a:spcPts val="350"/>
              </a:spcBef>
            </a:pPr>
            <a:r>
              <a:rPr sz="1600" spc="-20" dirty="0">
                <a:cs typeface="Verdana"/>
              </a:rPr>
              <a:t>Books_dataset.</a:t>
            </a:r>
            <a:endParaRPr lang="en-US" sz="1600" dirty="0">
              <a:cs typeface="Verdana"/>
            </a:endParaRPr>
          </a:p>
          <a:p>
            <a:pPr marL="424180" indent="-317500">
              <a:lnSpc>
                <a:spcPct val="100000"/>
              </a:lnSpc>
              <a:spcBef>
                <a:spcPts val="250"/>
              </a:spcBef>
              <a:buFont typeface="Times New Roman"/>
              <a:buChar char="●"/>
              <a:tabLst>
                <a:tab pos="423545" algn="l"/>
                <a:tab pos="424180" algn="l"/>
              </a:tabLst>
            </a:pPr>
            <a:r>
              <a:rPr sz="1600" spc="-50" dirty="0">
                <a:cs typeface="Verdana"/>
              </a:rPr>
              <a:t>IS</a:t>
            </a:r>
            <a:r>
              <a:rPr sz="1600" spc="-75" dirty="0">
                <a:cs typeface="Verdana"/>
              </a:rPr>
              <a:t>B</a:t>
            </a:r>
            <a:r>
              <a:rPr sz="1600" spc="90" dirty="0">
                <a:cs typeface="Verdana"/>
              </a:rPr>
              <a:t>N</a:t>
            </a:r>
            <a:r>
              <a:rPr sz="1600" spc="-135" dirty="0">
                <a:cs typeface="Verdana"/>
              </a:rPr>
              <a:t> </a:t>
            </a:r>
            <a:r>
              <a:rPr sz="1600" spc="-175" dirty="0">
                <a:cs typeface="Verdana"/>
              </a:rPr>
              <a:t>(</a:t>
            </a:r>
            <a:r>
              <a:rPr sz="1600" spc="45" dirty="0">
                <a:cs typeface="Verdana"/>
              </a:rPr>
              <a:t>un</a:t>
            </a:r>
            <a:r>
              <a:rPr sz="1600" spc="10" dirty="0">
                <a:cs typeface="Verdana"/>
              </a:rPr>
              <a:t>i</a:t>
            </a:r>
            <a:r>
              <a:rPr sz="1600" spc="50" dirty="0">
                <a:cs typeface="Verdana"/>
              </a:rPr>
              <a:t>que</a:t>
            </a:r>
            <a:r>
              <a:rPr sz="1600" spc="-155" dirty="0">
                <a:cs typeface="Verdana"/>
              </a:rPr>
              <a:t> </a:t>
            </a:r>
            <a:r>
              <a:rPr sz="1600" spc="-10" dirty="0">
                <a:cs typeface="Verdana"/>
              </a:rPr>
              <a:t>for</a:t>
            </a:r>
            <a:r>
              <a:rPr sz="1600" spc="-135" dirty="0">
                <a:cs typeface="Verdana"/>
              </a:rPr>
              <a:t> </a:t>
            </a:r>
            <a:r>
              <a:rPr sz="1600" spc="20" dirty="0">
                <a:cs typeface="Verdana"/>
              </a:rPr>
              <a:t>eac</a:t>
            </a:r>
            <a:r>
              <a:rPr sz="1600" spc="60" dirty="0">
                <a:cs typeface="Verdana"/>
              </a:rPr>
              <a:t>h</a:t>
            </a:r>
            <a:r>
              <a:rPr sz="1600" spc="-150" dirty="0">
                <a:cs typeface="Verdana"/>
              </a:rPr>
              <a:t> </a:t>
            </a:r>
            <a:r>
              <a:rPr sz="1600" spc="55" dirty="0">
                <a:cs typeface="Verdana"/>
              </a:rPr>
              <a:t>b</a:t>
            </a:r>
            <a:r>
              <a:rPr sz="1600" spc="40" dirty="0">
                <a:cs typeface="Verdana"/>
              </a:rPr>
              <a:t>o</a:t>
            </a:r>
            <a:r>
              <a:rPr sz="1600" spc="25" dirty="0">
                <a:cs typeface="Verdana"/>
              </a:rPr>
              <a:t>o</a:t>
            </a:r>
            <a:r>
              <a:rPr sz="1600" spc="-80" dirty="0">
                <a:cs typeface="Verdana"/>
              </a:rPr>
              <a:t>k)</a:t>
            </a:r>
            <a:endParaRPr sz="1600" dirty="0">
              <a:cs typeface="Verdana"/>
            </a:endParaRPr>
          </a:p>
          <a:p>
            <a:pPr marL="424180" indent="-317500">
              <a:lnSpc>
                <a:spcPct val="100000"/>
              </a:lnSpc>
              <a:spcBef>
                <a:spcPts val="254"/>
              </a:spcBef>
              <a:buFont typeface="Times New Roman"/>
              <a:buChar char="●"/>
              <a:tabLst>
                <a:tab pos="423545" algn="l"/>
                <a:tab pos="424180" algn="l"/>
              </a:tabLst>
            </a:pPr>
            <a:r>
              <a:rPr sz="1600" spc="-5" dirty="0">
                <a:cs typeface="Verdana"/>
              </a:rPr>
              <a:t>Book-Title</a:t>
            </a:r>
            <a:endParaRPr sz="1600" dirty="0">
              <a:cs typeface="Verdana"/>
            </a:endParaRPr>
          </a:p>
          <a:p>
            <a:pPr marL="424180" indent="-317500">
              <a:lnSpc>
                <a:spcPct val="100000"/>
              </a:lnSpc>
              <a:spcBef>
                <a:spcPts val="254"/>
              </a:spcBef>
              <a:buFont typeface="Times New Roman"/>
              <a:buChar char="●"/>
              <a:tabLst>
                <a:tab pos="423545" algn="l"/>
                <a:tab pos="424180" algn="l"/>
              </a:tabLst>
            </a:pPr>
            <a:r>
              <a:rPr sz="1600" spc="20" dirty="0">
                <a:cs typeface="Verdana"/>
              </a:rPr>
              <a:t>Book-Author</a:t>
            </a:r>
            <a:endParaRPr sz="1600" dirty="0">
              <a:cs typeface="Verdana"/>
            </a:endParaRPr>
          </a:p>
          <a:p>
            <a:pPr marL="424180" indent="-317500">
              <a:lnSpc>
                <a:spcPct val="100000"/>
              </a:lnSpc>
              <a:spcBef>
                <a:spcPts val="250"/>
              </a:spcBef>
              <a:buFont typeface="Times New Roman"/>
              <a:buChar char="●"/>
              <a:tabLst>
                <a:tab pos="423545" algn="l"/>
                <a:tab pos="424180" algn="l"/>
              </a:tabLst>
            </a:pPr>
            <a:r>
              <a:rPr sz="1600" spc="10" dirty="0">
                <a:cs typeface="Verdana"/>
              </a:rPr>
              <a:t>Year-Of-Publication</a:t>
            </a:r>
            <a:endParaRPr sz="1600" dirty="0">
              <a:cs typeface="Verdana"/>
            </a:endParaRPr>
          </a:p>
          <a:p>
            <a:pPr marL="424180" indent="-317500">
              <a:lnSpc>
                <a:spcPct val="100000"/>
              </a:lnSpc>
              <a:spcBef>
                <a:spcPts val="250"/>
              </a:spcBef>
              <a:buFont typeface="Times New Roman"/>
              <a:buChar char="●"/>
              <a:tabLst>
                <a:tab pos="423545" algn="l"/>
                <a:tab pos="424180" algn="l"/>
              </a:tabLst>
            </a:pPr>
            <a:r>
              <a:rPr sz="1600" spc="25" dirty="0">
                <a:cs typeface="Verdana"/>
              </a:rPr>
              <a:t>Publisher</a:t>
            </a:r>
            <a:endParaRPr sz="1600" dirty="0">
              <a:cs typeface="Verdana"/>
            </a:endParaRPr>
          </a:p>
        </p:txBody>
      </p:sp>
      <p:sp>
        <p:nvSpPr>
          <p:cNvPr id="5" name="object 5"/>
          <p:cNvSpPr txBox="1"/>
          <p:nvPr/>
        </p:nvSpPr>
        <p:spPr>
          <a:xfrm>
            <a:off x="390549" y="4173149"/>
            <a:ext cx="1680018" cy="860492"/>
          </a:xfrm>
          <a:prstGeom prst="rect">
            <a:avLst/>
          </a:prstGeom>
        </p:spPr>
        <p:txBody>
          <a:bodyPr vert="horz" wrap="square" lIns="0" tIns="44450" rIns="0" bIns="0" rtlCol="0" anchor="t">
            <a:spAutoFit/>
          </a:bodyPr>
          <a:lstStyle/>
          <a:p>
            <a:pPr marL="12700">
              <a:lnSpc>
                <a:spcPct val="100000"/>
              </a:lnSpc>
              <a:spcBef>
                <a:spcPts val="350"/>
              </a:spcBef>
            </a:pPr>
            <a:r>
              <a:rPr sz="1600" spc="-15" dirty="0" err="1">
                <a:cs typeface="Verdana"/>
              </a:rPr>
              <a:t>Ratings_</a:t>
            </a:r>
            <a:r>
              <a:rPr lang="en-US" sz="1600" spc="-15" dirty="0" err="1">
                <a:cs typeface="Verdana"/>
              </a:rPr>
              <a:t>dataset</a:t>
            </a:r>
            <a:r>
              <a:rPr lang="en-US" sz="1600" spc="-15" dirty="0">
                <a:cs typeface="Verdana"/>
              </a:rPr>
              <a:t>.</a:t>
            </a:r>
            <a:endParaRPr lang="en-US" sz="1600" dirty="0">
              <a:ea typeface="Verdana"/>
              <a:cs typeface="Verdana"/>
            </a:endParaRPr>
          </a:p>
          <a:p>
            <a:pPr marL="424180" indent="-317500">
              <a:lnSpc>
                <a:spcPct val="100000"/>
              </a:lnSpc>
              <a:spcBef>
                <a:spcPts val="254"/>
              </a:spcBef>
              <a:buFont typeface="Times New Roman"/>
              <a:buChar char="●"/>
              <a:tabLst>
                <a:tab pos="423545" algn="l"/>
                <a:tab pos="424180" algn="l"/>
              </a:tabLst>
            </a:pPr>
            <a:r>
              <a:rPr sz="1600" spc="-25" dirty="0">
                <a:cs typeface="Verdana"/>
              </a:rPr>
              <a:t>User-ID</a:t>
            </a:r>
            <a:endParaRPr sz="1600" dirty="0">
              <a:ea typeface="Verdana"/>
              <a:cs typeface="Verdana"/>
            </a:endParaRPr>
          </a:p>
          <a:p>
            <a:pPr marL="424180" indent="-317500">
              <a:lnSpc>
                <a:spcPct val="100000"/>
              </a:lnSpc>
              <a:spcBef>
                <a:spcPts val="254"/>
              </a:spcBef>
              <a:buFont typeface="Times New Roman"/>
              <a:buChar char="●"/>
              <a:tabLst>
                <a:tab pos="423545" algn="l"/>
                <a:tab pos="424180" algn="l"/>
              </a:tabLst>
            </a:pPr>
            <a:r>
              <a:rPr sz="1600" spc="-20" dirty="0">
                <a:cs typeface="Verdana"/>
              </a:rPr>
              <a:t>ISBN</a:t>
            </a:r>
            <a:endParaRPr sz="1600" dirty="0">
              <a:ea typeface="Verdana"/>
              <a:cs typeface="Verdana"/>
            </a:endParaRPr>
          </a:p>
        </p:txBody>
      </p:sp>
      <p:sp>
        <p:nvSpPr>
          <p:cNvPr id="6" name="object 6"/>
          <p:cNvSpPr txBox="1"/>
          <p:nvPr/>
        </p:nvSpPr>
        <p:spPr>
          <a:xfrm>
            <a:off x="4102734" y="2625953"/>
            <a:ext cx="2936875" cy="1222129"/>
          </a:xfrm>
          <a:prstGeom prst="rect">
            <a:avLst/>
          </a:prstGeom>
        </p:spPr>
        <p:txBody>
          <a:bodyPr vert="horz" wrap="square" lIns="0" tIns="44450" rIns="0" bIns="0" rtlCol="0" anchor="t">
            <a:spAutoFit/>
          </a:bodyPr>
          <a:lstStyle/>
          <a:p>
            <a:pPr marL="329565" indent="-317500">
              <a:lnSpc>
                <a:spcPct val="100000"/>
              </a:lnSpc>
              <a:spcBef>
                <a:spcPts val="350"/>
              </a:spcBef>
              <a:buFont typeface="Times New Roman"/>
              <a:buChar char="●"/>
              <a:tabLst>
                <a:tab pos="329565" algn="l"/>
                <a:tab pos="330200" algn="l"/>
              </a:tabLst>
            </a:pPr>
            <a:r>
              <a:rPr sz="1600" spc="-10" dirty="0">
                <a:cs typeface="Verdana"/>
              </a:rPr>
              <a:t>Image-URL-S</a:t>
            </a:r>
            <a:endParaRPr lang="en-US" sz="1600" dirty="0">
              <a:cs typeface="Verdana"/>
            </a:endParaRPr>
          </a:p>
          <a:p>
            <a:pPr marL="329565" indent="-317500">
              <a:lnSpc>
                <a:spcPct val="100000"/>
              </a:lnSpc>
              <a:spcBef>
                <a:spcPts val="250"/>
              </a:spcBef>
              <a:buFont typeface="Times New Roman"/>
              <a:buChar char="●"/>
              <a:tabLst>
                <a:tab pos="329565" algn="l"/>
                <a:tab pos="330200" algn="l"/>
              </a:tabLst>
            </a:pPr>
            <a:r>
              <a:rPr sz="1600" spc="15" dirty="0">
                <a:cs typeface="Verdana"/>
              </a:rPr>
              <a:t>Image-URL-M</a:t>
            </a:r>
            <a:endParaRPr sz="1600" dirty="0">
              <a:cs typeface="Verdana"/>
            </a:endParaRPr>
          </a:p>
          <a:p>
            <a:pPr marL="329565" indent="-317500">
              <a:lnSpc>
                <a:spcPct val="100000"/>
              </a:lnSpc>
              <a:spcBef>
                <a:spcPts val="254"/>
              </a:spcBef>
              <a:buFont typeface="Times New Roman"/>
              <a:buChar char="●"/>
              <a:tabLst>
                <a:tab pos="329565" algn="l"/>
                <a:tab pos="330200" algn="l"/>
              </a:tabLst>
            </a:pPr>
            <a:r>
              <a:rPr sz="1600" spc="5" dirty="0">
                <a:cs typeface="Verdana"/>
              </a:rPr>
              <a:t>Image-URL-L</a:t>
            </a:r>
            <a:endParaRPr sz="1600" dirty="0">
              <a:cs typeface="Verdana"/>
            </a:endParaRPr>
          </a:p>
          <a:p>
            <a:pPr marL="329565" indent="-317500">
              <a:lnSpc>
                <a:spcPct val="100000"/>
              </a:lnSpc>
              <a:spcBef>
                <a:spcPts val="855"/>
              </a:spcBef>
              <a:buFont typeface="Times New Roman"/>
              <a:buChar char="●"/>
              <a:tabLst>
                <a:tab pos="329565" algn="l"/>
                <a:tab pos="330200" algn="l"/>
              </a:tabLst>
            </a:pPr>
            <a:r>
              <a:rPr sz="1600" spc="5" dirty="0">
                <a:cs typeface="Verdana"/>
              </a:rPr>
              <a:t>Sha</a:t>
            </a:r>
            <a:r>
              <a:rPr sz="1600" spc="-5" dirty="0">
                <a:cs typeface="Verdana"/>
              </a:rPr>
              <a:t>p</a:t>
            </a:r>
            <a:r>
              <a:rPr sz="1600" spc="10" dirty="0">
                <a:cs typeface="Verdana"/>
              </a:rPr>
              <a:t>e</a:t>
            </a:r>
            <a:r>
              <a:rPr sz="1600" spc="-125" dirty="0">
                <a:cs typeface="Verdana"/>
              </a:rPr>
              <a:t> </a:t>
            </a:r>
            <a:r>
              <a:rPr sz="1600" spc="20" dirty="0">
                <a:cs typeface="Verdana"/>
              </a:rPr>
              <a:t>o</a:t>
            </a:r>
            <a:r>
              <a:rPr sz="1600" spc="-20" dirty="0">
                <a:cs typeface="Verdana"/>
              </a:rPr>
              <a:t>f</a:t>
            </a:r>
            <a:r>
              <a:rPr sz="1600" spc="-125" dirty="0">
                <a:cs typeface="Verdana"/>
              </a:rPr>
              <a:t> </a:t>
            </a:r>
            <a:r>
              <a:rPr sz="1600" spc="25" dirty="0">
                <a:cs typeface="Verdana"/>
              </a:rPr>
              <a:t>Dat</a:t>
            </a:r>
            <a:r>
              <a:rPr sz="1600" spc="-10" dirty="0">
                <a:cs typeface="Verdana"/>
              </a:rPr>
              <a:t>aset</a:t>
            </a:r>
            <a:r>
              <a:rPr sz="1600" spc="-160" dirty="0">
                <a:cs typeface="Verdana"/>
              </a:rPr>
              <a:t> </a:t>
            </a:r>
            <a:r>
              <a:rPr sz="1600" spc="-100" dirty="0">
                <a:cs typeface="Verdana"/>
              </a:rPr>
              <a:t>-</a:t>
            </a:r>
            <a:r>
              <a:rPr sz="1600" spc="-130" dirty="0">
                <a:cs typeface="Verdana"/>
              </a:rPr>
              <a:t> </a:t>
            </a:r>
            <a:r>
              <a:rPr sz="1600" spc="-175" dirty="0">
                <a:cs typeface="Verdana"/>
              </a:rPr>
              <a:t>(</a:t>
            </a:r>
            <a:r>
              <a:rPr sz="1600" spc="-105" dirty="0">
                <a:cs typeface="Verdana"/>
              </a:rPr>
              <a:t>2</a:t>
            </a:r>
            <a:r>
              <a:rPr sz="1600" spc="-145" dirty="0">
                <a:cs typeface="Verdana"/>
              </a:rPr>
              <a:t>713</a:t>
            </a:r>
            <a:r>
              <a:rPr sz="1600" spc="-150" dirty="0">
                <a:cs typeface="Verdana"/>
              </a:rPr>
              <a:t>6</a:t>
            </a:r>
            <a:r>
              <a:rPr sz="1600" spc="25" dirty="0">
                <a:cs typeface="Verdana"/>
              </a:rPr>
              <a:t>0</a:t>
            </a:r>
            <a:r>
              <a:rPr sz="1600" spc="-215" dirty="0">
                <a:cs typeface="Verdana"/>
              </a:rPr>
              <a:t>,</a:t>
            </a:r>
            <a:r>
              <a:rPr sz="1600" spc="-130" dirty="0">
                <a:cs typeface="Verdana"/>
              </a:rPr>
              <a:t> </a:t>
            </a:r>
            <a:r>
              <a:rPr sz="1600" spc="5" dirty="0">
                <a:cs typeface="Verdana"/>
              </a:rPr>
              <a:t>8</a:t>
            </a:r>
            <a:r>
              <a:rPr sz="1600" spc="-175" dirty="0">
                <a:cs typeface="Verdana"/>
              </a:rPr>
              <a:t>)</a:t>
            </a:r>
            <a:endParaRPr sz="1600" dirty="0">
              <a:cs typeface="Verdana"/>
            </a:endParaRPr>
          </a:p>
        </p:txBody>
      </p:sp>
      <p:sp>
        <p:nvSpPr>
          <p:cNvPr id="7" name="object 7"/>
          <p:cNvSpPr txBox="1"/>
          <p:nvPr/>
        </p:nvSpPr>
        <p:spPr>
          <a:xfrm>
            <a:off x="4102734" y="4315817"/>
            <a:ext cx="3015615" cy="575157"/>
          </a:xfrm>
          <a:prstGeom prst="rect">
            <a:avLst/>
          </a:prstGeom>
        </p:spPr>
        <p:txBody>
          <a:bodyPr vert="horz" wrap="square" lIns="0" tIns="43815" rIns="0" bIns="0" rtlCol="0" anchor="t">
            <a:spAutoFit/>
          </a:bodyPr>
          <a:lstStyle/>
          <a:p>
            <a:pPr marL="329565" indent="-317500">
              <a:lnSpc>
                <a:spcPct val="100000"/>
              </a:lnSpc>
              <a:spcBef>
                <a:spcPts val="345"/>
              </a:spcBef>
              <a:buFont typeface="Times New Roman"/>
              <a:buChar char="●"/>
              <a:tabLst>
                <a:tab pos="329565" algn="l"/>
                <a:tab pos="330200" algn="l"/>
              </a:tabLst>
            </a:pPr>
            <a:r>
              <a:rPr sz="1600" spc="20" dirty="0">
                <a:cs typeface="Verdana"/>
              </a:rPr>
              <a:t>Book-Rating</a:t>
            </a:r>
            <a:endParaRPr lang="en-US" sz="1600" dirty="0">
              <a:ea typeface="Verdana"/>
              <a:cs typeface="Verdana"/>
            </a:endParaRPr>
          </a:p>
          <a:p>
            <a:pPr marL="329565" indent="-317500">
              <a:lnSpc>
                <a:spcPct val="100000"/>
              </a:lnSpc>
              <a:spcBef>
                <a:spcPts val="254"/>
              </a:spcBef>
              <a:buFont typeface="Times New Roman"/>
              <a:buChar char="●"/>
              <a:tabLst>
                <a:tab pos="329565" algn="l"/>
                <a:tab pos="330200" algn="l"/>
              </a:tabLst>
            </a:pPr>
            <a:r>
              <a:rPr sz="1600" spc="-15" dirty="0">
                <a:cs typeface="Verdana"/>
              </a:rPr>
              <a:t>S</a:t>
            </a:r>
            <a:r>
              <a:rPr sz="1600" spc="-25" dirty="0">
                <a:cs typeface="Verdana"/>
              </a:rPr>
              <a:t>h</a:t>
            </a:r>
            <a:r>
              <a:rPr sz="1600" spc="30" dirty="0">
                <a:cs typeface="Verdana"/>
              </a:rPr>
              <a:t>a</a:t>
            </a:r>
            <a:r>
              <a:rPr sz="1600" spc="25" dirty="0">
                <a:cs typeface="Verdana"/>
              </a:rPr>
              <a:t>p</a:t>
            </a:r>
            <a:r>
              <a:rPr sz="1600" spc="15" dirty="0">
                <a:cs typeface="Verdana"/>
              </a:rPr>
              <a:t>e</a:t>
            </a:r>
            <a:r>
              <a:rPr sz="1600" spc="-130" dirty="0">
                <a:cs typeface="Verdana"/>
              </a:rPr>
              <a:t> </a:t>
            </a:r>
            <a:r>
              <a:rPr sz="1600" spc="20" dirty="0">
                <a:cs typeface="Verdana"/>
              </a:rPr>
              <a:t>o</a:t>
            </a:r>
            <a:r>
              <a:rPr sz="1600" spc="-20" dirty="0">
                <a:cs typeface="Verdana"/>
              </a:rPr>
              <a:t>f</a:t>
            </a:r>
            <a:r>
              <a:rPr sz="1600" spc="-130" dirty="0">
                <a:cs typeface="Verdana"/>
              </a:rPr>
              <a:t> </a:t>
            </a:r>
            <a:r>
              <a:rPr sz="1600" spc="30" dirty="0">
                <a:cs typeface="Verdana"/>
              </a:rPr>
              <a:t>Dat</a:t>
            </a:r>
            <a:r>
              <a:rPr sz="1600" spc="-30" dirty="0">
                <a:cs typeface="Verdana"/>
              </a:rPr>
              <a:t>a</a:t>
            </a:r>
            <a:r>
              <a:rPr sz="1600" spc="-35" dirty="0">
                <a:cs typeface="Verdana"/>
              </a:rPr>
              <a:t>s</a:t>
            </a:r>
            <a:r>
              <a:rPr sz="1600" spc="15" dirty="0">
                <a:cs typeface="Verdana"/>
              </a:rPr>
              <a:t>et</a:t>
            </a:r>
            <a:r>
              <a:rPr sz="1600" spc="-160" dirty="0">
                <a:cs typeface="Verdana"/>
              </a:rPr>
              <a:t> </a:t>
            </a:r>
            <a:r>
              <a:rPr sz="1600" spc="-100" dirty="0">
                <a:cs typeface="Verdana"/>
              </a:rPr>
              <a:t>-</a:t>
            </a:r>
            <a:r>
              <a:rPr sz="1600" spc="-130" dirty="0">
                <a:cs typeface="Verdana"/>
              </a:rPr>
              <a:t> </a:t>
            </a:r>
            <a:r>
              <a:rPr sz="1600" spc="-175" dirty="0">
                <a:cs typeface="Verdana"/>
              </a:rPr>
              <a:t>(</a:t>
            </a:r>
            <a:r>
              <a:rPr sz="1600" spc="-385" dirty="0">
                <a:cs typeface="Verdana"/>
              </a:rPr>
              <a:t>1</a:t>
            </a:r>
            <a:r>
              <a:rPr sz="1600" spc="-395" dirty="0">
                <a:cs typeface="Verdana"/>
              </a:rPr>
              <a:t>1</a:t>
            </a:r>
            <a:r>
              <a:rPr sz="1600" spc="25" dirty="0">
                <a:cs typeface="Verdana"/>
              </a:rPr>
              <a:t>4</a:t>
            </a:r>
            <a:r>
              <a:rPr sz="1600" spc="-40" dirty="0">
                <a:cs typeface="Verdana"/>
              </a:rPr>
              <a:t>9</a:t>
            </a:r>
            <a:r>
              <a:rPr sz="1600" spc="-5" dirty="0">
                <a:cs typeface="Verdana"/>
              </a:rPr>
              <a:t>78</a:t>
            </a:r>
            <a:r>
              <a:rPr sz="1600" spc="-10" dirty="0">
                <a:cs typeface="Verdana"/>
              </a:rPr>
              <a:t>0</a:t>
            </a:r>
            <a:r>
              <a:rPr sz="1600" spc="-215" dirty="0">
                <a:cs typeface="Verdana"/>
              </a:rPr>
              <a:t>,</a:t>
            </a:r>
            <a:r>
              <a:rPr sz="1600" spc="-155" dirty="0">
                <a:cs typeface="Verdana"/>
              </a:rPr>
              <a:t> </a:t>
            </a:r>
            <a:r>
              <a:rPr sz="1600" spc="-135" dirty="0">
                <a:cs typeface="Verdana"/>
              </a:rPr>
              <a:t>3)</a:t>
            </a:r>
            <a:endParaRPr sz="1600" dirty="0">
              <a:ea typeface="Verdana"/>
              <a:cs typeface="Verdana"/>
            </a:endParaRPr>
          </a:p>
        </p:txBody>
      </p:sp>
      <p:sp>
        <p:nvSpPr>
          <p:cNvPr id="9" name="Rectangle 8">
            <a:extLst>
              <a:ext uri="{FF2B5EF4-FFF2-40B4-BE49-F238E27FC236}">
                <a16:creationId xmlns:a16="http://schemas.microsoft.com/office/drawing/2014/main" id="{ED3B538F-0F77-A6A4-400E-9A63438D4CE0}"/>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442539"/>
            <a:ext cx="7791054" cy="566181"/>
          </a:xfrm>
          <a:prstGeom prst="rect">
            <a:avLst/>
          </a:prstGeom>
        </p:spPr>
        <p:txBody>
          <a:bodyPr vert="horz" wrap="square" lIns="0" tIns="12065" rIns="0" bIns="0" rtlCol="0" anchor="t">
            <a:spAutoFit/>
          </a:bodyPr>
          <a:lstStyle/>
          <a:p>
            <a:pPr marL="12700">
              <a:spcBef>
                <a:spcPts val="95"/>
              </a:spcBef>
            </a:pPr>
            <a:r>
              <a:rPr lang="en-US" sz="3600" spc="80" dirty="0">
                <a:latin typeface="+mj-lt"/>
              </a:rPr>
              <a:t>Exploratory</a:t>
            </a:r>
            <a:r>
              <a:rPr lang="en-US" sz="3000" spc="-5" dirty="0">
                <a:latin typeface="Arial"/>
                <a:cs typeface="Arial"/>
              </a:rPr>
              <a:t> Data Analysis (User Dataset)</a:t>
            </a:r>
            <a:endParaRPr lang="en-US" sz="3000" dirty="0">
              <a:latin typeface="Arial"/>
              <a:cs typeface="Arial"/>
            </a:endParaRPr>
          </a:p>
        </p:txBody>
      </p:sp>
      <p:sp>
        <p:nvSpPr>
          <p:cNvPr id="3" name="object 3"/>
          <p:cNvSpPr txBox="1"/>
          <p:nvPr/>
        </p:nvSpPr>
        <p:spPr>
          <a:xfrm>
            <a:off x="530758" y="1697202"/>
            <a:ext cx="2974442" cy="751488"/>
          </a:xfrm>
          <a:prstGeom prst="rect">
            <a:avLst/>
          </a:prstGeom>
        </p:spPr>
        <p:txBody>
          <a:bodyPr vert="horz" wrap="square" lIns="0" tIns="12700" rIns="0" bIns="0" rtlCol="0" anchor="t">
            <a:spAutoFit/>
          </a:bodyPr>
          <a:lstStyle/>
          <a:p>
            <a:pPr algn="just">
              <a:tabLst>
                <a:tab pos="329565" algn="l"/>
                <a:tab pos="330200" algn="l"/>
              </a:tabLst>
            </a:pPr>
            <a:r>
              <a:rPr lang="en-US" sz="1600" spc="-130" dirty="0">
                <a:latin typeface="Calibri"/>
                <a:ea typeface="Tahoma"/>
                <a:cs typeface="Tahoma"/>
              </a:rPr>
              <a:t>●</a:t>
            </a:r>
            <a:r>
              <a:rPr lang="en-US" sz="1600" spc="-130" dirty="0">
                <a:latin typeface="Calibri"/>
                <a:ea typeface="Tahoma"/>
                <a:cs typeface="Verdana"/>
              </a:rPr>
              <a:t>Age in the dataset ranges from 0 To 100.</a:t>
            </a:r>
          </a:p>
          <a:p>
            <a:pPr algn="just">
              <a:tabLst>
                <a:tab pos="329565" algn="l"/>
                <a:tab pos="330200" algn="l"/>
              </a:tabLst>
            </a:pPr>
            <a:endParaRPr lang="en-US" sz="1600" spc="-130" dirty="0">
              <a:latin typeface="Calibri"/>
              <a:ea typeface="Verdana"/>
              <a:cs typeface="Tahoma"/>
            </a:endParaRPr>
          </a:p>
          <a:p>
            <a:pPr algn="just">
              <a:tabLst>
                <a:tab pos="329565" algn="l"/>
                <a:tab pos="330200" algn="l"/>
              </a:tabLst>
            </a:pPr>
            <a:r>
              <a:rPr lang="en-US" sz="1600" spc="-130" dirty="0">
                <a:latin typeface="Calibri"/>
                <a:ea typeface="Tahoma"/>
                <a:cs typeface="Tahoma"/>
              </a:rPr>
              <a:t>●</a:t>
            </a:r>
            <a:r>
              <a:rPr lang="en-US" sz="1600" spc="-130" dirty="0">
                <a:latin typeface="Calibri"/>
                <a:ea typeface="Tahoma"/>
                <a:cs typeface="Verdana"/>
              </a:rPr>
              <a:t>Most of the users are of age 20-35 years.</a:t>
            </a:r>
            <a:endParaRPr lang="en-US" sz="1600" dirty="0">
              <a:latin typeface="Calibri"/>
              <a:ea typeface="Tahoma"/>
              <a:cs typeface="Calibri"/>
            </a:endParaRPr>
          </a:p>
        </p:txBody>
      </p:sp>
      <p:sp>
        <p:nvSpPr>
          <p:cNvPr id="6" name="Rectangle 5">
            <a:extLst>
              <a:ext uri="{FF2B5EF4-FFF2-40B4-BE49-F238E27FC236}">
                <a16:creationId xmlns:a16="http://schemas.microsoft.com/office/drawing/2014/main" id="{A70EA85F-C6F5-0C61-02CE-A84F3CAFB2FF}"/>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blue squares&#10;&#10;Description automatically generated">
            <a:extLst>
              <a:ext uri="{FF2B5EF4-FFF2-40B4-BE49-F238E27FC236}">
                <a16:creationId xmlns:a16="http://schemas.microsoft.com/office/drawing/2014/main" id="{6F3B81E8-3ADE-8D61-0F22-F968BB9E7C9D}"/>
              </a:ext>
            </a:extLst>
          </p:cNvPr>
          <p:cNvPicPr>
            <a:picLocks noChangeAspect="1"/>
          </p:cNvPicPr>
          <p:nvPr/>
        </p:nvPicPr>
        <p:blipFill>
          <a:blip r:embed="rId2"/>
          <a:stretch>
            <a:fillRect/>
          </a:stretch>
        </p:blipFill>
        <p:spPr>
          <a:xfrm>
            <a:off x="4286077" y="1504950"/>
            <a:ext cx="4143004" cy="2743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431756"/>
            <a:ext cx="7924296" cy="1009892"/>
          </a:xfrm>
          <a:prstGeom prst="rect">
            <a:avLst/>
          </a:prstGeom>
        </p:spPr>
        <p:txBody>
          <a:bodyPr vert="horz" wrap="square" lIns="0" tIns="12065" rIns="0" bIns="0" rtlCol="0" anchor="t">
            <a:spAutoFit/>
          </a:bodyPr>
          <a:lstStyle/>
          <a:p>
            <a:pPr algn="l"/>
            <a:r>
              <a:rPr lang="en-US" sz="3600" spc="80" dirty="0">
                <a:latin typeface="+mj-lt"/>
              </a:rPr>
              <a:t>Exploratory</a:t>
            </a:r>
            <a:r>
              <a:rPr lang="en-US" sz="3000" spc="60" dirty="0">
                <a:latin typeface="Arial"/>
                <a:cs typeface="Arial"/>
              </a:rPr>
              <a:t> Data Analysis (User Dataset)</a:t>
            </a:r>
            <a:endParaRPr lang="en-US" sz="3000" b="0" spc="60" dirty="0">
              <a:solidFill>
                <a:srgbClr val="000000"/>
              </a:solidFill>
              <a:latin typeface="Arial"/>
              <a:cs typeface="Arial"/>
            </a:endParaRPr>
          </a:p>
          <a:p>
            <a:pPr marL="12700">
              <a:lnSpc>
                <a:spcPct val="100000"/>
              </a:lnSpc>
              <a:spcBef>
                <a:spcPts val="95"/>
              </a:spcBef>
            </a:pPr>
            <a:endParaRPr sz="2800" spc="60" dirty="0">
              <a:ea typeface="Tahoma"/>
            </a:endParaRPr>
          </a:p>
        </p:txBody>
      </p:sp>
      <p:sp>
        <p:nvSpPr>
          <p:cNvPr id="3" name="object 3"/>
          <p:cNvSpPr txBox="1"/>
          <p:nvPr/>
        </p:nvSpPr>
        <p:spPr>
          <a:xfrm>
            <a:off x="212197" y="2038350"/>
            <a:ext cx="4109563" cy="821379"/>
          </a:xfrm>
          <a:prstGeom prst="rect">
            <a:avLst/>
          </a:prstGeom>
        </p:spPr>
        <p:txBody>
          <a:bodyPr vert="horz" wrap="square" lIns="0" tIns="13335" rIns="0" bIns="0" rtlCol="0" anchor="t">
            <a:spAutoFit/>
          </a:bodyPr>
          <a:lstStyle/>
          <a:p>
            <a:pPr marL="285750" indent="-285750" algn="just">
              <a:lnSpc>
                <a:spcPct val="100000"/>
              </a:lnSpc>
              <a:spcBef>
                <a:spcPts val="105"/>
              </a:spcBef>
              <a:buSzPct val="128571"/>
              <a:buFont typeface="Arial" panose="020B0604020202020204" pitchFamily="34" charset="0"/>
              <a:buChar char="•"/>
              <a:tabLst>
                <a:tab pos="329565" algn="l"/>
                <a:tab pos="330200" algn="l"/>
              </a:tabLst>
            </a:pPr>
            <a:r>
              <a:rPr sz="1600" spc="-130" dirty="0">
                <a:latin typeface="Calibri"/>
                <a:ea typeface="Tahoma"/>
                <a:cs typeface="Tahoma"/>
              </a:rPr>
              <a:t>Outliers in Age column</a:t>
            </a:r>
            <a:endParaRPr lang="en-US" sz="1600" spc="-130" dirty="0">
              <a:latin typeface="Calibri"/>
              <a:ea typeface="Tahoma"/>
              <a:cs typeface="Tahoma"/>
            </a:endParaRPr>
          </a:p>
          <a:p>
            <a:pPr marL="285750" indent="-285750" algn="just">
              <a:spcBef>
                <a:spcPts val="250"/>
              </a:spcBef>
              <a:buSzPct val="128571"/>
              <a:buFont typeface="Arial" panose="020B0604020202020204" pitchFamily="34" charset="0"/>
              <a:buChar char="•"/>
              <a:tabLst>
                <a:tab pos="329565" algn="l"/>
                <a:tab pos="330200" algn="l"/>
              </a:tabLst>
            </a:pPr>
            <a:r>
              <a:rPr sz="1600" spc="-130" dirty="0">
                <a:latin typeface="Calibri"/>
                <a:ea typeface="Tahoma"/>
                <a:cs typeface="Tahoma"/>
              </a:rPr>
              <a:t>Age has positive Skewness (right tail)</a:t>
            </a:r>
            <a:r>
              <a:rPr lang="en-US" sz="1600" spc="-130" dirty="0">
                <a:latin typeface="Calibri"/>
                <a:ea typeface="Tahoma"/>
                <a:cs typeface="Tahoma"/>
              </a:rPr>
              <a:t> </a:t>
            </a:r>
            <a:r>
              <a:rPr sz="1600" spc="-130" dirty="0">
                <a:latin typeface="Calibri"/>
                <a:ea typeface="Tahoma"/>
                <a:cs typeface="Tahoma"/>
              </a:rPr>
              <a:t>so we can use median to fill Nan values</a:t>
            </a:r>
            <a:r>
              <a:rPr lang="en-US" b="1" spc="15" dirty="0">
                <a:solidFill>
                  <a:schemeClr val="tx2"/>
                </a:solidFill>
                <a:latin typeface="Calibri"/>
                <a:cs typeface="Tahoma"/>
              </a:rPr>
              <a:t>.</a:t>
            </a:r>
            <a:endParaRPr b="1" dirty="0">
              <a:solidFill>
                <a:schemeClr val="tx2"/>
              </a:solidFill>
              <a:latin typeface="Calibri"/>
              <a:ea typeface="Tahoma"/>
              <a:cs typeface="Tahoma"/>
            </a:endParaRPr>
          </a:p>
        </p:txBody>
      </p:sp>
      <p:sp>
        <p:nvSpPr>
          <p:cNvPr id="6" name="Rectangle 5">
            <a:extLst>
              <a:ext uri="{FF2B5EF4-FFF2-40B4-BE49-F238E27FC236}">
                <a16:creationId xmlns:a16="http://schemas.microsoft.com/office/drawing/2014/main" id="{DBD87234-CEC9-77E2-3ACD-6DFBD8F3C18B}"/>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graph&#10;&#10;Description automatically generated">
            <a:extLst>
              <a:ext uri="{FF2B5EF4-FFF2-40B4-BE49-F238E27FC236}">
                <a16:creationId xmlns:a16="http://schemas.microsoft.com/office/drawing/2014/main" id="{1CEDA831-842F-6FF4-4115-0679C4D470A5}"/>
              </a:ext>
            </a:extLst>
          </p:cNvPr>
          <p:cNvPicPr>
            <a:picLocks noChangeAspect="1"/>
          </p:cNvPicPr>
          <p:nvPr/>
        </p:nvPicPr>
        <p:blipFill>
          <a:blip r:embed="rId2"/>
          <a:stretch>
            <a:fillRect/>
          </a:stretch>
        </p:blipFill>
        <p:spPr>
          <a:xfrm>
            <a:off x="4352698" y="1657350"/>
            <a:ext cx="4106247" cy="28230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507237"/>
            <a:ext cx="7164705" cy="763671"/>
          </a:xfrm>
          <a:prstGeom prst="rect">
            <a:avLst/>
          </a:prstGeom>
        </p:spPr>
        <p:txBody>
          <a:bodyPr vert="horz" wrap="square" lIns="0" tIns="12065" rIns="0" bIns="0" rtlCol="0" anchor="t">
            <a:spAutoFit/>
          </a:bodyPr>
          <a:lstStyle/>
          <a:p>
            <a:pPr algn="l"/>
            <a:r>
              <a:rPr lang="en-US" sz="2400" spc="15" dirty="0">
                <a:solidFill>
                  <a:srgbClr val="00B0F0"/>
                </a:solidFill>
                <a:latin typeface="+mn-lt"/>
                <a:ea typeface="Cambria"/>
              </a:rPr>
              <a:t>Checking distribution of Location feature:</a:t>
            </a:r>
            <a:endParaRPr lang="en-US" sz="2400" dirty="0">
              <a:latin typeface="+mn-lt"/>
            </a:endParaRPr>
          </a:p>
          <a:p>
            <a:pPr marL="12700">
              <a:lnSpc>
                <a:spcPct val="100000"/>
              </a:lnSpc>
              <a:spcBef>
                <a:spcPts val="95"/>
              </a:spcBef>
            </a:pPr>
            <a:endParaRPr sz="2400" spc="15" dirty="0">
              <a:latin typeface="+mn-lt"/>
              <a:ea typeface="Tahoma"/>
            </a:endParaRPr>
          </a:p>
        </p:txBody>
      </p:sp>
      <p:sp>
        <p:nvSpPr>
          <p:cNvPr id="3" name="object 3"/>
          <p:cNvSpPr txBox="1"/>
          <p:nvPr/>
        </p:nvSpPr>
        <p:spPr>
          <a:xfrm>
            <a:off x="457200" y="983329"/>
            <a:ext cx="6248400" cy="575157"/>
          </a:xfrm>
          <a:prstGeom prst="rect">
            <a:avLst/>
          </a:prstGeom>
        </p:spPr>
        <p:txBody>
          <a:bodyPr vert="horz" wrap="square" lIns="0" tIns="43815" rIns="0" bIns="0" rtlCol="0" anchor="t">
            <a:spAutoFit/>
          </a:bodyPr>
          <a:lstStyle/>
          <a:p>
            <a:pPr marL="329565" indent="-317500">
              <a:spcBef>
                <a:spcPts val="345"/>
              </a:spcBef>
              <a:buFont typeface="Times New Roman"/>
              <a:buChar char="●"/>
              <a:tabLst>
                <a:tab pos="329565" algn="l"/>
                <a:tab pos="330200" algn="l"/>
              </a:tabLst>
            </a:pPr>
            <a:r>
              <a:rPr sz="1600" spc="10" dirty="0">
                <a:ea typeface="Tahoma"/>
              </a:rPr>
              <a:t>Splitting Location column and analysing country.</a:t>
            </a:r>
            <a:endParaRPr lang="en-US" sz="1600" spc="10" dirty="0">
              <a:ea typeface="Tahoma"/>
            </a:endParaRPr>
          </a:p>
          <a:p>
            <a:pPr marL="329565" indent="-317500">
              <a:spcBef>
                <a:spcPts val="254"/>
              </a:spcBef>
              <a:buFont typeface="Times New Roman"/>
              <a:buChar char="●"/>
              <a:tabLst>
                <a:tab pos="329565" algn="l"/>
                <a:tab pos="330200" algn="l"/>
              </a:tabLst>
            </a:pPr>
            <a:r>
              <a:rPr sz="1600" spc="10" dirty="0">
                <a:ea typeface="Tahoma"/>
              </a:rPr>
              <a:t>Most active readers are from USA.</a:t>
            </a:r>
          </a:p>
        </p:txBody>
      </p:sp>
      <p:sp>
        <p:nvSpPr>
          <p:cNvPr id="6" name="Rectangle 5">
            <a:extLst>
              <a:ext uri="{FF2B5EF4-FFF2-40B4-BE49-F238E27FC236}">
                <a16:creationId xmlns:a16="http://schemas.microsoft.com/office/drawing/2014/main" id="{C68CAEA6-8319-6CF5-BEBF-21023070955D}"/>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8453C60-3FAF-F125-BA52-66C2E8D61AF3}"/>
              </a:ext>
            </a:extLst>
          </p:cNvPr>
          <p:cNvPicPr>
            <a:picLocks noChangeAspect="1"/>
          </p:cNvPicPr>
          <p:nvPr/>
        </p:nvPicPr>
        <p:blipFill>
          <a:blip r:embed="rId2"/>
          <a:stretch>
            <a:fillRect/>
          </a:stretch>
        </p:blipFill>
        <p:spPr>
          <a:xfrm>
            <a:off x="905773" y="1709276"/>
            <a:ext cx="7159926" cy="31590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4064" y="261009"/>
            <a:ext cx="8615870" cy="886781"/>
          </a:xfrm>
          <a:prstGeom prst="rect">
            <a:avLst/>
          </a:prstGeom>
        </p:spPr>
        <p:txBody>
          <a:bodyPr vert="horz" wrap="square" lIns="0" tIns="12065" rIns="0" bIns="0" rtlCol="0" anchor="t">
            <a:spAutoFit/>
          </a:bodyPr>
          <a:lstStyle/>
          <a:p>
            <a:r>
              <a:rPr lang="en-US" sz="2800" spc="80" dirty="0">
                <a:latin typeface="+mj-lt"/>
                <a:ea typeface="+mj-ea"/>
                <a:cs typeface="+mj-cs"/>
              </a:rPr>
              <a:t>Exploratory</a:t>
            </a:r>
            <a:r>
              <a:rPr lang="en-US" sz="2800" b="1" spc="10" dirty="0">
                <a:solidFill>
                  <a:srgbClr val="CC0000"/>
                </a:solidFill>
                <a:latin typeface="+mj-lt"/>
                <a:cs typeface="Arial"/>
              </a:rPr>
              <a:t> </a:t>
            </a:r>
            <a:r>
              <a:rPr lang="en-US" sz="2800" spc="80" dirty="0">
                <a:latin typeface="+mj-lt"/>
                <a:ea typeface="+mj-ea"/>
                <a:cs typeface="+mj-cs"/>
              </a:rPr>
              <a:t>Data</a:t>
            </a:r>
            <a:r>
              <a:rPr lang="en-US" sz="2800" b="1" spc="10" dirty="0">
                <a:solidFill>
                  <a:srgbClr val="CC0000"/>
                </a:solidFill>
                <a:latin typeface="+mj-lt"/>
                <a:cs typeface="Arial"/>
              </a:rPr>
              <a:t> </a:t>
            </a:r>
            <a:r>
              <a:rPr lang="en-US" sz="2800" spc="80" dirty="0">
                <a:latin typeface="+mj-lt"/>
                <a:ea typeface="+mj-ea"/>
                <a:cs typeface="+mj-cs"/>
              </a:rPr>
              <a:t>Analysis</a:t>
            </a:r>
            <a:r>
              <a:rPr lang="en-US" sz="2800" b="1" spc="10" dirty="0">
                <a:solidFill>
                  <a:srgbClr val="CC0000"/>
                </a:solidFill>
                <a:latin typeface="+mj-lt"/>
                <a:cs typeface="Arial"/>
              </a:rPr>
              <a:t>  </a:t>
            </a:r>
            <a:r>
              <a:rPr lang="en-US" sz="2800" spc="10" dirty="0">
                <a:latin typeface="+mj-lt"/>
                <a:cs typeface="Arial"/>
              </a:rPr>
              <a:t>(</a:t>
            </a:r>
            <a:r>
              <a:rPr lang="en-US" sz="2800" spc="80" dirty="0">
                <a:latin typeface="+mj-lt"/>
                <a:ea typeface="+mj-ea"/>
                <a:cs typeface="+mj-cs"/>
              </a:rPr>
              <a:t>Books</a:t>
            </a:r>
            <a:r>
              <a:rPr lang="en-US" sz="2800" b="1" spc="10" dirty="0">
                <a:solidFill>
                  <a:srgbClr val="CC0000"/>
                </a:solidFill>
                <a:latin typeface="+mj-lt"/>
                <a:cs typeface="Arial"/>
              </a:rPr>
              <a:t> </a:t>
            </a:r>
            <a:r>
              <a:rPr lang="en-US" sz="2800" spc="80" dirty="0">
                <a:latin typeface="+mj-lt"/>
                <a:ea typeface="+mj-ea"/>
                <a:cs typeface="+mj-cs"/>
              </a:rPr>
              <a:t>Dataset)</a:t>
            </a:r>
            <a:endParaRPr lang="en-US" sz="2800" dirty="0">
              <a:latin typeface="+mj-lt"/>
              <a:cs typeface="Arial"/>
            </a:endParaRPr>
          </a:p>
          <a:p>
            <a:pPr marL="12700">
              <a:lnSpc>
                <a:spcPct val="100000"/>
              </a:lnSpc>
              <a:spcBef>
                <a:spcPts val="95"/>
              </a:spcBef>
            </a:pPr>
            <a:endParaRPr sz="2800" b="1" spc="10" dirty="0">
              <a:solidFill>
                <a:srgbClr val="CC0000"/>
              </a:solidFill>
              <a:latin typeface="Tahoma"/>
              <a:ea typeface="Tahoma"/>
              <a:cs typeface="Tahoma"/>
            </a:endParaRPr>
          </a:p>
        </p:txBody>
      </p:sp>
      <p:sp>
        <p:nvSpPr>
          <p:cNvPr id="3" name="object 3"/>
          <p:cNvSpPr txBox="1"/>
          <p:nvPr/>
        </p:nvSpPr>
        <p:spPr>
          <a:xfrm>
            <a:off x="457200" y="857646"/>
            <a:ext cx="7095227" cy="580287"/>
          </a:xfrm>
          <a:prstGeom prst="rect">
            <a:avLst/>
          </a:prstGeom>
        </p:spPr>
        <p:txBody>
          <a:bodyPr vert="horz" wrap="square" lIns="0" tIns="13335" rIns="0" bIns="0" rtlCol="0" anchor="t">
            <a:spAutoFit/>
          </a:bodyPr>
          <a:lstStyle/>
          <a:p>
            <a:pPr marL="12700">
              <a:spcBef>
                <a:spcPts val="105"/>
              </a:spcBef>
            </a:pPr>
            <a:r>
              <a:rPr lang="en-US" sz="2000" b="1" spc="30" dirty="0">
                <a:solidFill>
                  <a:srgbClr val="00B0F0"/>
                </a:solidFill>
                <a:latin typeface="+mj-lt"/>
                <a:ea typeface="+mn-lt"/>
                <a:cs typeface="+mn-lt"/>
              </a:rPr>
              <a:t>Top 10 Authors which have written the most books:</a:t>
            </a:r>
            <a:endParaRPr lang="en-US" sz="2000" b="1" spc="10" dirty="0">
              <a:solidFill>
                <a:srgbClr val="00B0F0"/>
              </a:solidFill>
              <a:latin typeface="+mj-lt"/>
              <a:ea typeface="Tahoma"/>
            </a:endParaRPr>
          </a:p>
          <a:p>
            <a:pPr marL="329565" indent="-317500">
              <a:spcBef>
                <a:spcPts val="105"/>
              </a:spcBef>
              <a:buFont typeface="Times New Roman"/>
              <a:buChar char="●"/>
              <a:tabLst>
                <a:tab pos="329565" algn="l"/>
                <a:tab pos="330200" algn="l"/>
              </a:tabLst>
            </a:pPr>
            <a:r>
              <a:rPr lang="en-US" sz="1600" spc="10" dirty="0">
                <a:ea typeface="Tahoma"/>
              </a:rPr>
              <a:t>Agatha Christie wrote highest number of </a:t>
            </a:r>
            <a:r>
              <a:rPr sz="1600" spc="10" dirty="0">
                <a:ea typeface="Tahoma"/>
              </a:rPr>
              <a:t>books</a:t>
            </a:r>
            <a:r>
              <a:rPr lang="en-US" sz="1600" spc="10" dirty="0">
                <a:ea typeface="Tahoma"/>
              </a:rPr>
              <a:t> in our given dataset</a:t>
            </a:r>
          </a:p>
        </p:txBody>
      </p:sp>
      <p:sp>
        <p:nvSpPr>
          <p:cNvPr id="6" name="Rectangle 5">
            <a:extLst>
              <a:ext uri="{FF2B5EF4-FFF2-40B4-BE49-F238E27FC236}">
                <a16:creationId xmlns:a16="http://schemas.microsoft.com/office/drawing/2014/main" id="{FF4F1304-A589-B180-2FAC-67A9A0F8EF0C}"/>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EC58ED-7B64-C51D-CDD4-C661C15AF399}"/>
              </a:ext>
            </a:extLst>
          </p:cNvPr>
          <p:cNvPicPr>
            <a:picLocks noChangeAspect="1"/>
          </p:cNvPicPr>
          <p:nvPr/>
        </p:nvPicPr>
        <p:blipFill>
          <a:blip r:embed="rId2"/>
          <a:stretch>
            <a:fillRect/>
          </a:stretch>
        </p:blipFill>
        <p:spPr>
          <a:xfrm>
            <a:off x="1024386" y="1738132"/>
            <a:ext cx="7095227" cy="31768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442028"/>
            <a:ext cx="7677511" cy="580287"/>
          </a:xfrm>
          <a:prstGeom prst="rect">
            <a:avLst/>
          </a:prstGeom>
        </p:spPr>
        <p:txBody>
          <a:bodyPr vert="horz" wrap="square" lIns="0" tIns="13335" rIns="0" bIns="0" rtlCol="0" anchor="t">
            <a:spAutoFit/>
          </a:bodyPr>
          <a:lstStyle/>
          <a:p>
            <a:pPr marL="12700">
              <a:spcBef>
                <a:spcPts val="105"/>
              </a:spcBef>
            </a:pPr>
            <a:r>
              <a:rPr lang="en-US" sz="2000" b="1" spc="25" dirty="0">
                <a:solidFill>
                  <a:srgbClr val="00B0F0"/>
                </a:solidFill>
                <a:latin typeface="+mj-lt"/>
                <a:ea typeface="+mn-lt"/>
                <a:cs typeface="+mn-lt"/>
              </a:rPr>
              <a:t>Top 10 Publisher which have published the most books:</a:t>
            </a:r>
            <a:endParaRPr lang="en-US" sz="2000" b="1" dirty="0">
              <a:solidFill>
                <a:srgbClr val="00B0F0"/>
              </a:solidFill>
              <a:latin typeface="+mj-lt"/>
              <a:cs typeface="Calibri"/>
            </a:endParaRPr>
          </a:p>
          <a:p>
            <a:pPr marL="298450" indent="-285750">
              <a:lnSpc>
                <a:spcPct val="100000"/>
              </a:lnSpc>
              <a:spcBef>
                <a:spcPts val="105"/>
              </a:spcBef>
              <a:buFont typeface="Arial"/>
              <a:buChar char="•"/>
            </a:pPr>
            <a:r>
              <a:rPr sz="1600" spc="25" dirty="0">
                <a:cs typeface="Verdana"/>
              </a:rPr>
              <a:t>Harlequin</a:t>
            </a:r>
            <a:r>
              <a:rPr sz="1600" spc="-150" dirty="0">
                <a:cs typeface="Verdana"/>
              </a:rPr>
              <a:t> </a:t>
            </a:r>
            <a:r>
              <a:rPr sz="1600" spc="30" dirty="0">
                <a:cs typeface="Verdana"/>
              </a:rPr>
              <a:t>published</a:t>
            </a:r>
            <a:r>
              <a:rPr sz="1600" spc="-125" dirty="0">
                <a:cs typeface="Verdana"/>
              </a:rPr>
              <a:t> </a:t>
            </a:r>
            <a:r>
              <a:rPr sz="1600" spc="25" dirty="0">
                <a:cs typeface="Verdana"/>
              </a:rPr>
              <a:t>highest</a:t>
            </a:r>
            <a:r>
              <a:rPr sz="1600" spc="-130" dirty="0">
                <a:cs typeface="Verdana"/>
              </a:rPr>
              <a:t> </a:t>
            </a:r>
            <a:r>
              <a:rPr sz="1600" spc="50" dirty="0">
                <a:cs typeface="Verdana"/>
              </a:rPr>
              <a:t>number</a:t>
            </a:r>
            <a:r>
              <a:rPr sz="1600" spc="-140" dirty="0">
                <a:cs typeface="Verdana"/>
              </a:rPr>
              <a:t> </a:t>
            </a:r>
            <a:r>
              <a:rPr sz="1600" dirty="0">
                <a:cs typeface="Verdana"/>
              </a:rPr>
              <a:t>of</a:t>
            </a:r>
            <a:r>
              <a:rPr sz="1600" spc="-125" dirty="0">
                <a:cs typeface="Verdana"/>
              </a:rPr>
              <a:t> </a:t>
            </a:r>
            <a:r>
              <a:rPr sz="1600" spc="15" dirty="0">
                <a:cs typeface="Verdana"/>
              </a:rPr>
              <a:t>books</a:t>
            </a:r>
            <a:r>
              <a:rPr sz="1600" spc="-140" dirty="0">
                <a:cs typeface="Verdana"/>
              </a:rPr>
              <a:t> </a:t>
            </a:r>
            <a:r>
              <a:rPr sz="1600" spc="20" dirty="0">
                <a:cs typeface="Verdana"/>
              </a:rPr>
              <a:t>in</a:t>
            </a:r>
            <a:r>
              <a:rPr sz="1600" spc="-125" dirty="0">
                <a:cs typeface="Verdana"/>
              </a:rPr>
              <a:t> </a:t>
            </a:r>
            <a:r>
              <a:rPr sz="1600" spc="15" dirty="0">
                <a:cs typeface="Verdana"/>
              </a:rPr>
              <a:t>our</a:t>
            </a:r>
            <a:r>
              <a:rPr sz="1600" spc="-145" dirty="0">
                <a:cs typeface="Verdana"/>
              </a:rPr>
              <a:t> </a:t>
            </a:r>
            <a:r>
              <a:rPr sz="1600" spc="15" dirty="0">
                <a:cs typeface="Verdana"/>
              </a:rPr>
              <a:t>given</a:t>
            </a:r>
            <a:r>
              <a:rPr sz="1600" spc="-125" dirty="0">
                <a:cs typeface="Verdana"/>
              </a:rPr>
              <a:t> </a:t>
            </a:r>
            <a:r>
              <a:rPr sz="1600" spc="5" dirty="0">
                <a:cs typeface="Verdana"/>
              </a:rPr>
              <a:t>dataset</a:t>
            </a:r>
            <a:endParaRPr sz="1600" dirty="0">
              <a:ea typeface="Verdana"/>
              <a:cs typeface="Verdana"/>
            </a:endParaRPr>
          </a:p>
        </p:txBody>
      </p:sp>
      <p:sp>
        <p:nvSpPr>
          <p:cNvPr id="6" name="Rectangle 5">
            <a:extLst>
              <a:ext uri="{FF2B5EF4-FFF2-40B4-BE49-F238E27FC236}">
                <a16:creationId xmlns:a16="http://schemas.microsoft.com/office/drawing/2014/main" id="{D1DAA2AF-ADCB-A247-3E33-672598EC2748}"/>
              </a:ext>
            </a:extLst>
          </p:cNvPr>
          <p:cNvSpPr/>
          <p:nvPr/>
        </p:nvSpPr>
        <p:spPr>
          <a:xfrm>
            <a:off x="8597899" y="63500"/>
            <a:ext cx="398971" cy="36662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0AFBA32-9D96-2C2A-D2E8-CC367EB51523}"/>
              </a:ext>
            </a:extLst>
          </p:cNvPr>
          <p:cNvPicPr>
            <a:picLocks noChangeAspect="1"/>
          </p:cNvPicPr>
          <p:nvPr/>
        </p:nvPicPr>
        <p:blipFill>
          <a:blip r:embed="rId2"/>
          <a:stretch>
            <a:fillRect/>
          </a:stretch>
        </p:blipFill>
        <p:spPr>
          <a:xfrm>
            <a:off x="636197" y="1293509"/>
            <a:ext cx="7677511" cy="3289726"/>
          </a:xfrm>
          <a:prstGeom prst="rect">
            <a:avLst/>
          </a:prstGeom>
        </p:spPr>
      </p:pic>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323</TotalTime>
  <Words>865</Words>
  <Application>Microsoft Office PowerPoint</Application>
  <PresentationFormat>On-screen Show (16:9)</PresentationFormat>
  <Paragraphs>101</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Century Schoolbook</vt:lpstr>
      <vt:lpstr>Tahoma</vt:lpstr>
      <vt:lpstr>Times New Roman</vt:lpstr>
      <vt:lpstr>Times New Roman,Serif</vt:lpstr>
      <vt:lpstr>Verdana</vt:lpstr>
      <vt:lpstr>Wingdings 2</vt:lpstr>
      <vt:lpstr>View</vt:lpstr>
      <vt:lpstr>PowerPoint Presentation</vt:lpstr>
      <vt:lpstr>Table of content</vt:lpstr>
      <vt:lpstr>Problem Statement</vt:lpstr>
      <vt:lpstr>Data Summary The dataset is comprised of three csv files:: User, Books, Ratings</vt:lpstr>
      <vt:lpstr>Exploratory Data Analysis (User Dataset)</vt:lpstr>
      <vt:lpstr>Exploratory Data Analysis (User Dataset) </vt:lpstr>
      <vt:lpstr>Checking distribution of Location feature: </vt:lpstr>
      <vt:lpstr>PowerPoint Presentation</vt:lpstr>
      <vt:lpstr>PowerPoint Presentation</vt:lpstr>
      <vt:lpstr>Exploratory Data Analysis (Ratings Dataset)</vt:lpstr>
      <vt:lpstr>Data Cleaning</vt:lpstr>
      <vt:lpstr>PowerPoint Presentation</vt:lpstr>
      <vt:lpstr>Merging All the three Datasets</vt:lpstr>
      <vt:lpstr>Recommendation Models</vt:lpstr>
      <vt:lpstr>Collaborative Filtering-(Item-Item based)</vt:lpstr>
      <vt:lpstr>PowerPoint Presentation</vt:lpstr>
      <vt:lpstr>Deployment</vt:lpstr>
      <vt:lpstr>Deployment </vt:lpstr>
      <vt:lpstr>Conclusion</vt:lpstr>
      <vt:lpstr>Conclusion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III  Team 3 :  BOOK RECOMMENDATION SYSTEM  Team Members          Shyam Sundar K           Fathima K</dc:title>
  <dc:creator>syed sharin</dc:creator>
  <cp:lastModifiedBy>surya mangam</cp:lastModifiedBy>
  <cp:revision>664</cp:revision>
  <dcterms:created xsi:type="dcterms:W3CDTF">2024-04-22T04:26:27Z</dcterms:created>
  <dcterms:modified xsi:type="dcterms:W3CDTF">2024-04-23T15:13:48Z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2022-02-23T00:00:00Z</vt:filetime>
  </property>
  <property fmtid="{D5CDD505-2E9C-101B-9397-08002B2CF9AE}" pid="3" name="Creator">
    <vt:lpwstr>Microsoft® PowerPoint® 2019</vt:lpwstr>
  </property>
  <property fmtid="{D5CDD505-2E9C-101B-9397-08002B2CF9AE}" pid="4" name="LastSaved">
    <vt:filetime>2024-04-22T00:00:00Z</vt:filetime>
  </property>
</Properties>
</file>