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30" r:id="rId7"/>
    <p:sldId id="305" r:id="rId8"/>
    <p:sldId id="338" r:id="rId9"/>
    <p:sldId id="339" r:id="rId10"/>
    <p:sldId id="335" r:id="rId11"/>
    <p:sldId id="340" r:id="rId12"/>
    <p:sldId id="274" r:id="rId13"/>
    <p:sldId id="341" r:id="rId14"/>
    <p:sldId id="336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3FB0C32-F044-4939-92E4-8BA39B7A3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584BE8A-3E34-4967-9E7C-13EC8F6A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BFF676-EC35-4FFD-8894-CA4F28307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2DA1557-E095-4C82-B659-3AF550080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F34E5EF-94D7-4AE0-BDD1-81A3ECDE61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29E57E-3199-4AAA-B2D5-F93264FDA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xmlns="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6/2/2024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3F98AFCE-98D2-46C5-82A8-E45659B17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xmlns="" id="{F69999FB-8585-40F0-990C-6A0BAD1C8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xmlns="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xmlns="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xmlns="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xmlns="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xmlns="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BE04ED02-B678-4D1E-BEDA-7E28F9038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E2C5A2-B8B2-47C5-8E1B-3A97E2C9BB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FD8455-A2E1-40B3-B6C4-36070AF58F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xmlns="" id="{0F53BE70-C6B1-407C-9333-7251BDC77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xmlns="" id="{05864DDE-75C0-4BE6-93FF-A960706AD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F03B5BF0-238D-481F-A15B-206D1E2FE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7578E43B-8F1B-4CBD-B09E-5AD9A247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xmlns="" id="{737C17C2-E2A6-4219-AE02-C8EAF943C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xmlns="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xmlns="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xmlns="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xmlns="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xmlns="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xmlns="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organizationalbehavior/chapter/behaving-ethically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igitaldoorway.blogspot.com/2016/05/avoid-three-common-nursing-resume.html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yce-o.blogspot.com/ncr/2013/10/30-infographic-resumes-that-stand-out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2850"/>
            <a:ext cx="10477086" cy="2387600"/>
          </a:xfrm>
        </p:spPr>
        <p:txBody>
          <a:bodyPr anchor="b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Resume Classification using NLP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Mr. Hari Charan Bobbili</a:t>
            </a:r>
          </a:p>
          <a:p>
            <a:pPr>
              <a:spcBef>
                <a:spcPts val="100"/>
              </a:spcBef>
            </a:pPr>
            <a:r>
              <a:rPr lang="da-DK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Ms. P</a:t>
            </a:r>
            <a:r>
              <a:rPr lang="da-DK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anu </a:t>
            </a:r>
            <a:r>
              <a:rPr lang="da-DK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a-DK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ngle</a:t>
            </a:r>
          </a:p>
          <a:p>
            <a:pPr>
              <a:spcBef>
                <a:spcPts val="100"/>
              </a:spcBef>
            </a:pPr>
            <a:r>
              <a:rPr lang="da-DK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Mr. Jeevan G</a:t>
            </a:r>
            <a:endParaRPr lang="en-US" sz="2800" spc="80" dirty="0">
              <a:solidFill>
                <a:schemeClr val="bg1">
                  <a:lumMod val="95000"/>
                </a:schemeClr>
              </a:solidFill>
              <a:uFill>
                <a:solidFill>
                  <a:srgbClr val="124F5C"/>
                </a:solidFill>
              </a:uFill>
              <a:latin typeface="Avenir Next LT Pro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"/>
              </a:spcBef>
            </a:pPr>
            <a:r>
              <a:rPr lang="en-US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Ms. </a:t>
            </a:r>
            <a:r>
              <a:rPr lang="en-US" sz="2800" spc="80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Reethu</a:t>
            </a:r>
            <a:r>
              <a:rPr lang="en-US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 T V</a:t>
            </a:r>
          </a:p>
          <a:p>
            <a:pPr>
              <a:spcBef>
                <a:spcPts val="100"/>
              </a:spcBef>
            </a:pPr>
            <a:r>
              <a:rPr lang="en-US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Mr. Surya Prakash Mangam</a:t>
            </a:r>
            <a:endParaRPr lang="en-US" spc="80" dirty="0">
              <a:solidFill>
                <a:schemeClr val="bg1">
                  <a:lumMod val="95000"/>
                </a:schemeClr>
              </a:solidFill>
              <a:uFill>
                <a:solidFill>
                  <a:srgbClr val="124F5C"/>
                </a:solidFill>
              </a:uFill>
              <a:latin typeface="Avenir Next LT Pro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"/>
              </a:spcBef>
            </a:pPr>
            <a:r>
              <a:rPr lang="en-US" sz="2800" spc="8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124F5C"/>
                  </a:solidFill>
                </a:uFill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Ms. Megha V K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venir Next LT Pro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5F4DAC4-E0C0-D509-1456-F7BA8E24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16" y="1266151"/>
            <a:ext cx="4290689" cy="3879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5ADAB08-0E16-3537-9134-5661067A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95" y="4466052"/>
            <a:ext cx="4492310" cy="1710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BC0DEF5-9DB2-3B31-3995-48092DEC8752}"/>
              </a:ext>
            </a:extLst>
          </p:cNvPr>
          <p:cNvSpPr txBox="1"/>
          <p:nvPr/>
        </p:nvSpPr>
        <p:spPr>
          <a:xfrm>
            <a:off x="827169" y="1982399"/>
            <a:ext cx="58230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Uploads a resume file.</a:t>
            </a: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Preprocesses the text for model compatibility.</a:t>
            </a: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Uses the loaded model to make predictions.</a:t>
            </a: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Displays the predicted job category on the web app.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Resume classification is a valuable tool for modern recruiters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Saves time, improves accuracy, and reduces bias.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Enables data-driven decision making in the recruitment process 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ECB2F7A7-6A7C-429F-A261-494305D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A84317B1-0D7E-A166-52C5-9B39EB9D89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809" b="2809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F49064-F393-8179-8E40-08C3925D14C1}"/>
              </a:ext>
            </a:extLst>
          </p:cNvPr>
          <p:cNvSpPr txBox="1"/>
          <p:nvPr/>
        </p:nvSpPr>
        <p:spPr>
          <a:xfrm>
            <a:off x="7424928" y="3346704"/>
            <a:ext cx="4279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urses.lumenlearning.com/wmopen-organizationalbehavior/chapter/behaving-ethicall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9642A993-AC13-0EE7-2ECF-7E31FD77CC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t="16562" b="16562"/>
          <a:stretch>
            <a:fillRect/>
          </a:stretch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67B5504-2B4C-1776-BE5D-CC527B1C64C3}"/>
              </a:ext>
            </a:extLst>
          </p:cNvPr>
          <p:cNvSpPr txBox="1"/>
          <p:nvPr/>
        </p:nvSpPr>
        <p:spPr>
          <a:xfrm>
            <a:off x="7424928" y="6373368"/>
            <a:ext cx="4279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digitaldoorway.blogspot.com/2016/05/avoid-three-common-nursing-resum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2" y="2619151"/>
            <a:ext cx="5992550" cy="2319306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891" y="914400"/>
            <a:ext cx="4675908" cy="2827422"/>
          </a:xfrm>
        </p:spPr>
        <p:txBody>
          <a:bodyPr>
            <a:normAutofit fontScale="85000" lnSpcReduction="10000"/>
          </a:bodyPr>
          <a:lstStyle/>
          <a:p>
            <a:pPr marL="329565" indent="-317500">
              <a:lnSpc>
                <a:spcPct val="15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800" spc="60" dirty="0">
                <a:solidFill>
                  <a:srgbClr val="124F5C"/>
                </a:solidFill>
                <a:latin typeface="Calibri"/>
                <a:cs typeface="Tahoma"/>
              </a:rPr>
              <a:t>Problem</a:t>
            </a:r>
            <a:r>
              <a:rPr lang="en-US" sz="2800" spc="-75" dirty="0">
                <a:solidFill>
                  <a:srgbClr val="124F5C"/>
                </a:solidFill>
                <a:latin typeface="Calibri"/>
                <a:cs typeface="Tahoma"/>
              </a:rPr>
              <a:t> </a:t>
            </a:r>
            <a:r>
              <a:rPr lang="en-US" sz="2800" spc="50" dirty="0">
                <a:solidFill>
                  <a:srgbClr val="124F5C"/>
                </a:solidFill>
                <a:latin typeface="Calibri"/>
                <a:cs typeface="Tahoma"/>
              </a:rPr>
              <a:t>statement</a:t>
            </a:r>
            <a:endParaRPr lang="en-US" sz="2800" dirty="0">
              <a:latin typeface="Calibri"/>
              <a:cs typeface="Tahoma"/>
            </a:endParaRPr>
          </a:p>
          <a:p>
            <a:pPr marL="329565" indent="-317500">
              <a:lnSpc>
                <a:spcPct val="15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800" spc="45" dirty="0">
                <a:solidFill>
                  <a:srgbClr val="124F5C"/>
                </a:solidFill>
                <a:latin typeface="Calibri"/>
                <a:cs typeface="Tahoma"/>
              </a:rPr>
              <a:t>Data</a:t>
            </a:r>
            <a:r>
              <a:rPr lang="en-US" sz="2800" spc="-55" dirty="0">
                <a:solidFill>
                  <a:srgbClr val="124F5C"/>
                </a:solidFill>
                <a:latin typeface="Calibri"/>
                <a:cs typeface="Tahoma"/>
              </a:rPr>
              <a:t> </a:t>
            </a:r>
            <a:r>
              <a:rPr lang="en-US" sz="2800" spc="60" dirty="0">
                <a:solidFill>
                  <a:srgbClr val="124F5C"/>
                </a:solidFill>
                <a:latin typeface="Calibri"/>
                <a:cs typeface="Tahoma"/>
              </a:rPr>
              <a:t>Summary</a:t>
            </a:r>
            <a:endParaRPr lang="en-US" sz="2800" dirty="0">
              <a:latin typeface="Calibri"/>
              <a:cs typeface="Tahoma"/>
            </a:endParaRPr>
          </a:p>
          <a:p>
            <a:pPr marL="329565" indent="-317500">
              <a:lnSpc>
                <a:spcPct val="15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pc="45" dirty="0">
                <a:solidFill>
                  <a:srgbClr val="124F5C"/>
                </a:solidFill>
                <a:latin typeface="Calibri"/>
                <a:cs typeface="Tahoma"/>
              </a:rPr>
              <a:t>Exploratory Data Analysis (EDA)</a:t>
            </a:r>
            <a:endParaRPr lang="en-US" sz="2800" dirty="0">
              <a:latin typeface="Calibri"/>
              <a:cs typeface="Tahoma"/>
            </a:endParaRPr>
          </a:p>
          <a:p>
            <a:pPr marL="329565" indent="-317500">
              <a:lnSpc>
                <a:spcPct val="15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800" spc="55" dirty="0">
                <a:solidFill>
                  <a:srgbClr val="124F5C"/>
                </a:solidFill>
                <a:latin typeface="Calibri"/>
                <a:cs typeface="Tahoma"/>
              </a:rPr>
              <a:t>Model Building</a:t>
            </a:r>
            <a:endParaRPr lang="en-US" sz="2800" dirty="0">
              <a:latin typeface="Calibri"/>
              <a:cs typeface="Tahoma"/>
            </a:endParaRPr>
          </a:p>
          <a:p>
            <a:pPr marL="329565" indent="-317500">
              <a:lnSpc>
                <a:spcPct val="15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800" spc="50" dirty="0">
                <a:solidFill>
                  <a:srgbClr val="124F5C"/>
                </a:solidFill>
                <a:latin typeface="Calibri"/>
                <a:cs typeface="Tahoma"/>
              </a:rPr>
              <a:t>Conclusion</a:t>
            </a:r>
            <a:endParaRPr lang="en-US" sz="2800" dirty="0">
              <a:latin typeface="Calibri"/>
              <a:cs typeface="Tahoma"/>
            </a:endParaRP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xmlns="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Download PeopleSoft Logo in SVG Vector ...">
            <a:extLst>
              <a:ext uri="{FF2B5EF4-FFF2-40B4-BE49-F238E27FC236}">
                <a16:creationId xmlns:a16="http://schemas.microsoft.com/office/drawing/2014/main" xmlns="" id="{D45C4112-0E35-6A35-6C93-2C053D21472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97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High-Quality workday logo png for Creative Design">
            <a:extLst>
              <a:ext uri="{FF2B5EF4-FFF2-40B4-BE49-F238E27FC236}">
                <a16:creationId xmlns:a16="http://schemas.microsoft.com/office/drawing/2014/main" xmlns="" id="{DEA1B89F-C4C5-3AB1-AD33-599FAD9715DD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 b="864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racleDB/SQL Developer 설치 및 계정 생성">
            <a:extLst>
              <a:ext uri="{FF2B5EF4-FFF2-40B4-BE49-F238E27FC236}">
                <a16:creationId xmlns:a16="http://schemas.microsoft.com/office/drawing/2014/main" xmlns="" id="{3A1F6839-9D58-1A34-27F8-C6F7ED7E989B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86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Is React &amp; How Does It Actually Work? ReactJS is one of the most  popular JavaScript libraries for mobile and web application development.  Created by Facebook, React contains a collection of… -">
            <a:extLst>
              <a:ext uri="{FF2B5EF4-FFF2-40B4-BE49-F238E27FC236}">
                <a16:creationId xmlns:a16="http://schemas.microsoft.com/office/drawing/2014/main" xmlns="" id="{0333F051-9435-2209-4B68-FC3430A10DC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r="102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8699916" cy="29860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today's competitive job market, recruiters are often flooded with hundreds, even thousands of resumes for a single position. Manually sorting through this volume of data is a time-consuming and error-prone process. This presentation will explore how machine learning can be used to automate resume classification, making the recruitment process faster and more efficient.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xmlns="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xmlns="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382" y="688296"/>
            <a:ext cx="5322618" cy="1860940"/>
          </a:xfrm>
        </p:spPr>
        <p:txBody>
          <a:bodyPr/>
          <a:lstStyle/>
          <a:p>
            <a:pPr marL="329565" indent="-317500">
              <a:lnSpc>
                <a:spcPct val="150000"/>
              </a:lnSpc>
              <a:spcBef>
                <a:spcPts val="250"/>
              </a:spcBef>
              <a:tabLst>
                <a:tab pos="329565" algn="l"/>
                <a:tab pos="330200" algn="l"/>
              </a:tabLst>
            </a:pPr>
            <a:r>
              <a:rPr lang="en-US" sz="5400" spc="45" dirty="0">
                <a:solidFill>
                  <a:schemeClr val="bg1">
                    <a:lumMod val="95000"/>
                  </a:schemeClr>
                </a:solidFill>
                <a:latin typeface="Calibri"/>
                <a:cs typeface="Tahoma"/>
              </a:rPr>
              <a:t>Data</a:t>
            </a:r>
            <a:r>
              <a:rPr lang="en-US" sz="5400" spc="-55" dirty="0">
                <a:solidFill>
                  <a:schemeClr val="bg1">
                    <a:lumMod val="95000"/>
                  </a:schemeClr>
                </a:solidFill>
                <a:latin typeface="Calibri"/>
                <a:cs typeface="Tahoma"/>
              </a:rPr>
              <a:t> </a:t>
            </a:r>
            <a:r>
              <a:rPr lang="en-US" sz="5400" spc="60" dirty="0">
                <a:solidFill>
                  <a:schemeClr val="bg1">
                    <a:lumMod val="95000"/>
                  </a:schemeClr>
                </a:solidFill>
                <a:latin typeface="Calibri"/>
                <a:cs typeface="Tahoma"/>
              </a:rPr>
              <a:t>Summary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Calibri"/>
              <a:cs typeface="Taho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382" y="2621396"/>
            <a:ext cx="6855854" cy="1687369"/>
          </a:xfrm>
        </p:spPr>
        <p:txBody>
          <a:bodyPr/>
          <a:lstStyle/>
          <a:p>
            <a:pPr algn="just"/>
            <a:r>
              <a:rPr lang="en-US" sz="2800" b="0" spc="5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The</a:t>
            </a:r>
            <a:r>
              <a:rPr lang="en-US" sz="2800" b="0" spc="-125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 </a:t>
            </a:r>
            <a:r>
              <a:rPr lang="en-US" sz="2800" b="0" spc="5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dataset</a:t>
            </a:r>
            <a:r>
              <a:rPr lang="en-US" sz="2800" b="0" spc="-150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 </a:t>
            </a:r>
            <a:r>
              <a:rPr lang="en-US" sz="2800" b="0" spc="30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consists</a:t>
            </a:r>
            <a:r>
              <a:rPr lang="en-US" sz="2800" b="0" spc="-120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 </a:t>
            </a:r>
            <a:r>
              <a:rPr lang="en-US" sz="2800" b="0" spc="5" dirty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of 4 different categories of resumes: Peoplesoft, React &amp; SQL Developers, and Workday.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F0D7C96-D1BA-9436-F1EB-9D626C71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74182" y="834664"/>
            <a:ext cx="3343564" cy="51886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5B2A24-D740-47CC-E3EF-B0281BB115EF}"/>
              </a:ext>
            </a:extLst>
          </p:cNvPr>
          <p:cNvSpPr txBox="1"/>
          <p:nvPr/>
        </p:nvSpPr>
        <p:spPr>
          <a:xfrm>
            <a:off x="8174182" y="6023335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ayce-o.blogspot.com/ncr/2013/10/30-infographic-resumes-that-stand-out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054002F-F72A-2F29-791A-DC0694CA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23" y="2178050"/>
            <a:ext cx="5718445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F95293-EB98-EFD4-E775-013455C7DD94}"/>
              </a:ext>
            </a:extLst>
          </p:cNvPr>
          <p:cNvSpPr txBox="1"/>
          <p:nvPr/>
        </p:nvSpPr>
        <p:spPr>
          <a:xfrm>
            <a:off x="838200" y="2259012"/>
            <a:ext cx="424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Extracting all the skills from each category.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Major skills of Peoplesoft are </a:t>
            </a:r>
            <a:r>
              <a:rPr lang="en-IN" dirty="0" err="1"/>
              <a:t>peoplesoft</a:t>
            </a:r>
            <a:r>
              <a:rPr lang="en-IN" dirty="0"/>
              <a:t>, oracle, </a:t>
            </a:r>
            <a:r>
              <a:rPr lang="en-IN" dirty="0" err="1"/>
              <a:t>hcm</a:t>
            </a:r>
            <a:r>
              <a:rPr lang="en-IN" dirty="0"/>
              <a:t>, </a:t>
            </a:r>
            <a:r>
              <a:rPr lang="en-IN" dirty="0" err="1"/>
              <a:t>sql</a:t>
            </a:r>
            <a:r>
              <a:rPr lang="en-IN" dirty="0"/>
              <a:t>, java, python.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Skills of React Developer are react, Java script, java, angular, </a:t>
            </a:r>
            <a:r>
              <a:rPr lang="en-IN" dirty="0" err="1"/>
              <a:t>sql</a:t>
            </a:r>
            <a:r>
              <a:rPr lang="en-IN" dirty="0"/>
              <a:t>, oracle.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Skills of SQL Developer are SQL, python, oracle.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Skills of Workday are workday, </a:t>
            </a:r>
            <a:r>
              <a:rPr lang="en-IN" dirty="0" err="1"/>
              <a:t>hcm</a:t>
            </a:r>
            <a:r>
              <a:rPr lang="en-IN" dirty="0"/>
              <a:t>, </a:t>
            </a:r>
            <a:r>
              <a:rPr lang="en-IN" dirty="0" err="1"/>
              <a:t>peoplesoft</a:t>
            </a:r>
            <a:r>
              <a:rPr lang="en-IN" dirty="0"/>
              <a:t>, oracle, 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fcm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A7C28624-2119-AA47-AD6B-650BB4BF9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2" y="1784334"/>
            <a:ext cx="3572534" cy="236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35276F96-DE78-8132-B9E8-15A58D41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66" y="1676575"/>
            <a:ext cx="3572534" cy="25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xmlns="" id="{DB028042-D7A3-1A72-719B-ECD088BC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46" y="3808342"/>
            <a:ext cx="3723263" cy="25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4A0AF7A0-22D2-FBCD-37C4-508A445D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45" y="1743691"/>
            <a:ext cx="6230828" cy="460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C02792-9C78-3418-2F31-32621D9D0109}"/>
              </a:ext>
            </a:extLst>
          </p:cNvPr>
          <p:cNvSpPr txBox="1"/>
          <p:nvPr/>
        </p:nvSpPr>
        <p:spPr>
          <a:xfrm>
            <a:off x="979055" y="2289461"/>
            <a:ext cx="354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Different types of education levels can be observed in each of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Types of education levels are Bachelor, </a:t>
            </a:r>
            <a:r>
              <a:rPr lang="en-IN" dirty="0" err="1"/>
              <a:t>B.Tech</a:t>
            </a:r>
            <a:r>
              <a:rPr lang="en-IN" dirty="0"/>
              <a:t>, MS, </a:t>
            </a:r>
            <a:r>
              <a:rPr lang="en-IN" dirty="0" err="1"/>
              <a:t>B.Sc</a:t>
            </a:r>
            <a:r>
              <a:rPr lang="en-IN" dirty="0"/>
              <a:t>, MCA, MBA, Master.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AFD4BA-BEFF-7D46-66BD-FE8F93BFDDCF}"/>
              </a:ext>
            </a:extLst>
          </p:cNvPr>
          <p:cNvSpPr txBox="1"/>
          <p:nvPr/>
        </p:nvSpPr>
        <p:spPr>
          <a:xfrm>
            <a:off x="720437" y="633894"/>
            <a:ext cx="9596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cs typeface="Angsana New" panose="02020603050405020304" pitchFamily="18" charset="-34"/>
              </a:rPr>
              <a:t>Exploratory</a:t>
            </a:r>
            <a:r>
              <a:rPr lang="en-US" dirty="0"/>
              <a:t> </a:t>
            </a:r>
            <a:r>
              <a:rPr lang="en-US" sz="5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cs typeface="Angsana New" panose="02020603050405020304" pitchFamily="18" charset="-34"/>
              </a:rPr>
              <a:t>Data Analysis (EDA)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09"/>
            <a:ext cx="10515600" cy="1325563"/>
          </a:xfrm>
        </p:spPr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</a:t>
            </a:r>
            <a:r>
              <a:rPr lang="en-US" dirty="0"/>
              <a:t>(EDA)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xmlns="" id="{305F4085-9EAA-4081-8815-C3D2A6D2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xmlns="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xmlns="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0560C6A4-D04A-D86C-FAA8-A84FA21D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13" y="2154347"/>
            <a:ext cx="6304105" cy="418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7DBDFA6-5306-4164-86D9-EA6C085FECFC}"/>
              </a:ext>
            </a:extLst>
          </p:cNvPr>
          <p:cNvSpPr txBox="1"/>
          <p:nvPr/>
        </p:nvSpPr>
        <p:spPr>
          <a:xfrm>
            <a:off x="838200" y="1697984"/>
            <a:ext cx="677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These are the Top 10 Skill Combinations with the category.</a:t>
            </a:r>
          </a:p>
        </p:txBody>
      </p:sp>
    </p:spTree>
    <p:extLst>
      <p:ext uri="{BB962C8B-B14F-4D97-AF65-F5344CB8AC3E}">
        <p14:creationId xmlns:p14="http://schemas.microsoft.com/office/powerpoint/2010/main" val="8676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C3DE-6959-4606-92E7-BAA4FE7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75AFC8-8A78-4AE3-A237-4E17FE12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3D7EC-E54B-4E0E-A5C3-7071C72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D283B88-5C67-CEA0-2411-A9EA1644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2087417"/>
            <a:ext cx="5073073" cy="393469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For vectorization we have used </a:t>
            </a:r>
            <a:r>
              <a:rPr lang="en-IN" dirty="0" err="1"/>
              <a:t>tf-idf</a:t>
            </a:r>
            <a:r>
              <a:rPr lang="en-IN" dirty="0"/>
              <a:t> and count vectorizations.</a:t>
            </a:r>
          </a:p>
          <a:p>
            <a:pPr algn="just"/>
            <a:r>
              <a:rPr lang="en-IN" dirty="0"/>
              <a:t>We have used different type of models like KNN, Decision Tree, Naïve Bayes, SVM.</a:t>
            </a:r>
          </a:p>
          <a:p>
            <a:pPr algn="just"/>
            <a:r>
              <a:rPr lang="en-IN" dirty="0"/>
              <a:t>The combination of </a:t>
            </a:r>
            <a:r>
              <a:rPr lang="en-IN" dirty="0" err="1"/>
              <a:t>tf-idf</a:t>
            </a:r>
            <a:r>
              <a:rPr lang="en-IN" dirty="0"/>
              <a:t> vectorization with all models resulted in over-fitting.</a:t>
            </a:r>
          </a:p>
          <a:p>
            <a:pPr algn="just"/>
            <a:r>
              <a:rPr lang="en-IN" dirty="0"/>
              <a:t>So we </a:t>
            </a:r>
            <a:r>
              <a:rPr lang="en-IN" dirty="0" err="1"/>
              <a:t>choosed</a:t>
            </a:r>
            <a:r>
              <a:rPr lang="en-IN" dirty="0"/>
              <a:t> to build a model with COUNT vectorization and KNN classifier which gave accuracy of 93%.</a:t>
            </a:r>
          </a:p>
          <a:p>
            <a:pPr marL="228600" indent="0" algn="just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6AFD8F-A701-2E5C-B602-7E1F2F6A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48" y="3240089"/>
            <a:ext cx="3905250" cy="26349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4B77762-2D31-3D6A-0D41-399A124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511" y="1106487"/>
            <a:ext cx="4429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111</TotalTime>
  <Words>469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LuminousVTI</vt:lpstr>
      <vt:lpstr>Resume Classification using NLP</vt:lpstr>
      <vt:lpstr>Agenda</vt:lpstr>
      <vt:lpstr>Problem Statement</vt:lpstr>
      <vt:lpstr>Data Summary</vt:lpstr>
      <vt:lpstr>Exploratory Data Analysis (EDA)</vt:lpstr>
      <vt:lpstr>Exploratory Data Analysis(EDA)</vt:lpstr>
      <vt:lpstr>PowerPoint Presentation</vt:lpstr>
      <vt:lpstr>Exploratory Data Analysis (EDA)</vt:lpstr>
      <vt:lpstr>Model Building</vt:lpstr>
      <vt:lpstr>Deployment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using NLP</dc:title>
  <dc:creator>surya mangam</dc:creator>
  <cp:lastModifiedBy>user</cp:lastModifiedBy>
  <cp:revision>2</cp:revision>
  <dcterms:created xsi:type="dcterms:W3CDTF">2024-06-02T11:01:21Z</dcterms:created>
  <dcterms:modified xsi:type="dcterms:W3CDTF">2024-06-02T12:59:18Z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